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03" r:id="rId3"/>
    <p:sldId id="304" r:id="rId4"/>
    <p:sldId id="305" r:id="rId5"/>
    <p:sldId id="436" r:id="rId6"/>
    <p:sldId id="391" r:id="rId7"/>
    <p:sldId id="477" r:id="rId8"/>
    <p:sldId id="478" r:id="rId9"/>
    <p:sldId id="479" r:id="rId10"/>
    <p:sldId id="481" r:id="rId11"/>
    <p:sldId id="482" r:id="rId12"/>
    <p:sldId id="497" r:id="rId13"/>
    <p:sldId id="498" r:id="rId14"/>
    <p:sldId id="499" r:id="rId15"/>
    <p:sldId id="500" r:id="rId16"/>
    <p:sldId id="503" r:id="rId17"/>
    <p:sldId id="507" r:id="rId18"/>
    <p:sldId id="504" r:id="rId19"/>
    <p:sldId id="505" r:id="rId20"/>
    <p:sldId id="508" r:id="rId21"/>
    <p:sldId id="509" r:id="rId22"/>
    <p:sldId id="524" r:id="rId23"/>
    <p:sldId id="523" r:id="rId24"/>
    <p:sldId id="526" r:id="rId25"/>
    <p:sldId id="514" r:id="rId26"/>
    <p:sldId id="515" r:id="rId27"/>
    <p:sldId id="516" r:id="rId28"/>
    <p:sldId id="518" r:id="rId29"/>
    <p:sldId id="519" r:id="rId30"/>
    <p:sldId id="520" r:id="rId31"/>
    <p:sldId id="485" r:id="rId32"/>
    <p:sldId id="486" r:id="rId33"/>
    <p:sldId id="521" r:id="rId34"/>
    <p:sldId id="525" r:id="rId35"/>
    <p:sldId id="527" r:id="rId36"/>
    <p:sldId id="476" r:id="rId37"/>
  </p:sldIdLst>
  <p:sldSz cx="12192000" cy="6858000"/>
  <p:notesSz cx="6858000" cy="12192000"/>
  <p:embeddedFontLst>
    <p:embeddedFont>
      <p:font typeface="Cambria Math" panose="02040503050406030204" pitchFamily="18" charset="0"/>
      <p:regular r:id="rId39"/>
    </p:embeddedFont>
    <p:embeddedFont>
      <p:font typeface="KoPubWorld바탕체 Bold" panose="00000800000000000000" pitchFamily="2" charset="-127"/>
      <p:bold r:id="rId40"/>
    </p:embeddedFont>
    <p:embeddedFont>
      <p:font typeface="Pretendard" panose="02000503000000020004" pitchFamily="50" charset="-127"/>
      <p:regular r:id="rId41"/>
      <p:bold r:id="rId42"/>
    </p:embeddedFont>
    <p:embeddedFont>
      <p:font typeface="Pretendard Black" panose="02000A03000000020004" pitchFamily="50" charset="-127"/>
      <p:bold r:id="rId43"/>
    </p:embeddedFont>
    <p:embeddedFont>
      <p:font typeface="Pretendard ExtraBold" panose="02000903000000020004" pitchFamily="50" charset="-127"/>
      <p:bold r:id="rId44"/>
    </p:embeddedFont>
    <p:embeddedFont>
      <p:font typeface="Pretendard Medium" panose="02000603000000020004" pitchFamily="50" charset="-127"/>
      <p:regular r:id="rId45"/>
    </p:embeddedFont>
    <p:embeddedFont>
      <p:font typeface="Pretendard SemiBold" panose="02000703000000020004" pitchFamily="50" charset="-127"/>
      <p:bold r:id="rId46"/>
    </p:embeddedFont>
    <p:embeddedFont>
      <p:font typeface="맑은 고딕" panose="020B0503020000020004" pitchFamily="34" charset="-127"/>
      <p:regular r:id="rId47"/>
      <p:bold r:id="rId48"/>
    </p:embeddedFont>
    <p:embeddedFont>
      <p:font typeface="함초롬바탕" panose="02030604000101010101" pitchFamily="18" charset="-128"/>
      <p:regular r:id="rId49"/>
      <p:bold r:id="rId5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46" userDrawn="1">
          <p15:clr>
            <a:srgbClr val="A4A3A4"/>
          </p15:clr>
        </p15:guide>
        <p15:guide id="3" pos="684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AB"/>
    <a:srgbClr val="0B3F94"/>
    <a:srgbClr val="4472C4"/>
    <a:srgbClr val="E9EBF5"/>
    <a:srgbClr val="CFD5EA"/>
    <a:srgbClr val="EDF4FF"/>
    <a:srgbClr val="00B050"/>
    <a:srgbClr val="F5F9FD"/>
    <a:srgbClr val="5B9BD5"/>
    <a:srgbClr val="F58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7636" autoAdjust="0"/>
  </p:normalViewPr>
  <p:slideViewPr>
    <p:cSldViewPr snapToGrid="0" snapToObjects="1">
      <p:cViewPr varScale="1">
        <p:scale>
          <a:sx n="93" d="100"/>
          <a:sy n="93" d="100"/>
        </p:scale>
        <p:origin x="942" y="96"/>
      </p:cViewPr>
      <p:guideLst>
        <p:guide pos="846"/>
        <p:guide pos="6847"/>
        <p:guide pos="619"/>
        <p:guide pos="712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[</a:t>
            </a:r>
            <a:r>
              <a:rPr lang="ko-KR" altLang="en-US"/>
              <a:t>예시</a:t>
            </a:r>
            <a:r>
              <a:rPr lang="en-US" altLang="ko-KR"/>
              <a:t>]</a:t>
            </a:r>
          </a:p>
          <a:p>
            <a:r>
              <a:rPr lang="ko-KR" altLang="en-US"/>
              <a:t>민수의 의견에 동의한다</a:t>
            </a:r>
            <a:r>
              <a:rPr lang="en-US" altLang="ko-KR"/>
              <a:t>. </a:t>
            </a:r>
            <a:r>
              <a:rPr lang="ko-KR" altLang="en-US"/>
              <a:t>왜냐하면 표의 왼쪽 내용과 오른쪽 내용을 각각 가로축과 세로축에 적으면 될 거 같기 때문이다</a:t>
            </a:r>
            <a:r>
              <a:rPr lang="en-US" altLang="ko-KR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지연이의 의견에 동의한다</a:t>
            </a:r>
            <a:r>
              <a:rPr lang="en-US" altLang="ko-KR"/>
              <a:t>. </a:t>
            </a:r>
            <a:r>
              <a:rPr lang="ko-KR" altLang="en-US"/>
              <a:t>왜냐하면 </a:t>
            </a:r>
            <a:r>
              <a:rPr lang="ko-KR" alt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자료 모두 막대를 세워 그래프를 그리면 비슷한 모양이 될 거 같기 때문이다</a:t>
            </a:r>
            <a:r>
              <a:rPr lang="en-US" altLang="ko-KR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68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171450" indent="-171450" fontAlgn="base" latinLnBrk="1">
              <a:buFontTx/>
              <a:buChar char="-"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그래프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적절하게 그려졌다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 fontAlgn="base" latinLnBrk="1">
              <a:buFontTx/>
              <a:buNone/>
            </a:pP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base" latinLnBrk="1">
              <a:buFontTx/>
              <a:buChar char="-"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그래프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적절하지 않다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예를 들어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150cm, 155cm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해당하는 자료가 어느 직사각형에도 포함되지 않는 것처럼 보인다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직사각형에 포함되지 않는 가로축의 값이 없도록 각 직사각형을 붙여서 그려야 한다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 fontAlgn="base" latinLnBrk="1">
              <a:buFontTx/>
              <a:buNone/>
            </a:pP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그래프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적절하지 않다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가로축에 예를 들어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150cm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와 같이 두 번 표시된 자료가 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표에서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145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이상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 150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미만과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이상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 155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미만을 구분할 때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150cm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와 같은 하나의 자료는 한 계급에 포함되도록 설정했고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계급 사이에 빈 범위가 없었기에 두 번 표시된 가로축의 값이 없도록 해야 할 것이다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934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DECB-8B3E-A8A0-0880-9DE950264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C6C067A-F6BF-BC08-B181-0D7597538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0D214F4-8073-9391-1FF1-787BD39E1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03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2AB76-F21E-6E67-5158-E7052083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68568AC-12FB-C930-F8C1-F7C29AF75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AFD8FA-3210-A13C-8CC6-1B088FC5F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6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77EE-5951-4C74-2857-62274F059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B12697-AC94-2781-13E9-69B1F62D0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834BD8-BE5A-1919-A4C2-65037DF10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[</a:t>
            </a:r>
            <a:r>
              <a:rPr lang="ko-KR" altLang="en-US" sz="120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예시</a:t>
            </a:r>
            <a:r>
              <a:rPr lang="en-US" altLang="ko-KR" sz="120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]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처음에는 표가 비슷하게 그려졌기 때문에 그래프의 가로축과 세로축에 적힐 내용이 비슷하고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그래프도 비슷하게 그려질 것이라 생각했다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 활동을 해보니 자료에 따라 그래프의 가로축을 나타내는 방법이 다른 것 같다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키 자료를 가로축에 적절하게 나타내는 방법은 무엇일까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 키 자료의 그래프를 어떻게 그리는 게 좋을까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80125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82124-8DFB-87F8-DE3E-225B8B7D7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89B82A7-E09A-5F51-6CFE-56D21ADF7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2EFF85-41A3-DE9F-C3A3-BEE2B308D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자주 사용하는 이모티콘의 종류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이모티콘 종류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웃음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하트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슬픔 등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하루 유튜브 영상 시청 시간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시청 시간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휴대폰 번호 뒤 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자리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번호</a:t>
            </a: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- 50m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달리기 기록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초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좋아하는 계절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계절의 종류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여름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가을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겨울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종이비행기가 날아간 거리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거리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(cm)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707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5470D-10BB-CBA0-9255-FEBA5407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C7AF177-9210-6924-139C-A67F60D05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13680B2-E76C-CFFF-30DC-9C154F86F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349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34A8-0B98-251C-2254-D3EB29D3F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48863B-0E6D-21EF-043E-3B8078725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792865-3ED7-3FFA-75A4-52BDBAF1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412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24133-B30E-B23A-CDF5-6432B1E6E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7CC345A-99F1-8DB3-9842-28A0068A6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BAED86E-5B6D-FFD4-1FBF-0B4924D4F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796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849EA-0085-CE92-D08D-412A3FE5E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540762E-430E-9DB1-2B90-A38755FBE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BBAD852-064B-3ED7-99B6-89AC9C25E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280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80C89-93BE-D873-092A-D791420A1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A967544-CC97-E3AC-84D1-47EF5EED9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90E5904-717A-B72F-AC1A-44B02669F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591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6F667-381C-AA4D-19BA-EF9FBCB57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534E71F-8595-D853-EC7A-971FC74F5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17708F8-BF73-B53B-03B9-64F31A10C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적절한 경우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가로축에 각 계급의 양 끝 값을 차례로 나타내고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각 계급의 크기를 가로로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도수를 세로로 하는 직사각형으로 나타낸다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 latinLnBrk="1"/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수정이 필요한 경우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직사각형 사이를 띄어 그린 경우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히스토그램을 그리는 방법에 따라 이웃한 계급을 나타내는 직사각형이 이어지도록 수정한다</a:t>
            </a:r>
            <a:r>
              <a:rPr lang="en-US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0405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7EF77-D932-3C32-A9DC-0B99F5A5B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0F03A1-FDD3-A048-82D2-82BD820C8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BCA2E8C-30A7-596E-DD1A-27C5C2BA6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898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E0D99-8A6F-1DE5-E477-D3EC6964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DC47A00-1DCC-81A9-3C03-1671D8180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E668A9-0730-7C57-511A-618A20D8C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712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0EF-61F0-CD77-07A7-41704C42B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055BFC4-925A-59F4-CE01-51CA2C22D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968BAC9-034C-2723-7573-51E591BC0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046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E0BC9-6ADC-43EC-B7D6-96CC412A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9502E21-EB87-1528-34A4-F25FF2414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BABAF17-B034-9466-BE8C-D7FFC6674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8449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3F1A-D81D-5DC7-EABA-13FA31F5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83675EF-AF67-8448-3D1F-28AAA4446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E91060B-87FF-DEEE-49B0-C2C96D6D3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8263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B171-15B6-5D38-C3E2-EC2030CF8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7402F59-475A-A17A-83C4-57A4782C0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5F7DE23-7D06-5FD6-3237-CBD73E34F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552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EC2E9-FB18-D616-0D32-67E51F25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CCB356A-A436-3D19-54AD-5B9494668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886874F-D75F-B3B6-7B90-F0FD0F7AF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072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D680-074D-246E-44AE-205529B1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0970F7B-578A-1C14-F009-81839AFC8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CB8ADB-66FA-EC5D-7D76-53C442A1D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5771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B4B3-8D4A-F5B0-70E8-7717BFD8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A5E391-05E5-EC83-4575-39CF00B4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5CF081-6937-ED84-2BAE-6F831A8F5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47100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12B-42F1-ADAF-BF11-4A4FB80B2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1CC7CA8-B705-790D-A1A7-17DBFFDD5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34F13D0-C1C3-5528-8F17-A5E922E04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09169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8D06-3307-B4D1-3B76-13108B9E2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63134F-238A-B46E-7FEC-C6390B36C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92C5B85-7C47-D3CD-1F26-9DD02008A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48321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F8DAE-D0A7-4B9E-5BFC-1515D6DBC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D02E410-6F92-EE92-961E-CB1DF4342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754262-7556-85A3-43D9-AB3052A9C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275079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5BF34D6-1420-634F-3A83-3B6FEED4EE26}"/>
              </a:ext>
            </a:extLst>
          </p:cNvPr>
          <p:cNvSpPr/>
          <p:nvPr userDrawn="1"/>
        </p:nvSpPr>
        <p:spPr>
          <a:xfrm>
            <a:off x="5375657" y="2034133"/>
            <a:ext cx="1440686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61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localcdn.cemware.com/2026/plane_figures.html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hyperlink" Target="https://localcdn.cemware.com/2026/histogram_0827_3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B2FD260-52D1-7C47-DD39-BCE5CEC36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" y="0"/>
            <a:ext cx="12175032" cy="68580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79D0AEC-D30D-43C3-4458-4DA7E6DCEE0C}"/>
              </a:ext>
            </a:extLst>
          </p:cNvPr>
          <p:cNvSpPr/>
          <p:nvPr/>
        </p:nvSpPr>
        <p:spPr>
          <a:xfrm>
            <a:off x="2851150" y="3511665"/>
            <a:ext cx="6489700" cy="1513062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 0"/>
          <p:cNvSpPr txBox="1"/>
          <p:nvPr/>
        </p:nvSpPr>
        <p:spPr>
          <a:xfrm>
            <a:off x="1809750" y="1186031"/>
            <a:ext cx="8572500" cy="266653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닮은꼴 그래프 수사대</a:t>
            </a:r>
            <a:endParaRPr lang="en-US" sz="8800" spc="-15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468337" y="3945030"/>
            <a:ext cx="5256247" cy="6463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ko-KR" altLang="en-US" sz="4200" b="1" kern="0" spc="-15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진짜 히스토그램을 찾아라</a:t>
            </a:r>
            <a:r>
              <a:rPr lang="en-US" altLang="ko-KR" sz="4200" b="1" kern="0" spc="-15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altLang="ko-KR" sz="42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2A8C1DE4-8A3F-0858-4603-0E4FCABA48BD}"/>
              </a:ext>
            </a:extLst>
          </p:cNvPr>
          <p:cNvCxnSpPr/>
          <p:nvPr/>
        </p:nvCxnSpPr>
        <p:spPr>
          <a:xfrm>
            <a:off x="1574617" y="6397877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87430C-A2B6-A5EC-83AE-64A3BD1C04AF}"/>
              </a:ext>
            </a:extLst>
          </p:cNvPr>
          <p:cNvCxnSpPr/>
          <p:nvPr/>
        </p:nvCxnSpPr>
        <p:spPr>
          <a:xfrm>
            <a:off x="1574617" y="7172636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8E5451-9311-9700-A1A1-6A9B57559BA7}"/>
              </a:ext>
            </a:extLst>
          </p:cNvPr>
          <p:cNvSpPr txBox="1"/>
          <p:nvPr/>
        </p:nvSpPr>
        <p:spPr>
          <a:xfrm>
            <a:off x="2373992" y="1538455"/>
            <a:ext cx="4382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같은 막대인데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무엇이 다를까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82EDA-0A6B-E000-DEF2-20B80335E179}"/>
              </a:ext>
            </a:extLst>
          </p:cNvPr>
          <p:cNvSpPr txBox="1"/>
          <p:nvPr/>
        </p:nvSpPr>
        <p:spPr>
          <a:xfrm>
            <a:off x="2373992" y="2651591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히스토그램을 그리는 단서를 찾아라!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42FEC2-7162-F775-0990-60973228FD7B}"/>
              </a:ext>
            </a:extLst>
          </p:cNvPr>
          <p:cNvSpPr txBox="1"/>
          <p:nvPr/>
        </p:nvSpPr>
        <p:spPr>
          <a:xfrm>
            <a:off x="2373992" y="3784700"/>
            <a:ext cx="4546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3차시  히스토그램의 전문가가 되어라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DAE5DC36-9820-2C16-0CBF-50D7A438EF5C}"/>
              </a:ext>
            </a:extLst>
          </p:cNvPr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그래프가 달라지는 이유 찾기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6617672B-EFF1-7F3A-7ACF-5B117FA17048}"/>
              </a:ext>
            </a:extLst>
          </p:cNvPr>
          <p:cNvSpPr txBox="1"/>
          <p:nvPr/>
        </p:nvSpPr>
        <p:spPr>
          <a:xfrm>
            <a:off x="2470286" y="3160760"/>
            <a:ext cx="297325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altLang="ko-KR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자료와 그래프의 연결 고리 찾기</a:t>
            </a:r>
            <a:endParaRPr lang="en-US" altLang="ko-KR" kern="0" spc="-22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BBCB216-14F2-8A18-38F3-5DBD1D4DE44D}"/>
              </a:ext>
            </a:extLst>
          </p:cNvPr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63F3960-8FCC-B21E-64E6-5135B85D6813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A15EB50-0B5D-15CA-0AB1-C7AA07936F5C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85048FA6-F029-E216-EE71-A11C92416C33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9">
            <a:extLst>
              <a:ext uri="{FF2B5EF4-FFF2-40B4-BE49-F238E27FC236}">
                <a16:creationId xmlns:a16="http://schemas.microsoft.com/office/drawing/2014/main" id="{71A9A6EF-835A-1BA1-CAB8-569373B41590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28" name="텍스트 개체 틀 9">
            <a:extLst>
              <a:ext uri="{FF2B5EF4-FFF2-40B4-BE49-F238E27FC236}">
                <a16:creationId xmlns:a16="http://schemas.microsoft.com/office/drawing/2014/main" id="{0774E41D-9787-8B56-BB74-20E39EF17952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29" name="텍스트 개체 틀 9">
            <a:extLst>
              <a:ext uri="{FF2B5EF4-FFF2-40B4-BE49-F238E27FC236}">
                <a16:creationId xmlns:a16="http://schemas.microsoft.com/office/drawing/2014/main" id="{AAF5A25B-D897-3767-8316-7441BC74D5F4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2513FED-F446-D255-555E-B2DA59A6B0C1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8905F46-7D57-BA31-BB6B-447ADCB5F7C6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49" y="-172720"/>
            <a:ext cx="10146659" cy="69494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같은 막대</a:t>
            </a:r>
            <a:r>
              <a:rPr lang="ko-KR" altLang="en-US" spc="-100"/>
              <a:t>인데</a:t>
            </a:r>
            <a:r>
              <a:rPr lang="en-US" altLang="ko-KR" spc="-100"/>
              <a:t>,</a:t>
            </a:r>
            <a:r>
              <a:rPr lang="ko-KR" altLang="en-US" spc="-100"/>
              <a:t> 무엇이 </a:t>
            </a:r>
            <a:r>
              <a:rPr lang="ko-KR" altLang="en-US" spc="-100">
                <a:solidFill>
                  <a:srgbClr val="0C4CAB"/>
                </a:solidFill>
              </a:rPr>
              <a:t>다를까</a:t>
            </a:r>
            <a:r>
              <a:rPr lang="en-US" altLang="ko-KR" spc="-100"/>
              <a:t>?</a:t>
            </a:r>
            <a:endParaRPr lang="ko-KR" altLang="en-US" spc="-100" dirty="0"/>
          </a:p>
        </p:txBody>
      </p:sp>
      <p:sp>
        <p:nvSpPr>
          <p:cNvPr id="4" name="Text 3"/>
          <p:cNvSpPr txBox="1"/>
          <p:nvPr/>
        </p:nvSpPr>
        <p:spPr>
          <a:xfrm>
            <a:off x="3293165" y="4124568"/>
            <a:ext cx="5606279" cy="6772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주장을 살펴보며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자료를 그래프로 나타낼 때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고려해야 하는 점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생각해 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봅시다.</a:t>
            </a:r>
            <a:endParaRPr lang="en-US" sz="19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546F72-142E-B319-F4CF-0A6A6E4F74D7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자료를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그래프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로 그릴 때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가로축과 세로축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어떻게 나타내야 할지 생각해보고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주어진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그래프를 비교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하면서 이를 확인할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204459" y="1075304"/>
            <a:ext cx="965200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민수와 지연이는 우리 반 학생 </a:t>
            </a:r>
            <a:r>
              <a:rPr lang="en-US" altLang="ko-KR"/>
              <a:t>20</a:t>
            </a:r>
            <a:r>
              <a:rPr lang="ko-KR" altLang="en-US"/>
              <a:t>명의 좋아하는 운동과 키를 조사하여 표로 만들고</a:t>
            </a:r>
            <a:r>
              <a:rPr lang="en-US" altLang="ko-KR"/>
              <a:t>, </a:t>
            </a:r>
            <a:r>
              <a:rPr lang="ko-KR" altLang="en-US"/>
              <a:t>만든 표를 바탕으로 그래프를 그리려고 합니다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DE0E40D5-B148-9BFE-B31C-CA6002BB39B8}"/>
              </a:ext>
            </a:extLst>
          </p:cNvPr>
          <p:cNvSpPr txBox="1">
            <a:spLocks/>
          </p:cNvSpPr>
          <p:nvPr/>
        </p:nvSpPr>
        <p:spPr>
          <a:xfrm>
            <a:off x="1457683" y="200864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sz="1650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학생의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650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대해 </a:t>
            </a:r>
            <a:r>
              <a:rPr lang="en-US" altLang="ko-KR" sz="1650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여러분의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650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생각을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정하고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말해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1650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1906301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B1AC19B-AF81-95F5-A24B-3606BFAD03C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58E020B-7302-8A67-EC5D-5B719910E68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생각 열기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AECF545-2097-3416-84EB-AB3550C8B4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8118" y="4687857"/>
            <a:ext cx="1305158" cy="169523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7E5F839-0DD5-4E53-AEB0-74382EBBC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54618" y="4687857"/>
            <a:ext cx="1321182" cy="1695236"/>
          </a:xfrm>
          <a:prstGeom prst="rect">
            <a:avLst/>
          </a:prstGeom>
        </p:spPr>
      </p:pic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id="{007AB6ED-A672-BCF4-F71D-1295559188E3}"/>
              </a:ext>
            </a:extLst>
          </p:cNvPr>
          <p:cNvSpPr/>
          <p:nvPr/>
        </p:nvSpPr>
        <p:spPr>
          <a:xfrm>
            <a:off x="2880204" y="5184932"/>
            <a:ext cx="3073137" cy="1226497"/>
          </a:xfrm>
          <a:prstGeom prst="wedgeRoundRectCallout">
            <a:avLst>
              <a:gd name="adj1" fmla="val -62959"/>
              <a:gd name="adj2" fmla="val 3827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lnSpc>
                <a:spcPct val="120000"/>
              </a:lnSpc>
            </a:pP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표가 비슷하게 </a:t>
            </a:r>
            <a:r>
              <a:rPr lang="ko-KR" altLang="en-US" sz="1400" b="1" spc="-80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그려졌으니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두 </a:t>
            </a:r>
            <a:r>
              <a:rPr lang="ko-KR" altLang="en-US" sz="1400" b="1" spc="-80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자료의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그래프에서 가로축과 세로축도 비슷하겠지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altLang="ko-KR" sz="1400" b="1" dirty="0">
              <a:ln>
                <a:solidFill>
                  <a:srgbClr val="F58811">
                    <a:alpha val="0"/>
                  </a:srgb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1215FD1-E077-CC29-B78E-A417C4C817E5}"/>
              </a:ext>
            </a:extLst>
          </p:cNvPr>
          <p:cNvSpPr/>
          <p:nvPr/>
        </p:nvSpPr>
        <p:spPr>
          <a:xfrm>
            <a:off x="1318661" y="4298977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33FF3F8-41C9-68B5-94E3-891C287D433E}"/>
              </a:ext>
            </a:extLst>
          </p:cNvPr>
          <p:cNvSpPr/>
          <p:nvPr/>
        </p:nvSpPr>
        <p:spPr>
          <a:xfrm>
            <a:off x="10060090" y="4298977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4CA8B02-3301-C716-D1BD-35BFAC413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34872"/>
              </p:ext>
            </p:extLst>
          </p:nvPr>
        </p:nvGraphicFramePr>
        <p:xfrm>
          <a:off x="6210097" y="2493485"/>
          <a:ext cx="3073137" cy="2499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590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1547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97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키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(cm)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58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145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 </a:t>
                      </a: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150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68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150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 </a:t>
                      </a: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155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918341"/>
                  </a:ext>
                </a:extLst>
              </a:tr>
              <a:tr h="3391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155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 </a:t>
                      </a: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160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042053"/>
                  </a:ext>
                </a:extLst>
              </a:tr>
              <a:tr h="348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160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 </a:t>
                      </a: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165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36301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165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 </a:t>
                      </a:r>
                      <a:r>
                        <a:rPr lang="en-US" altLang="ko-KR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170 </a:t>
                      </a: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41549"/>
                  </a:ext>
                </a:extLst>
              </a:tr>
              <a:tr h="348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합계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96C635EE-B8D1-1573-D1CA-8200EEE1CB55}"/>
              </a:ext>
            </a:extLst>
          </p:cNvPr>
          <p:cNvSpPr/>
          <p:nvPr/>
        </p:nvSpPr>
        <p:spPr>
          <a:xfrm>
            <a:off x="6210098" y="5184932"/>
            <a:ext cx="3073137" cy="1226497"/>
          </a:xfrm>
          <a:prstGeom prst="wedgeRoundRectCallout">
            <a:avLst>
              <a:gd name="adj1" fmla="val 63749"/>
              <a:gd name="adj2" fmla="val 4665"/>
              <a:gd name="adj3" fmla="val 16667"/>
            </a:avLst>
          </a:prstGeom>
          <a:solidFill>
            <a:schemeClr val="bg1"/>
          </a:solidFill>
          <a:ln w="19050">
            <a:solidFill>
              <a:srgbClr val="F58811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fontAlgn="base">
              <a:lnSpc>
                <a:spcPct val="120000"/>
              </a:lnSpc>
            </a:pP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표가 비슷하게 그려졌으니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두 자료의 그래프는 모양이 비슷하겠지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ko-KR" altLang="en-US" sz="1400" b="1" dirty="0">
              <a:ln>
                <a:solidFill>
                  <a:srgbClr val="F58811">
                    <a:alpha val="0"/>
                  </a:srgbClr>
                </a:solidFill>
              </a:ln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A348FE2E-04A1-68D8-C6EF-61F8DE2A1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961000"/>
              </p:ext>
            </p:extLst>
          </p:nvPr>
        </p:nvGraphicFramePr>
        <p:xfrm>
          <a:off x="2880204" y="2493485"/>
          <a:ext cx="3073137" cy="2499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590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1547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97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좋아하는 운동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584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축구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68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농구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918341"/>
                  </a:ext>
                </a:extLst>
              </a:tr>
              <a:tr h="3391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배구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042053"/>
                  </a:ext>
                </a:extLst>
              </a:tr>
              <a:tr h="348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야구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363018"/>
                  </a:ext>
                </a:extLst>
              </a:tr>
              <a:tr h="339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배드민턴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41549"/>
                  </a:ext>
                </a:extLst>
              </a:tr>
              <a:tr h="348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합계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202724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</a:t>
            </a:r>
            <a:r>
              <a:rPr lang="ko-KR" altLang="en-US" sz="2400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이야기</a:t>
            </a:r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학생의 의견에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동의하는지 스스로 판단하고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짝과 나눠 봅시다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D2223423-38E4-4C09-EC63-974718E8EE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391162B4-416A-62C0-8D1F-9AA4DDB88E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나의 생각 쓰기</a:t>
            </a:r>
            <a:endParaRPr lang="ko-KR" altLang="en-US" dirty="0"/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B155C018-24FB-2431-8EA4-B64495614BC5}"/>
              </a:ext>
            </a:extLst>
          </p:cNvPr>
          <p:cNvSpPr/>
          <p:nvPr/>
        </p:nvSpPr>
        <p:spPr>
          <a:xfrm>
            <a:off x="3324454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0ADD5A99-D967-7496-2C8A-709EF2CC7A5B}"/>
              </a:ext>
            </a:extLst>
          </p:cNvPr>
          <p:cNvSpPr/>
          <p:nvPr/>
        </p:nvSpPr>
        <p:spPr>
          <a:xfrm>
            <a:off x="336194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C42F71DC-D134-9160-B129-0D4A59DC80A5}"/>
              </a:ext>
            </a:extLst>
          </p:cNvPr>
          <p:cNvSpPr/>
          <p:nvPr/>
        </p:nvSpPr>
        <p:spPr>
          <a:xfrm>
            <a:off x="9972142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4CB8AA80-8733-D3F6-5607-5ACA40E6B964}"/>
              </a:ext>
            </a:extLst>
          </p:cNvPr>
          <p:cNvSpPr/>
          <p:nvPr/>
        </p:nvSpPr>
        <p:spPr>
          <a:xfrm>
            <a:off x="995385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295C34DA-E2CE-AF98-9540-DD483FD45968}"/>
              </a:ext>
            </a:extLst>
          </p:cNvPr>
          <p:cNvSpPr/>
          <p:nvPr/>
        </p:nvSpPr>
        <p:spPr>
          <a:xfrm>
            <a:off x="1333805" y="2219282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6BF540A-0BE0-0FCC-AE0A-89D41FF695DC}"/>
              </a:ext>
            </a:extLst>
          </p:cNvPr>
          <p:cNvSpPr txBox="1"/>
          <p:nvPr/>
        </p:nvSpPr>
        <p:spPr>
          <a:xfrm>
            <a:off x="2284311" y="2510591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074375B-6CB6-B64A-8BEF-F0B6A89CAF5B}"/>
              </a:ext>
            </a:extLst>
          </p:cNvPr>
          <p:cNvSpPr txBox="1"/>
          <p:nvPr/>
        </p:nvSpPr>
        <p:spPr>
          <a:xfrm>
            <a:off x="1656348" y="291127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42F4AA93-1EF7-5464-5CE4-CDA6FE111D2C}"/>
              </a:ext>
            </a:extLst>
          </p:cNvPr>
          <p:cNvSpPr txBox="1"/>
          <p:nvPr/>
        </p:nvSpPr>
        <p:spPr>
          <a:xfrm>
            <a:off x="1668379" y="3653542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DEA76892-05ED-8381-FD09-D8B0497A56EA}"/>
              </a:ext>
            </a:extLst>
          </p:cNvPr>
          <p:cNvSpPr/>
          <p:nvPr/>
        </p:nvSpPr>
        <p:spPr>
          <a:xfrm>
            <a:off x="1656347" y="2490891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0231D751-FB69-1318-6164-3CB2B7FF079E}"/>
              </a:ext>
            </a:extLst>
          </p:cNvPr>
          <p:cNvCxnSpPr/>
          <p:nvPr/>
        </p:nvCxnSpPr>
        <p:spPr>
          <a:xfrm>
            <a:off x="2513622" y="3892746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8">
            <a:extLst>
              <a:ext uri="{FF2B5EF4-FFF2-40B4-BE49-F238E27FC236}">
                <a16:creationId xmlns:a16="http://schemas.microsoft.com/office/drawing/2014/main" id="{181A9D03-AAF6-9157-C774-F52DD16A84B4}"/>
              </a:ext>
            </a:extLst>
          </p:cNvPr>
          <p:cNvSpPr/>
          <p:nvPr/>
        </p:nvSpPr>
        <p:spPr>
          <a:xfrm>
            <a:off x="3324454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7D4D1B98-E982-3D8D-0476-7A3CB9C3CD4D}"/>
              </a:ext>
            </a:extLst>
          </p:cNvPr>
          <p:cNvSpPr/>
          <p:nvPr/>
        </p:nvSpPr>
        <p:spPr>
          <a:xfrm>
            <a:off x="336194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F263692D-0228-5C40-FF4E-0D23F5871E55}"/>
              </a:ext>
            </a:extLst>
          </p:cNvPr>
          <p:cNvSpPr/>
          <p:nvPr/>
        </p:nvSpPr>
        <p:spPr>
          <a:xfrm>
            <a:off x="9972142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E970BDBF-5113-A5BD-1427-E7B110702FE8}"/>
              </a:ext>
            </a:extLst>
          </p:cNvPr>
          <p:cNvSpPr/>
          <p:nvPr/>
        </p:nvSpPr>
        <p:spPr>
          <a:xfrm>
            <a:off x="995385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0">
            <a:extLst>
              <a:ext uri="{FF2B5EF4-FFF2-40B4-BE49-F238E27FC236}">
                <a16:creationId xmlns:a16="http://schemas.microsoft.com/office/drawing/2014/main" id="{E9E39A65-76DF-0CE7-E124-E6E550305E15}"/>
              </a:ext>
            </a:extLst>
          </p:cNvPr>
          <p:cNvSpPr/>
          <p:nvPr/>
        </p:nvSpPr>
        <p:spPr>
          <a:xfrm>
            <a:off x="1333805" y="4416388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91834285-6D13-8BDE-8465-091C5DAB6990}"/>
              </a:ext>
            </a:extLst>
          </p:cNvPr>
          <p:cNvSpPr txBox="1"/>
          <p:nvPr/>
        </p:nvSpPr>
        <p:spPr>
          <a:xfrm>
            <a:off x="2284311" y="4707697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C29ADE84-42A9-B3DF-9CA5-7CC07FE4C2D0}"/>
              </a:ext>
            </a:extLst>
          </p:cNvPr>
          <p:cNvSpPr txBox="1"/>
          <p:nvPr/>
        </p:nvSpPr>
        <p:spPr>
          <a:xfrm>
            <a:off x="1656348" y="510838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지연이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B6A5FFA0-297C-0198-19D2-A677EB466B12}"/>
              </a:ext>
            </a:extLst>
          </p:cNvPr>
          <p:cNvSpPr txBox="1"/>
          <p:nvPr/>
        </p:nvSpPr>
        <p:spPr>
          <a:xfrm>
            <a:off x="1668379" y="5850648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48572E6-F08E-AB19-D91C-3392F2885D0F}"/>
              </a:ext>
            </a:extLst>
          </p:cNvPr>
          <p:cNvSpPr/>
          <p:nvPr/>
        </p:nvSpPr>
        <p:spPr>
          <a:xfrm>
            <a:off x="1656347" y="4687997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9DFA077D-4770-F441-3A40-BAFE6E7CA694}"/>
              </a:ext>
            </a:extLst>
          </p:cNvPr>
          <p:cNvCxnSpPr/>
          <p:nvPr/>
        </p:nvCxnSpPr>
        <p:spPr>
          <a:xfrm>
            <a:off x="2513622" y="6089852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2F135-2D03-ABD8-897F-4CFBD4728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BB33948D-E4DA-9C7C-D3F0-0A02C47AD335}"/>
              </a:ext>
            </a:extLst>
          </p:cNvPr>
          <p:cNvSpPr/>
          <p:nvPr/>
        </p:nvSpPr>
        <p:spPr>
          <a:xfrm>
            <a:off x="1335541" y="5588534"/>
            <a:ext cx="9520918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D12F952-9C36-F13A-BBA9-AA57F6B48102}"/>
              </a:ext>
            </a:extLst>
          </p:cNvPr>
          <p:cNvCxnSpPr>
            <a:cxnSpLocks/>
          </p:cNvCxnSpPr>
          <p:nvPr/>
        </p:nvCxnSpPr>
        <p:spPr>
          <a:xfrm>
            <a:off x="1335541" y="160325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F10289B6-19D2-07F0-FAF3-C9E63112A1D2}"/>
              </a:ext>
            </a:extLst>
          </p:cNvPr>
          <p:cNvSpPr txBox="1">
            <a:spLocks/>
          </p:cNvSpPr>
          <p:nvPr/>
        </p:nvSpPr>
        <p:spPr>
          <a:xfrm>
            <a:off x="1957185" y="5738437"/>
            <a:ext cx="911468" cy="215444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관찰 포인트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C6894115-EE94-909B-A578-0785FEA3AB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600" y="5718973"/>
            <a:ext cx="314138" cy="314138"/>
          </a:xfrm>
          <a:prstGeom prst="rect">
            <a:avLst/>
          </a:prstGeom>
        </p:spPr>
      </p:pic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E08DBB71-A5BD-F485-EE98-8A8A5BA85434}"/>
              </a:ext>
            </a:extLst>
          </p:cNvPr>
          <p:cNvSpPr txBox="1">
            <a:spLocks/>
          </p:cNvSpPr>
          <p:nvPr/>
        </p:nvSpPr>
        <p:spPr>
          <a:xfrm>
            <a:off x="1957185" y="6059919"/>
            <a:ext cx="5661165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&lt;</a:t>
            </a:r>
            <a:r>
              <a:rPr lang="ko-KR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가로축과 세로축에 나타내는 것</a:t>
            </a:r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&gt;</a:t>
            </a:r>
            <a:r>
              <a:rPr lang="ko-KR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관한 짝과 나의 의견이 같은가요</a:t>
            </a:r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FECE97D7-D4C8-5F67-BB47-816D47C7DA2F}"/>
              </a:ext>
            </a:extLst>
          </p:cNvPr>
          <p:cNvSpPr txBox="1">
            <a:spLocks/>
          </p:cNvSpPr>
          <p:nvPr/>
        </p:nvSpPr>
        <p:spPr>
          <a:xfrm>
            <a:off x="1302711" y="177514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B43DB6ED-F419-0668-CCB9-C215AAF93CB6}"/>
              </a:ext>
            </a:extLst>
          </p:cNvPr>
          <p:cNvSpPr txBox="1">
            <a:spLocks/>
          </p:cNvSpPr>
          <p:nvPr/>
        </p:nvSpPr>
        <p:spPr>
          <a:xfrm>
            <a:off x="1732280" y="1744784"/>
            <a:ext cx="9023539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b="1"/>
              <a:t>위에 제시된 표를 바탕으로 우리 반 학생들의 좋아하는 운동 그래프와 키 그래프를 그릴 때</a:t>
            </a:r>
            <a:r>
              <a:rPr lang="en-US" altLang="ko-KR" sz="1800" b="1"/>
              <a:t>, </a:t>
            </a:r>
            <a:r>
              <a:rPr lang="ko-KR" altLang="en-US" sz="1800" b="1"/>
              <a:t>각 그래프의 가로축과 세로축에는 무엇을 나타내야 할지 적어 봅시다</a:t>
            </a:r>
            <a:r>
              <a:rPr lang="en-US" altLang="ko-KR" sz="1800" b="1"/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C4CF0110-5815-A6F9-BE01-A0AE4560E63D}"/>
              </a:ext>
            </a:extLst>
          </p:cNvPr>
          <p:cNvSpPr txBox="1">
            <a:spLocks/>
          </p:cNvSpPr>
          <p:nvPr/>
        </p:nvSpPr>
        <p:spPr>
          <a:xfrm>
            <a:off x="1217613" y="102393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민수의 의견이 맞는지 확인하기 </a:t>
            </a:r>
            <a:r>
              <a:rPr lang="ko-KR" altLang="en-US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위해 아래 문제를 해결해 봅시다</a:t>
            </a:r>
            <a:r>
              <a:rPr lang="en-US" altLang="ko-KR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E35BFD9C-9611-B015-9EAC-676964D65D8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6FFC2B26-5EFB-9206-89F2-DFF1703F03A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kern="0" spc="-80" dirty="0"/>
              <a:t>[</a:t>
            </a:r>
            <a:r>
              <a:rPr lang="ko-KR" altLang="en-US" kern="0" spc="-80"/>
              <a:t>문제 상황 </a:t>
            </a:r>
            <a:r>
              <a:rPr lang="en-US" altLang="ko-KR" kern="0" spc="-80"/>
              <a:t>1</a:t>
            </a:r>
            <a:r>
              <a:rPr lang="en-US" altLang="ko-KR" kern="0" spc="-80" dirty="0"/>
              <a:t>]</a:t>
            </a:r>
            <a:r>
              <a:rPr lang="ko-KR" altLang="en-US" kern="0" spc="-80" dirty="0"/>
              <a:t> 민수의 의견 확인하기</a:t>
            </a: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85E19767-24ED-DF1F-6494-E3E224269594}"/>
              </a:ext>
            </a:extLst>
          </p:cNvPr>
          <p:cNvSpPr txBox="1">
            <a:spLocks/>
          </p:cNvSpPr>
          <p:nvPr/>
        </p:nvSpPr>
        <p:spPr>
          <a:xfrm>
            <a:off x="1302711" y="3542235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0C1DE004-4359-7696-61CC-3CBBCAD144EF}"/>
              </a:ext>
            </a:extLst>
          </p:cNvPr>
          <p:cNvSpPr txBox="1">
            <a:spLocks/>
          </p:cNvSpPr>
          <p:nvPr/>
        </p:nvSpPr>
        <p:spPr>
          <a:xfrm>
            <a:off x="1732279" y="3514276"/>
            <a:ext cx="9023540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800" b="1"/>
              <a:t>1</a:t>
            </a:r>
            <a:r>
              <a:rPr lang="ko-KR" altLang="en-US" sz="1800" b="1"/>
              <a:t>번 문항에서 생각한 내용을 바탕으로</a:t>
            </a:r>
            <a:r>
              <a:rPr lang="en-US" altLang="ko-KR" sz="1800" b="1"/>
              <a:t>, </a:t>
            </a:r>
            <a:r>
              <a:rPr lang="ko-KR" altLang="en-US" sz="1800" b="1"/>
              <a:t>두 자료의 그래프에서 가로축과 세로축의 공통점과 차이점을 </a:t>
            </a:r>
            <a:endParaRPr lang="en-US" altLang="ko-KR" sz="1800" b="1"/>
          </a:p>
          <a:p>
            <a:pPr>
              <a:lnSpc>
                <a:spcPct val="120000"/>
              </a:lnSpc>
            </a:pPr>
            <a:r>
              <a:rPr lang="ko-KR" altLang="en-US" sz="1800" b="1"/>
              <a:t>적어 봅시다</a:t>
            </a:r>
            <a:r>
              <a:rPr lang="en-US" altLang="ko-KR" sz="1800" b="1"/>
              <a:t>.</a:t>
            </a:r>
            <a:endParaRPr lang="ko-KR" altLang="ko-KR" sz="1800" b="1" dirty="0">
              <a:latin typeface="Pretendard" panose="02000503000000020004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004CCC5-DD5A-8C9B-522E-08F121C5B5BC}"/>
              </a:ext>
            </a:extLst>
          </p:cNvPr>
          <p:cNvSpPr/>
          <p:nvPr/>
        </p:nvSpPr>
        <p:spPr>
          <a:xfrm>
            <a:off x="1335088" y="2488497"/>
            <a:ext cx="9534525" cy="875082"/>
          </a:xfrm>
          <a:prstGeom prst="roundRect">
            <a:avLst>
              <a:gd name="adj" fmla="val 1900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B15E072-61EB-0C77-DD18-EF025F610387}"/>
              </a:ext>
            </a:extLst>
          </p:cNvPr>
          <p:cNvSpPr/>
          <p:nvPr/>
        </p:nvSpPr>
        <p:spPr>
          <a:xfrm>
            <a:off x="1335088" y="4329482"/>
            <a:ext cx="9534525" cy="1092677"/>
          </a:xfrm>
          <a:prstGeom prst="roundRect">
            <a:avLst>
              <a:gd name="adj" fmla="val 17373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CC543961-05A8-0F4E-400E-054D41756140}"/>
              </a:ext>
            </a:extLst>
          </p:cNvPr>
          <p:cNvSpPr txBox="1">
            <a:spLocks/>
          </p:cNvSpPr>
          <p:nvPr/>
        </p:nvSpPr>
        <p:spPr>
          <a:xfrm>
            <a:off x="9411128" y="287124"/>
            <a:ext cx="172954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가로축과 세로축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10643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CD567-A7FA-4DA4-754F-5BEB4CC38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825C1C3-B804-E552-21D7-28DC7DA9A069}"/>
              </a:ext>
            </a:extLst>
          </p:cNvPr>
          <p:cNvSpPr/>
          <p:nvPr/>
        </p:nvSpPr>
        <p:spPr>
          <a:xfrm>
            <a:off x="1335088" y="2488497"/>
            <a:ext cx="9534525" cy="875082"/>
          </a:xfrm>
          <a:prstGeom prst="roundRect">
            <a:avLst>
              <a:gd name="adj" fmla="val 1900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4D075B8C-06A0-7C8E-F129-D6FB51E74631}"/>
              </a:ext>
            </a:extLst>
          </p:cNvPr>
          <p:cNvSpPr/>
          <p:nvPr/>
        </p:nvSpPr>
        <p:spPr>
          <a:xfrm>
            <a:off x="1335088" y="4329482"/>
            <a:ext cx="9534525" cy="1092677"/>
          </a:xfrm>
          <a:prstGeom prst="roundRect">
            <a:avLst>
              <a:gd name="adj" fmla="val 17373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73ECDC8A-5860-222F-1E9F-0C89F1629676}"/>
              </a:ext>
            </a:extLst>
          </p:cNvPr>
          <p:cNvSpPr/>
          <p:nvPr/>
        </p:nvSpPr>
        <p:spPr>
          <a:xfrm>
            <a:off x="1335541" y="5588534"/>
            <a:ext cx="9520918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D9FE6BCB-4FE7-71D2-8A8D-FB6398678056}"/>
              </a:ext>
            </a:extLst>
          </p:cNvPr>
          <p:cNvCxnSpPr>
            <a:cxnSpLocks/>
          </p:cNvCxnSpPr>
          <p:nvPr/>
        </p:nvCxnSpPr>
        <p:spPr>
          <a:xfrm>
            <a:off x="1335541" y="160325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A06555AB-CDF4-231F-C101-9694B731397F}"/>
              </a:ext>
            </a:extLst>
          </p:cNvPr>
          <p:cNvSpPr txBox="1">
            <a:spLocks/>
          </p:cNvSpPr>
          <p:nvPr/>
        </p:nvSpPr>
        <p:spPr>
          <a:xfrm>
            <a:off x="1957185" y="5738437"/>
            <a:ext cx="911468" cy="215444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관찰 포인트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166D45FC-D857-6EE1-45B8-96BBA0112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600" y="5718973"/>
            <a:ext cx="314138" cy="314138"/>
          </a:xfrm>
          <a:prstGeom prst="rect">
            <a:avLst/>
          </a:prstGeom>
        </p:spPr>
      </p:pic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4CD6CE4C-02E5-CCF7-726F-F47C4C39E375}"/>
              </a:ext>
            </a:extLst>
          </p:cNvPr>
          <p:cNvSpPr txBox="1">
            <a:spLocks/>
          </p:cNvSpPr>
          <p:nvPr/>
        </p:nvSpPr>
        <p:spPr>
          <a:xfrm>
            <a:off x="1957185" y="6059919"/>
            <a:ext cx="5661165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&lt;</a:t>
            </a:r>
            <a:r>
              <a:rPr lang="ko-KR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가로축과 세로축에 나타내는 것</a:t>
            </a:r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&gt;</a:t>
            </a:r>
            <a:r>
              <a:rPr lang="ko-KR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관한 짝과 나의 의견이 같은가요</a:t>
            </a:r>
            <a:r>
              <a: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5E864AC2-C783-CB30-9199-7E0B72C8C7DF}"/>
              </a:ext>
            </a:extLst>
          </p:cNvPr>
          <p:cNvSpPr txBox="1">
            <a:spLocks/>
          </p:cNvSpPr>
          <p:nvPr/>
        </p:nvSpPr>
        <p:spPr>
          <a:xfrm>
            <a:off x="1302711" y="177514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CC4A3AB7-584A-B069-6BBC-930EC5B3A699}"/>
              </a:ext>
            </a:extLst>
          </p:cNvPr>
          <p:cNvSpPr txBox="1">
            <a:spLocks/>
          </p:cNvSpPr>
          <p:nvPr/>
        </p:nvSpPr>
        <p:spPr>
          <a:xfrm>
            <a:off x="1732280" y="1744784"/>
            <a:ext cx="9023539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b="1"/>
              <a:t>위에 제시된 표를 바탕으로 우리 반 학생들의 좋아하는 운동 그래프와 키 그래프를 그릴 때</a:t>
            </a:r>
            <a:r>
              <a:rPr lang="en-US" altLang="ko-KR" sz="1800" b="1"/>
              <a:t>, </a:t>
            </a:r>
            <a:r>
              <a:rPr lang="ko-KR" altLang="en-US" sz="1800" b="1"/>
              <a:t>각 그래프의 가로축과 세로축에는 무엇을 나타내야 할지 적어 봅시다</a:t>
            </a:r>
            <a:r>
              <a:rPr lang="en-US" altLang="ko-KR" sz="1800" b="1"/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95F69D3B-140B-E996-AF21-8DC50D05F843}"/>
              </a:ext>
            </a:extLst>
          </p:cNvPr>
          <p:cNvSpPr txBox="1">
            <a:spLocks/>
          </p:cNvSpPr>
          <p:nvPr/>
        </p:nvSpPr>
        <p:spPr>
          <a:xfrm>
            <a:off x="1217613" y="102393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민수의 의견이 맞는지 </a:t>
            </a:r>
            <a:r>
              <a:rPr lang="ko-KR" altLang="en-US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확인하기 위해 아래 문제를 해결해 봅시다</a:t>
            </a:r>
            <a:r>
              <a:rPr lang="en-US" altLang="ko-KR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AA3569C0-10CE-B04A-41A3-6F67A7A93E2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8EE443F2-D06F-28F4-A28A-4E250378134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kern="0" spc="-80" dirty="0"/>
              <a:t>[</a:t>
            </a:r>
            <a:r>
              <a:rPr lang="ko-KR" altLang="en-US" kern="0" spc="-80"/>
              <a:t>문제 상황 </a:t>
            </a:r>
            <a:r>
              <a:rPr lang="en-US" altLang="ko-KR" kern="0" spc="-80"/>
              <a:t>1</a:t>
            </a:r>
            <a:r>
              <a:rPr lang="en-US" altLang="ko-KR" kern="0" spc="-80" dirty="0"/>
              <a:t>]</a:t>
            </a:r>
            <a:r>
              <a:rPr lang="ko-KR" altLang="en-US" kern="0" spc="-80" dirty="0"/>
              <a:t> 민수의 의견 확인하기</a:t>
            </a: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B213663C-3042-6832-59CD-CE3DFA60EE1A}"/>
              </a:ext>
            </a:extLst>
          </p:cNvPr>
          <p:cNvSpPr txBox="1">
            <a:spLocks/>
          </p:cNvSpPr>
          <p:nvPr/>
        </p:nvSpPr>
        <p:spPr>
          <a:xfrm>
            <a:off x="1302711" y="3542235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D3411787-CCCF-408E-7853-33CF28EF4D0C}"/>
              </a:ext>
            </a:extLst>
          </p:cNvPr>
          <p:cNvSpPr txBox="1">
            <a:spLocks/>
          </p:cNvSpPr>
          <p:nvPr/>
        </p:nvSpPr>
        <p:spPr>
          <a:xfrm>
            <a:off x="1626711" y="2650067"/>
            <a:ext cx="8920443" cy="541687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ko-KR" sz="1600"/>
              <a:t>좋아하는 운동 그래프의 가로축에는 축구</a:t>
            </a:r>
            <a:r>
              <a:rPr lang="en-US" altLang="ko-KR" sz="1600"/>
              <a:t>, </a:t>
            </a:r>
            <a:r>
              <a:rPr lang="ko-KR" altLang="ko-KR" sz="1600"/>
              <a:t>농구 등 운동의 종류를 나타내고</a:t>
            </a:r>
            <a:r>
              <a:rPr lang="en-US" altLang="ko-KR" sz="1600"/>
              <a:t>, </a:t>
            </a:r>
            <a:r>
              <a:rPr lang="ko-KR" altLang="ko-KR" sz="1600"/>
              <a:t>세로축에는 학생 수</a:t>
            </a:r>
            <a:r>
              <a:rPr lang="en-US" altLang="ko-KR" sz="1600"/>
              <a:t>(</a:t>
            </a:r>
            <a:r>
              <a:rPr lang="ko-KR" altLang="ko-KR" sz="1600"/>
              <a:t>명</a:t>
            </a:r>
            <a:r>
              <a:rPr lang="en-US" altLang="ko-KR" sz="1600"/>
              <a:t>)</a:t>
            </a:r>
            <a:r>
              <a:rPr lang="ko-KR" altLang="ko-KR" sz="1600"/>
              <a:t>를 나타낸다</a:t>
            </a:r>
            <a:r>
              <a:rPr lang="en-US" altLang="ko-KR" sz="1600"/>
              <a:t>.</a:t>
            </a:r>
            <a:endParaRPr lang="ko-KR" altLang="ko-KR" sz="1600"/>
          </a:p>
          <a:p>
            <a:r>
              <a:rPr lang="ko-KR" altLang="ko-KR" sz="1600"/>
              <a:t>키 그래프의 가로축에는 </a:t>
            </a:r>
            <a:r>
              <a:rPr lang="en-US" altLang="ko-KR" sz="1600"/>
              <a:t>145, 150, 155</a:t>
            </a:r>
            <a:r>
              <a:rPr lang="ko-KR" altLang="ko-KR" sz="1600"/>
              <a:t>와 같이 계급의 양 끝 값을 나타내고</a:t>
            </a:r>
            <a:r>
              <a:rPr lang="en-US" altLang="ko-KR" sz="1600"/>
              <a:t>, </a:t>
            </a:r>
            <a:r>
              <a:rPr lang="ko-KR" altLang="ko-KR" sz="1600"/>
              <a:t>세로축에는 학생 수</a:t>
            </a:r>
            <a:r>
              <a:rPr lang="en-US" altLang="ko-KR" sz="1600"/>
              <a:t>(</a:t>
            </a:r>
            <a:r>
              <a:rPr lang="ko-KR" altLang="ko-KR" sz="1600"/>
              <a:t>명</a:t>
            </a:r>
            <a:r>
              <a:rPr lang="en-US" altLang="ko-KR" sz="1600"/>
              <a:t>)</a:t>
            </a:r>
            <a:r>
              <a:rPr lang="ko-KR" altLang="ko-KR" sz="1600"/>
              <a:t>를 나타낸다</a:t>
            </a:r>
            <a:r>
              <a:rPr lang="en-US" altLang="ko-KR" sz="1600"/>
              <a:t>. </a:t>
            </a:r>
            <a:endParaRPr lang="ko-KR" altLang="ko-KR" sz="16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22E695B3-F471-D769-47A7-81D925F436A5}"/>
              </a:ext>
            </a:extLst>
          </p:cNvPr>
          <p:cNvSpPr txBox="1">
            <a:spLocks/>
          </p:cNvSpPr>
          <p:nvPr/>
        </p:nvSpPr>
        <p:spPr>
          <a:xfrm>
            <a:off x="1626711" y="4480035"/>
            <a:ext cx="8920443" cy="78790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공통점은 두 그래프 모두 세로축에는 학생 수를 나타낸다는 점이다</a:t>
            </a:r>
            <a:r>
              <a:rPr lang="en-US" altLang="ko-KR"/>
              <a:t>. </a:t>
            </a:r>
          </a:p>
          <a:p>
            <a:r>
              <a:rPr lang="ko-KR" altLang="en-US"/>
              <a:t>차이점은 좋아하는 운동 그래프의 가로축에는 운동의 종류를 나타내지만</a:t>
            </a:r>
            <a:r>
              <a:rPr lang="en-US" altLang="ko-KR"/>
              <a:t>, </a:t>
            </a:r>
            <a:r>
              <a:rPr lang="ko-KR" altLang="en-US"/>
              <a:t>키 자료의 가로축에는 계급의 양 끝 값을 순서대로 나타낸다는 점이다</a:t>
            </a:r>
            <a:r>
              <a:rPr lang="en-US" altLang="ko-KR"/>
              <a:t>. </a:t>
            </a:r>
            <a:endParaRPr lang="en-US" altLang="ko-KR" dirty="0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9C6BE9F1-EB72-495B-573C-699D5ED074BE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7B56E0FB-EE80-EE1B-9608-FA21BB7F7080}"/>
              </a:ext>
            </a:extLst>
          </p:cNvPr>
          <p:cNvSpPr txBox="1">
            <a:spLocks/>
          </p:cNvSpPr>
          <p:nvPr/>
        </p:nvSpPr>
        <p:spPr>
          <a:xfrm>
            <a:off x="1732279" y="3514276"/>
            <a:ext cx="9023540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800" b="1"/>
              <a:t>1</a:t>
            </a:r>
            <a:r>
              <a:rPr lang="ko-KR" altLang="en-US" sz="1800" b="1"/>
              <a:t>번 문항에서 생각한 내용을 바탕으로</a:t>
            </a:r>
            <a:r>
              <a:rPr lang="en-US" altLang="ko-KR" sz="1800" b="1"/>
              <a:t>, </a:t>
            </a:r>
            <a:r>
              <a:rPr lang="ko-KR" altLang="en-US" sz="1800" b="1"/>
              <a:t>두 자료의 그래프에서 가로축과 세로축의 공통점과 차이점을 </a:t>
            </a:r>
            <a:endParaRPr lang="en-US" altLang="ko-KR" sz="1800" b="1"/>
          </a:p>
          <a:p>
            <a:pPr>
              <a:lnSpc>
                <a:spcPct val="120000"/>
              </a:lnSpc>
            </a:pPr>
            <a:r>
              <a:rPr lang="ko-KR" altLang="en-US" sz="1800" b="1"/>
              <a:t>적어 봅시다</a:t>
            </a:r>
            <a:r>
              <a:rPr lang="en-US" altLang="ko-KR" sz="1800" b="1"/>
              <a:t>.</a:t>
            </a:r>
            <a:endParaRPr lang="ko-KR" altLang="ko-KR" sz="1800" b="1" dirty="0">
              <a:latin typeface="Pretendard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71628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15493-AA5F-B79B-9611-4C843B5E0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BBC2429-7697-1532-7B78-06C42DC34009}"/>
              </a:ext>
            </a:extLst>
          </p:cNvPr>
          <p:cNvCxnSpPr>
            <a:cxnSpLocks/>
          </p:cNvCxnSpPr>
          <p:nvPr/>
        </p:nvCxnSpPr>
        <p:spPr>
          <a:xfrm>
            <a:off x="1335541" y="1899470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D538A903-4969-327F-0524-06C110640E0E}"/>
              </a:ext>
            </a:extLst>
          </p:cNvPr>
          <p:cNvSpPr txBox="1">
            <a:spLocks/>
          </p:cNvSpPr>
          <p:nvPr/>
        </p:nvSpPr>
        <p:spPr>
          <a:xfrm>
            <a:off x="1217613" y="930711"/>
            <a:ext cx="9652000" cy="9426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en-US" altLang="ko-KR" dirty="0"/>
              <a:t>[</a:t>
            </a:r>
            <a:r>
              <a:rPr lang="ko-KR" altLang="en-US"/>
              <a:t>문제 상황</a:t>
            </a:r>
            <a:r>
              <a:rPr lang="en-US" altLang="ko-KR"/>
              <a:t> 2] </a:t>
            </a:r>
            <a:r>
              <a:rPr lang="ko-KR" altLang="en-US"/>
              <a:t>지연이는 두 자료에 관한 표를 보고</a:t>
            </a:r>
            <a:r>
              <a:rPr lang="en-US" altLang="ko-KR"/>
              <a:t>, </a:t>
            </a:r>
            <a:r>
              <a:rPr lang="ko-KR" altLang="en-US"/>
              <a:t>다음과 같이 그래프를 그렸습니다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78BC59B-301F-63E6-FBAC-0DBAC437D3F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3B1FD34A-BA63-8B39-0358-89907EC78E6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[문제 상황 2] 지연</a:t>
            </a:r>
            <a:r>
              <a:rPr lang="ko-KR" altLang="en-US"/>
              <a:t>이</a:t>
            </a:r>
            <a:r>
              <a:rPr lang="en-US" altLang="ko-KR"/>
              <a:t>의 의견 확인하기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3BB98384-9908-8791-60C7-D1C803B59BA2}"/>
              </a:ext>
            </a:extLst>
          </p:cNvPr>
          <p:cNvSpPr txBox="1">
            <a:spLocks/>
          </p:cNvSpPr>
          <p:nvPr/>
        </p:nvSpPr>
        <p:spPr>
          <a:xfrm>
            <a:off x="1302711" y="4759516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C757287-3F46-E6D4-482D-A25D765CAB40}"/>
              </a:ext>
            </a:extLst>
          </p:cNvPr>
          <p:cNvSpPr/>
          <p:nvPr/>
        </p:nvSpPr>
        <p:spPr>
          <a:xfrm>
            <a:off x="1302711" y="5464571"/>
            <a:ext cx="9534525" cy="1092677"/>
          </a:xfrm>
          <a:prstGeom prst="roundRect">
            <a:avLst>
              <a:gd name="adj" fmla="val 21133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5DC108FB-684E-1FB5-0D0F-EA1054E40973}"/>
              </a:ext>
            </a:extLst>
          </p:cNvPr>
          <p:cNvSpPr txBox="1">
            <a:spLocks/>
          </p:cNvSpPr>
          <p:nvPr/>
        </p:nvSpPr>
        <p:spPr>
          <a:xfrm>
            <a:off x="10148888" y="287124"/>
            <a:ext cx="99178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그래프</a:t>
            </a:r>
            <a:endParaRPr lang="en-US" altLang="ko-KR" dirty="0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2F8D9957-679D-BAAB-B5AF-AE998F85F7D4}"/>
              </a:ext>
            </a:extLst>
          </p:cNvPr>
          <p:cNvSpPr txBox="1">
            <a:spLocks/>
          </p:cNvSpPr>
          <p:nvPr/>
        </p:nvSpPr>
        <p:spPr>
          <a:xfrm>
            <a:off x="1732280" y="4765421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800"/>
              <a:t>세 그래프를 비교해 보고</a:t>
            </a:r>
            <a:r>
              <a:rPr lang="en-US" altLang="ko-KR" sz="1800"/>
              <a:t>, </a:t>
            </a:r>
            <a:r>
              <a:rPr lang="ko-KR" altLang="en-US" sz="1800"/>
              <a:t>그래프가 적절한지 판단해 봅시다</a:t>
            </a:r>
            <a:r>
              <a:rPr lang="en-US" altLang="ko-KR" sz="1800"/>
              <a:t>. </a:t>
            </a:r>
            <a:r>
              <a:rPr lang="ko-KR" altLang="en-US" sz="1800"/>
              <a:t>수정이 필요한 부분이 있다면 그 부분과 이유를 구체적으로 적어 봅시다</a:t>
            </a:r>
            <a:r>
              <a:rPr lang="en-US" altLang="ko-KR" sz="1800"/>
              <a:t>.</a:t>
            </a:r>
            <a:endParaRPr lang="ko-KR" altLang="ko-KR" sz="1800">
              <a:latin typeface="Pretendard" panose="020005030000000200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표 21">
                <a:extLst>
                  <a:ext uri="{FF2B5EF4-FFF2-40B4-BE49-F238E27FC236}">
                    <a16:creationId xmlns:a16="http://schemas.microsoft.com/office/drawing/2014/main" id="{E38F694C-78BD-C8DA-6766-9B7E8C9E80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3989911"/>
                  </p:ext>
                </p:extLst>
              </p:nvPr>
            </p:nvGraphicFramePr>
            <p:xfrm>
              <a:off x="1302711" y="2038132"/>
              <a:ext cx="9566901" cy="25762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896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188967">
                      <a:extLst>
                        <a:ext uri="{9D8B030D-6E8A-4147-A177-3AD203B41FA5}">
                          <a16:colId xmlns:a16="http://schemas.microsoft.com/office/drawing/2014/main" val="2229954109"/>
                        </a:ext>
                      </a:extLst>
                    </a:gridCol>
                    <a:gridCol w="3188967">
                      <a:extLst>
                        <a:ext uri="{9D8B030D-6E8A-4147-A177-3AD203B41FA5}">
                          <a16:colId xmlns:a16="http://schemas.microsoft.com/office/drawing/2014/main" val="3432174995"/>
                        </a:ext>
                      </a:extLst>
                    </a:gridCol>
                  </a:tblGrid>
                  <a:tr h="34373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ko-KR" altLang="en-US" sz="1400" b="0" i="1" smtClean="0">
                                  <a:ln>
                                    <a:solidFill>
                                      <a:schemeClr val="accent1">
                                        <a:shade val="15000"/>
                                        <a:alpha val="0"/>
                                      </a:schemeClr>
                                    </a:solidFill>
                                  </a:ln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좋아하는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운동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키</a:t>
                          </a:r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811276"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421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1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2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3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표 21">
                <a:extLst>
                  <a:ext uri="{FF2B5EF4-FFF2-40B4-BE49-F238E27FC236}">
                    <a16:creationId xmlns:a16="http://schemas.microsoft.com/office/drawing/2014/main" id="{E38F694C-78BD-C8DA-6766-9B7E8C9E80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3989911"/>
                  </p:ext>
                </p:extLst>
              </p:nvPr>
            </p:nvGraphicFramePr>
            <p:xfrm>
              <a:off x="1302711" y="2038132"/>
              <a:ext cx="9566901" cy="25762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896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188967">
                      <a:extLst>
                        <a:ext uri="{9D8B030D-6E8A-4147-A177-3AD203B41FA5}">
                          <a16:colId xmlns:a16="http://schemas.microsoft.com/office/drawing/2014/main" val="2229954109"/>
                        </a:ext>
                      </a:extLst>
                    </a:gridCol>
                    <a:gridCol w="3188967">
                      <a:extLst>
                        <a:ext uri="{9D8B030D-6E8A-4147-A177-3AD203B41FA5}">
                          <a16:colId xmlns:a16="http://schemas.microsoft.com/office/drawing/2014/main" val="3432174995"/>
                        </a:ext>
                      </a:extLst>
                    </a:gridCol>
                  </a:tblGrid>
                  <a:tr h="343739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1" t="-1786" r="-200573" b="-66071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키</a:t>
                          </a:r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811276"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12700" cap="flat" cmpd="sng" algn="ctr">
                          <a:solidFill>
                            <a:schemeClr val="bg2">
                              <a:lumMod val="9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4212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1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2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그래프 </a:t>
                          </a:r>
                          <a:r>
                            <a:rPr lang="en-US" altLang="ko-KR" sz="1600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3</a:t>
                          </a:r>
                          <a:endParaRPr lang="ko-KR" altLang="ko-KR" sz="16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그림 2">
            <a:extLst>
              <a:ext uri="{FF2B5EF4-FFF2-40B4-BE49-F238E27FC236}">
                <a16:creationId xmlns:a16="http://schemas.microsoft.com/office/drawing/2014/main" id="{031D800A-7058-4961-7251-8705C8E68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117" y="2436544"/>
            <a:ext cx="2249724" cy="174898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7929FD1-CA8D-E446-1AA9-9E4DED8CD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028" y="2436544"/>
            <a:ext cx="2281944" cy="173263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F85F26F-8260-A0EF-6FB2-11838905A3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0940" y="2436544"/>
            <a:ext cx="2281943" cy="173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4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97F2-7A63-CE8A-0B7D-F77A7EC9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B2A1ACDE-5625-3893-834F-599A5A41A43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2172D1D4-D740-8AC2-4A3E-A77455F0717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[문제 상황 2] 지연</a:t>
            </a:r>
            <a:r>
              <a:rPr lang="ko-KR" altLang="en-US"/>
              <a:t>이</a:t>
            </a:r>
            <a:r>
              <a:rPr lang="en-US" altLang="ko-KR"/>
              <a:t>의 의견 확인하기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0D4FC6A3-9954-833B-2B3C-3A26AE74572A}"/>
              </a:ext>
            </a:extLst>
          </p:cNvPr>
          <p:cNvSpPr txBox="1">
            <a:spLocks/>
          </p:cNvSpPr>
          <p:nvPr/>
        </p:nvSpPr>
        <p:spPr>
          <a:xfrm>
            <a:off x="1302711" y="1419099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DEC02E75-719A-F345-C30D-2F0E5C3E16BC}"/>
              </a:ext>
            </a:extLst>
          </p:cNvPr>
          <p:cNvSpPr txBox="1">
            <a:spLocks/>
          </p:cNvSpPr>
          <p:nvPr/>
        </p:nvSpPr>
        <p:spPr>
          <a:xfrm>
            <a:off x="1732280" y="1414730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좋아하는 운동은 피구이고 키가 </a:t>
            </a:r>
            <a:r>
              <a:rPr lang="en-US" altLang="ko-KR"/>
              <a:t>149cm</a:t>
            </a:r>
            <a:r>
              <a:rPr lang="ko-KR" altLang="en-US"/>
              <a:t>인 전학생이 새로 왔습니다</a:t>
            </a:r>
            <a:r>
              <a:rPr lang="en-US" altLang="ko-KR"/>
              <a:t>. </a:t>
            </a:r>
            <a:r>
              <a:rPr lang="ko-KR" altLang="en-US"/>
              <a:t>이 학생을 포함하려면 각 그래프에서 어느 부분을 어떻게 바꾸어야 할지 적어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143001F0-0E61-745B-CDE0-5492CB64EE11}"/>
              </a:ext>
            </a:extLst>
          </p:cNvPr>
          <p:cNvSpPr txBox="1">
            <a:spLocks/>
          </p:cNvSpPr>
          <p:nvPr/>
        </p:nvSpPr>
        <p:spPr>
          <a:xfrm>
            <a:off x="1302711" y="4025276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698BFDF-E204-399C-6D6F-2717D3CC5276}"/>
              </a:ext>
            </a:extLst>
          </p:cNvPr>
          <p:cNvSpPr/>
          <p:nvPr/>
        </p:nvSpPr>
        <p:spPr>
          <a:xfrm>
            <a:off x="1302711" y="4765574"/>
            <a:ext cx="9534525" cy="1144800"/>
          </a:xfrm>
          <a:prstGeom prst="roundRect">
            <a:avLst>
              <a:gd name="adj" fmla="val 19551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613B110A-4B75-0C68-4464-DB60E0A8E0D9}"/>
              </a:ext>
            </a:extLst>
          </p:cNvPr>
          <p:cNvSpPr txBox="1">
            <a:spLocks/>
          </p:cNvSpPr>
          <p:nvPr/>
        </p:nvSpPr>
        <p:spPr>
          <a:xfrm>
            <a:off x="1732280" y="4010633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세 그래프의 가로축을 비교해 보고</a:t>
            </a:r>
            <a:r>
              <a:rPr lang="en-US" altLang="ko-KR"/>
              <a:t>, </a:t>
            </a:r>
            <a:r>
              <a:rPr lang="ko-KR" altLang="en-US"/>
              <a:t>키 자료를 그래프로 나타낼 때 가로축은 어떻게 나타내는 것이 적절할지 적어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6" name="텍스트 개체 틀 17">
            <a:extLst>
              <a:ext uri="{FF2B5EF4-FFF2-40B4-BE49-F238E27FC236}">
                <a16:creationId xmlns:a16="http://schemas.microsoft.com/office/drawing/2014/main" id="{0DBFF904-DA31-F6E9-AE1A-441E3595FB1E}"/>
              </a:ext>
            </a:extLst>
          </p:cNvPr>
          <p:cNvSpPr txBox="1">
            <a:spLocks/>
          </p:cNvSpPr>
          <p:nvPr/>
        </p:nvSpPr>
        <p:spPr>
          <a:xfrm>
            <a:off x="10148888" y="287124"/>
            <a:ext cx="99178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그래프</a:t>
            </a:r>
            <a:endParaRPr lang="en-US" altLang="ko-KR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BB4FA57E-CDFC-B09C-E4EB-7D3E37D97E3D}"/>
              </a:ext>
            </a:extLst>
          </p:cNvPr>
          <p:cNvSpPr/>
          <p:nvPr/>
        </p:nvSpPr>
        <p:spPr>
          <a:xfrm>
            <a:off x="1302711" y="2191337"/>
            <a:ext cx="9534525" cy="1143028"/>
          </a:xfrm>
          <a:prstGeom prst="roundRect">
            <a:avLst>
              <a:gd name="adj" fmla="val 1777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3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7F052-A3AD-A524-053F-478781F02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2900D4D3-D52F-63E5-7F1C-1BF770D83274}"/>
              </a:ext>
            </a:extLst>
          </p:cNvPr>
          <p:cNvSpPr/>
          <p:nvPr/>
        </p:nvSpPr>
        <p:spPr>
          <a:xfrm>
            <a:off x="1302711" y="4765574"/>
            <a:ext cx="9534525" cy="1144800"/>
          </a:xfrm>
          <a:prstGeom prst="roundRect">
            <a:avLst>
              <a:gd name="adj" fmla="val 19551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239557A-6775-7FBF-B38A-86B9D2AA1A28}"/>
              </a:ext>
            </a:extLst>
          </p:cNvPr>
          <p:cNvSpPr/>
          <p:nvPr/>
        </p:nvSpPr>
        <p:spPr>
          <a:xfrm>
            <a:off x="1302711" y="2191337"/>
            <a:ext cx="9534525" cy="1143028"/>
          </a:xfrm>
          <a:prstGeom prst="roundRect">
            <a:avLst>
              <a:gd name="adj" fmla="val 1777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153E3C0B-3801-5766-D6C6-8F0CF50D757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510A2B0-1EF8-F912-A8FD-F683514FCAE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[문제 상황 2] 지연</a:t>
            </a:r>
            <a:r>
              <a:rPr lang="ko-KR" altLang="en-US"/>
              <a:t>이</a:t>
            </a:r>
            <a:r>
              <a:rPr lang="en-US" altLang="ko-KR"/>
              <a:t>의 의견 확인하기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A5DF9E8C-C6F8-BB78-333E-1EF7B6E9BCE3}"/>
              </a:ext>
            </a:extLst>
          </p:cNvPr>
          <p:cNvSpPr txBox="1">
            <a:spLocks/>
          </p:cNvSpPr>
          <p:nvPr/>
        </p:nvSpPr>
        <p:spPr>
          <a:xfrm>
            <a:off x="1302711" y="1419099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E017BAEE-92AA-A17D-A6FB-CD41CCA8D5BB}"/>
              </a:ext>
            </a:extLst>
          </p:cNvPr>
          <p:cNvSpPr txBox="1">
            <a:spLocks/>
          </p:cNvSpPr>
          <p:nvPr/>
        </p:nvSpPr>
        <p:spPr>
          <a:xfrm>
            <a:off x="1302711" y="4025276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6CB171EF-17FD-A672-1CA2-5B1AB95C17B1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69E9401A-44AF-A07A-06E8-629C5EDA105A}"/>
              </a:ext>
            </a:extLst>
          </p:cNvPr>
          <p:cNvSpPr txBox="1">
            <a:spLocks/>
          </p:cNvSpPr>
          <p:nvPr/>
        </p:nvSpPr>
        <p:spPr>
          <a:xfrm>
            <a:off x="1626711" y="2490810"/>
            <a:ext cx="8920443" cy="541687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좋아하는 운동 그래프의 가로축에는 </a:t>
            </a:r>
            <a:r>
              <a:rPr lang="en-US" altLang="ko-KR"/>
              <a:t>‘</a:t>
            </a:r>
            <a:r>
              <a:rPr lang="ko-KR" altLang="en-US"/>
              <a:t>피구</a:t>
            </a:r>
            <a:r>
              <a:rPr lang="en-US" altLang="ko-KR"/>
              <a:t>’</a:t>
            </a:r>
            <a:r>
              <a:rPr lang="ko-KR" altLang="en-US"/>
              <a:t>를 추가하고 도수</a:t>
            </a:r>
            <a:r>
              <a:rPr lang="en-US" altLang="ko-KR"/>
              <a:t>(</a:t>
            </a:r>
            <a:r>
              <a:rPr lang="ko-KR" altLang="en-US"/>
              <a:t>학생 수</a:t>
            </a:r>
            <a:r>
              <a:rPr lang="en-US" altLang="ko-KR"/>
              <a:t>)</a:t>
            </a:r>
            <a:r>
              <a:rPr lang="ko-KR" altLang="en-US"/>
              <a:t>가 </a:t>
            </a:r>
            <a:r>
              <a:rPr lang="en-US" altLang="ko-KR"/>
              <a:t>1</a:t>
            </a:r>
            <a:r>
              <a:rPr lang="ko-KR" altLang="en-US"/>
              <a:t>인 막대를 그린다</a:t>
            </a:r>
            <a:r>
              <a:rPr lang="en-US" altLang="ko-KR"/>
              <a:t>.</a:t>
            </a:r>
          </a:p>
          <a:p>
            <a:r>
              <a:rPr lang="ko-KR" altLang="en-US"/>
              <a:t>키 그래프에서는 </a:t>
            </a:r>
            <a:r>
              <a:rPr lang="en-US" altLang="ko-KR"/>
              <a:t>149cm</a:t>
            </a:r>
            <a:r>
              <a:rPr lang="ko-KR" altLang="en-US"/>
              <a:t>가 포함되는 </a:t>
            </a:r>
            <a:r>
              <a:rPr lang="en-US" altLang="ko-KR"/>
              <a:t>145 </a:t>
            </a:r>
            <a:r>
              <a:rPr lang="ko-KR" altLang="en-US"/>
              <a:t>이상 </a:t>
            </a:r>
            <a:r>
              <a:rPr lang="en-US" altLang="ko-KR"/>
              <a:t>~ 150 </a:t>
            </a:r>
            <a:r>
              <a:rPr lang="ko-KR" altLang="en-US"/>
              <a:t>미만 계급의 도수만 </a:t>
            </a:r>
            <a:r>
              <a:rPr lang="en-US" altLang="ko-KR"/>
              <a:t>1 </a:t>
            </a:r>
            <a:r>
              <a:rPr lang="ko-KR" altLang="en-US"/>
              <a:t>증가하고</a:t>
            </a:r>
            <a:r>
              <a:rPr lang="en-US" altLang="ko-KR"/>
              <a:t>, </a:t>
            </a:r>
            <a:r>
              <a:rPr lang="ko-KR" altLang="en-US"/>
              <a:t>가로축은 변하지 않는다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B9B11B32-4AA4-450B-8F6F-9908EB43A796}"/>
              </a:ext>
            </a:extLst>
          </p:cNvPr>
          <p:cNvSpPr txBox="1">
            <a:spLocks/>
          </p:cNvSpPr>
          <p:nvPr/>
        </p:nvSpPr>
        <p:spPr>
          <a:xfrm>
            <a:off x="1626711" y="5201850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키 자료의 가로축에는 계급의 양 끝 값을 순서대로 한 번씩 나타내는 것이 적절하다</a:t>
            </a:r>
            <a:r>
              <a:rPr lang="en-US" altLang="ko-KR"/>
              <a:t>.</a:t>
            </a:r>
          </a:p>
        </p:txBody>
      </p:sp>
      <p:sp>
        <p:nvSpPr>
          <p:cNvPr id="14" name="텍스트 개체 틀 1">
            <a:extLst>
              <a:ext uri="{FF2B5EF4-FFF2-40B4-BE49-F238E27FC236}">
                <a16:creationId xmlns:a16="http://schemas.microsoft.com/office/drawing/2014/main" id="{E7C4269B-4400-5904-A468-2448040914D9}"/>
              </a:ext>
            </a:extLst>
          </p:cNvPr>
          <p:cNvSpPr txBox="1">
            <a:spLocks/>
          </p:cNvSpPr>
          <p:nvPr/>
        </p:nvSpPr>
        <p:spPr>
          <a:xfrm>
            <a:off x="1732280" y="1414730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좋아하는 운동은 피구이고 키가 </a:t>
            </a:r>
            <a:r>
              <a:rPr lang="en-US" altLang="ko-KR"/>
              <a:t>149cm</a:t>
            </a:r>
            <a:r>
              <a:rPr lang="ko-KR" altLang="en-US"/>
              <a:t>인 전학생이 새로 왔습니다</a:t>
            </a:r>
            <a:r>
              <a:rPr lang="en-US" altLang="ko-KR"/>
              <a:t>. </a:t>
            </a:r>
            <a:r>
              <a:rPr lang="ko-KR" altLang="en-US"/>
              <a:t>이 학생을 포함하려면 각 그래프에서 어느 부분을 어떻게 바꾸어야 할지 적어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7" name="텍스트 개체 틀 1">
            <a:extLst>
              <a:ext uri="{FF2B5EF4-FFF2-40B4-BE49-F238E27FC236}">
                <a16:creationId xmlns:a16="http://schemas.microsoft.com/office/drawing/2014/main" id="{DF2EF5D4-4151-4F74-4DCA-5B738B3CAEB7}"/>
              </a:ext>
            </a:extLst>
          </p:cNvPr>
          <p:cNvSpPr txBox="1">
            <a:spLocks/>
          </p:cNvSpPr>
          <p:nvPr/>
        </p:nvSpPr>
        <p:spPr>
          <a:xfrm>
            <a:off x="1732280" y="4010633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세 그래프의 가로축을 비교해 보고</a:t>
            </a:r>
            <a:r>
              <a:rPr lang="en-US" altLang="ko-KR"/>
              <a:t>, </a:t>
            </a:r>
            <a:r>
              <a:rPr lang="ko-KR" altLang="en-US"/>
              <a:t>키 자료를 그래프로 나타낼 때 가로축은 어떻게 나타내는 것이 적절할지 적어 봅시다</a:t>
            </a:r>
            <a:r>
              <a:rPr lang="en-US" altLang="ko-KR"/>
              <a:t>.</a:t>
            </a:r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4076841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6DBF-38D1-E845-3D51-23D7B03A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1A398E6-D834-17ED-054A-9D1E92756976}"/>
              </a:ext>
            </a:extLst>
          </p:cNvPr>
          <p:cNvSpPr txBox="1">
            <a:spLocks/>
          </p:cNvSpPr>
          <p:nvPr/>
        </p:nvSpPr>
        <p:spPr>
          <a:xfrm>
            <a:off x="1387612" y="1065783"/>
            <a:ext cx="9372944" cy="762453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[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1]</a:t>
            </a:r>
            <a:r>
              <a:rPr lang="ko-KR" altLang="en-US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과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[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2]를 </a:t>
            </a:r>
            <a:r>
              <a:rPr lang="en-US" altLang="ko-KR" sz="2000" b="1" kern="0" spc="-9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통해</a:t>
            </a:r>
            <a:r>
              <a:rPr lang="en-US" altLang="ko-KR" sz="2000" b="1" kern="0" spc="-9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자료를 그래프로 나타낼 때 고려해야 하는 점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ko-KR" altLang="en-US" sz="2000" b="1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</a:t>
            </a:r>
            <a:r>
              <a:rPr lang="ko-KR" altLang="en-US" sz="2000" b="1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대한 자신의 생각을 </a:t>
            </a:r>
            <a:r>
              <a:rPr lang="ko-KR" altLang="en-US" sz="2000" b="1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아래에 적어 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봅시다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dirty="0">
              <a:ln w="12700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3B98CB03-32C4-97D8-2FB5-0D0EBED7C600}"/>
              </a:ext>
            </a:extLst>
          </p:cNvPr>
          <p:cNvSpPr/>
          <p:nvPr/>
        </p:nvSpPr>
        <p:spPr>
          <a:xfrm>
            <a:off x="1387612" y="2401891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6EF5AB3-9BA8-7B20-1ECC-365F01A1F2DE}"/>
              </a:ext>
            </a:extLst>
          </p:cNvPr>
          <p:cNvGrpSpPr/>
          <p:nvPr/>
        </p:nvGrpSpPr>
        <p:grpSpPr>
          <a:xfrm>
            <a:off x="1714906" y="2168719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70BEB3D7-66CE-533D-BD57-057FD69CCDB3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DD4F6959-0A17-D580-9542-FBBACB61DF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481FBD-4FCF-B064-C46F-E284E0FE6E00}"/>
              </a:ext>
            </a:extLst>
          </p:cNvPr>
          <p:cNvCxnSpPr>
            <a:cxnSpLocks/>
          </p:cNvCxnSpPr>
          <p:nvPr/>
        </p:nvCxnSpPr>
        <p:spPr>
          <a:xfrm>
            <a:off x="1778406" y="36290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22F25FB5-81C6-2729-7A57-1B80BB712427}"/>
              </a:ext>
            </a:extLst>
          </p:cNvPr>
          <p:cNvCxnSpPr>
            <a:cxnSpLocks/>
          </p:cNvCxnSpPr>
          <p:nvPr/>
        </p:nvCxnSpPr>
        <p:spPr>
          <a:xfrm>
            <a:off x="1778406" y="435931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3099DA9-FB0B-C803-7C0E-3621C157ED86}"/>
              </a:ext>
            </a:extLst>
          </p:cNvPr>
          <p:cNvCxnSpPr>
            <a:cxnSpLocks/>
          </p:cNvCxnSpPr>
          <p:nvPr/>
        </p:nvCxnSpPr>
        <p:spPr>
          <a:xfrm>
            <a:off x="1778406" y="50895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FAA52D7-E0F7-F6C6-8485-57704AF62E3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9EE6160E-CF7D-490A-8144-4876058F5D1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 메모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2DF25316-6FC4-0C54-DAE2-EFD8DED8BF2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스스로 정리하기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88493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CA675-914F-DC3C-99F2-34D890E5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A45252-CF6D-8613-7268-6061128521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46653" y="-2962153"/>
            <a:ext cx="9098695" cy="133502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히스토그램을 그리는 단서</a:t>
            </a:r>
            <a:r>
              <a:rPr lang="ko-KR" altLang="en-US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 찾아라</a:t>
            </a:r>
            <a:r>
              <a:rPr lang="en-US" altLang="ko-KR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1195B63-D0C7-449B-755F-C703D6A14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38E4C04-BAD5-7966-FE55-6CF33469AC6B}"/>
              </a:ext>
            </a:extLst>
          </p:cNvPr>
          <p:cNvSpPr txBox="1"/>
          <p:nvPr/>
        </p:nvSpPr>
        <p:spPr>
          <a:xfrm>
            <a:off x="3446845" y="4907456"/>
            <a:ext cx="5298309" cy="67313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 algn="ctr">
              <a:lnSpc>
                <a:spcPct val="120000"/>
              </a:lnSpc>
              <a:defRPr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</a:lstStyle>
          <a:p>
            <a:r>
              <a:rPr lang="ko-KR" altLang="en-US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</a:rPr>
              <a:t>여러 종류의 자료를 탐색하며 </a:t>
            </a:r>
            <a:endParaRPr lang="en-US" altLang="ko-KR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</a:endParaRPr>
          </a:p>
          <a:p>
            <a:r>
              <a:rPr lang="ko-KR" altLang="en-US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</a:rPr>
              <a:t>계급을 정하여 그래프로 나타내기 위한 단서를 찾아봅시다</a:t>
            </a:r>
            <a:r>
              <a:rPr lang="en-US" altLang="ko-KR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</a:rPr>
              <a:t>.</a:t>
            </a:r>
            <a:endParaRPr lang="en-US" altLang="ko-KR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66409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8A48D-A32A-1C18-9ED0-A708CC7A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E706186-3991-67CC-7539-5E738DA0DF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B60002-3AB0-C624-4AC5-A5EB4565C7A4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계급을 정하여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그래프로 나타내기 적절한 자료를 탐색하고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이를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그래프로 그리는 단서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를 탐구할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4079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0754B-8E79-2A85-78DA-A7488514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6EE674E-B531-666A-7BC6-2730D91ED8E9}"/>
              </a:ext>
            </a:extLst>
          </p:cNvPr>
          <p:cNvCxnSpPr>
            <a:cxnSpLocks/>
          </p:cNvCxnSpPr>
          <p:nvPr/>
        </p:nvCxnSpPr>
        <p:spPr>
          <a:xfrm>
            <a:off x="1335541" y="19450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B847C465-9B03-C8AF-9EBC-ADAF43FEEB62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r>
              <a:rPr lang="ko-KR" altLang="en-US"/>
              <a:t>다음은 우리 반 학생 </a:t>
            </a:r>
            <a:r>
              <a:rPr lang="en-US" altLang="ko-KR"/>
              <a:t>20</a:t>
            </a:r>
            <a:r>
              <a:rPr lang="ko-KR" altLang="en-US"/>
              <a:t>명을 대상으로 수집한 자료입니다</a:t>
            </a:r>
            <a:r>
              <a:rPr lang="en-US" altLang="ko-KR"/>
              <a:t>. </a:t>
            </a:r>
            <a:r>
              <a:rPr lang="ko-KR" altLang="en-US"/>
              <a:t>각 자료의 특징을 탐색해 봅시다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28374AB-B760-9B63-BA1F-61B406ADCF8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A367BCD-8B77-673E-EC93-322DB624455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D5B47994-0F72-E1D2-FC8E-61CB4F7D3E8A}"/>
              </a:ext>
            </a:extLst>
          </p:cNvPr>
          <p:cNvSpPr txBox="1">
            <a:spLocks/>
          </p:cNvSpPr>
          <p:nvPr/>
        </p:nvSpPr>
        <p:spPr>
          <a:xfrm>
            <a:off x="1335541" y="4750811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0E413E8-D387-D9B4-7F22-2A77744A54C9}"/>
              </a:ext>
            </a:extLst>
          </p:cNvPr>
          <p:cNvSpPr/>
          <p:nvPr/>
        </p:nvSpPr>
        <p:spPr>
          <a:xfrm>
            <a:off x="1335541" y="5228968"/>
            <a:ext cx="9534525" cy="1092677"/>
          </a:xfrm>
          <a:prstGeom prst="roundRect">
            <a:avLst>
              <a:gd name="adj" fmla="val 17372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3E550231-B5A0-1F96-B3B1-C8EA59B1EBA2}"/>
              </a:ext>
            </a:extLst>
          </p:cNvPr>
          <p:cNvSpPr txBox="1">
            <a:spLocks/>
          </p:cNvSpPr>
          <p:nvPr/>
        </p:nvSpPr>
        <p:spPr>
          <a:xfrm>
            <a:off x="1765110" y="4777264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ko-KR" altLang="en-US" sz="1800"/>
              <a:t>위의 자료를 그래프로 각각 나타낸다면</a:t>
            </a:r>
            <a:r>
              <a:rPr lang="en-US" altLang="ko-KR" sz="1800"/>
              <a:t>, </a:t>
            </a:r>
            <a:r>
              <a:rPr lang="ko-KR" altLang="en-US" sz="1800"/>
              <a:t>각 그래프의 가로축에는 무엇을 나타내야 할지 적어 봅시다</a:t>
            </a:r>
            <a:r>
              <a:rPr lang="en-US" altLang="ko-KR" sz="1800"/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F2A37BDC-D9B7-2C6A-67AD-77950673DF81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자료의 특징</a:t>
            </a:r>
            <a:endParaRPr lang="en-US" altLang="ko-KR" dirty="0"/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FDD40525-06AC-9886-968B-7E93DF42F28F}"/>
              </a:ext>
            </a:extLst>
          </p:cNvPr>
          <p:cNvSpPr/>
          <p:nvPr/>
        </p:nvSpPr>
        <p:spPr>
          <a:xfrm>
            <a:off x="1335541" y="2249988"/>
            <a:ext cx="3087878" cy="958001"/>
          </a:xfrm>
          <a:prstGeom prst="roundRect">
            <a:avLst>
              <a:gd name="adj" fmla="val 15253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자주 사용하는 </a:t>
            </a: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algn="ctr"/>
            <a:r>
              <a:rPr lang="ko-KR" altLang="en-US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이모티콘의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종류</a:t>
            </a: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EF13CC08-5426-4EF8-0D79-98DB3EE7DF64}"/>
              </a:ext>
            </a:extLst>
          </p:cNvPr>
          <p:cNvSpPr/>
          <p:nvPr/>
        </p:nvSpPr>
        <p:spPr>
          <a:xfrm>
            <a:off x="4552061" y="2248099"/>
            <a:ext cx="3087878" cy="958001"/>
          </a:xfrm>
          <a:prstGeom prst="roundRect">
            <a:avLst>
              <a:gd name="adj" fmla="val 13108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하루 유튜브 </a:t>
            </a: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영상 시청 시간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(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분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)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472C02B2-38DD-595E-5F23-7548E24E8009}"/>
              </a:ext>
            </a:extLst>
          </p:cNvPr>
          <p:cNvSpPr/>
          <p:nvPr/>
        </p:nvSpPr>
        <p:spPr>
          <a:xfrm>
            <a:off x="7777537" y="2253705"/>
            <a:ext cx="3087878" cy="958001"/>
          </a:xfrm>
          <a:prstGeom prst="roundRect">
            <a:avLst>
              <a:gd name="adj" fmla="val 15253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휴대폰 번호 뒤 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4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자리</a:t>
            </a:r>
          </a:p>
        </p:txBody>
      </p:sp>
      <p:sp>
        <p:nvSpPr>
          <p:cNvPr id="17" name="Shape 0">
            <a:extLst>
              <a:ext uri="{FF2B5EF4-FFF2-40B4-BE49-F238E27FC236}">
                <a16:creationId xmlns:a16="http://schemas.microsoft.com/office/drawing/2014/main" id="{4432DDDE-43DD-8429-287C-BA6028F37AF1}"/>
              </a:ext>
            </a:extLst>
          </p:cNvPr>
          <p:cNvSpPr/>
          <p:nvPr/>
        </p:nvSpPr>
        <p:spPr>
          <a:xfrm>
            <a:off x="1335541" y="3350636"/>
            <a:ext cx="3087878" cy="958001"/>
          </a:xfrm>
          <a:prstGeom prst="roundRect">
            <a:avLst>
              <a:gd name="adj" fmla="val 16325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 fontAlgn="base"/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50m 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달리기 기록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(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초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)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8" name="Shape 0">
            <a:extLst>
              <a:ext uri="{FF2B5EF4-FFF2-40B4-BE49-F238E27FC236}">
                <a16:creationId xmlns:a16="http://schemas.microsoft.com/office/drawing/2014/main" id="{82AC4D66-0823-EE4D-ACED-510959C5F3EF}"/>
              </a:ext>
            </a:extLst>
          </p:cNvPr>
          <p:cNvSpPr/>
          <p:nvPr/>
        </p:nvSpPr>
        <p:spPr>
          <a:xfrm>
            <a:off x="4552061" y="3348747"/>
            <a:ext cx="3087878" cy="958001"/>
          </a:xfrm>
          <a:prstGeom prst="roundRect">
            <a:avLst>
              <a:gd name="adj" fmla="val 16325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좋아하는 계절</a:t>
            </a:r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3ED117B0-E7A9-1D34-A866-E1242B98DAEA}"/>
              </a:ext>
            </a:extLst>
          </p:cNvPr>
          <p:cNvSpPr/>
          <p:nvPr/>
        </p:nvSpPr>
        <p:spPr>
          <a:xfrm>
            <a:off x="7777537" y="3354353"/>
            <a:ext cx="3087878" cy="958001"/>
          </a:xfrm>
          <a:prstGeom prst="roundRect">
            <a:avLst>
              <a:gd name="adj" fmla="val 15253"/>
            </a:avLst>
          </a:prstGeom>
          <a:solidFill>
            <a:srgbClr val="F5F9FD"/>
          </a:solidFill>
          <a:ln w="25400">
            <a:solidFill>
              <a:srgbClr val="5B9BD5"/>
            </a:solidFill>
            <a:prstDash val="solid"/>
          </a:ln>
        </p:spPr>
        <p:txBody>
          <a:bodyPr anchor="ctr"/>
          <a:lstStyle/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종이비행기가 </a:t>
            </a: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  <a:p>
            <a:pPr algn="ctr" fontAlgn="base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날아간 거리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(cm) 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4711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0BC26-0C07-E53F-8F4D-C8BD4DA4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8BFCDD0-1251-7835-3E8E-84AB4E7AC67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224AB4A6-13EE-F439-B586-768AC36B3108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65E3239-046D-4ACA-7582-299CA1CC6504}"/>
              </a:ext>
            </a:extLst>
          </p:cNvPr>
          <p:cNvSpPr/>
          <p:nvPr/>
        </p:nvSpPr>
        <p:spPr>
          <a:xfrm>
            <a:off x="1302711" y="2682592"/>
            <a:ext cx="9534525" cy="1143028"/>
          </a:xfrm>
          <a:prstGeom prst="roundRect">
            <a:avLst>
              <a:gd name="adj" fmla="val 1777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F8B84B09-C2C1-E5E7-A996-1B794F70E89D}"/>
              </a:ext>
            </a:extLst>
          </p:cNvPr>
          <p:cNvSpPr txBox="1">
            <a:spLocks/>
          </p:cNvSpPr>
          <p:nvPr/>
        </p:nvSpPr>
        <p:spPr>
          <a:xfrm>
            <a:off x="1302711" y="4506257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CA57B84-7481-58E6-BD85-7C21F2F839FD}"/>
              </a:ext>
            </a:extLst>
          </p:cNvPr>
          <p:cNvSpPr/>
          <p:nvPr/>
        </p:nvSpPr>
        <p:spPr>
          <a:xfrm>
            <a:off x="1302711" y="4931857"/>
            <a:ext cx="9534525" cy="1144800"/>
          </a:xfrm>
          <a:prstGeom prst="roundRect">
            <a:avLst>
              <a:gd name="adj" fmla="val 15961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44B5FAE6-C9D9-EAA3-2D57-D3DF3CE20290}"/>
              </a:ext>
            </a:extLst>
          </p:cNvPr>
          <p:cNvSpPr txBox="1">
            <a:spLocks/>
          </p:cNvSpPr>
          <p:nvPr/>
        </p:nvSpPr>
        <p:spPr>
          <a:xfrm>
            <a:off x="1732280" y="1905985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위의 자료 중 계급을 정하여 그래프로 나타내기에 적절한 자료를 고르고</a:t>
            </a:r>
            <a:r>
              <a:rPr lang="en-US" altLang="ko-KR"/>
              <a:t>, </a:t>
            </a:r>
            <a:r>
              <a:rPr lang="ko-KR" altLang="en-US"/>
              <a:t>그렇게 생각한 이유를 설명해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B8BEC881-D0FD-DEF0-E359-44ECDCC298A0}"/>
              </a:ext>
            </a:extLst>
          </p:cNvPr>
          <p:cNvSpPr txBox="1">
            <a:spLocks/>
          </p:cNvSpPr>
          <p:nvPr/>
        </p:nvSpPr>
        <p:spPr>
          <a:xfrm>
            <a:off x="1732280" y="4532710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2</a:t>
            </a:r>
            <a:r>
              <a:rPr lang="ko-KR" altLang="en-US"/>
              <a:t>번 문항에서 고른 자료의 공통적인 특징이 무엇인지 한 문장으로 적어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62EEFC2E-A523-1EAD-1072-8B3AD44084E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D308369-EC97-DC24-2D6D-FEA62B66B3FB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D1BC9980-C465-22B7-57D1-E16811F3B4EA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endParaRPr lang="ko-KR" altLang="en-US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AE3F0D2F-B9C7-E2B3-9FAE-B7510AC8BAC2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자료의 특징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28677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3E4B-A068-BB3B-ABA8-21E6EA88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AA9C404-D291-BE5E-3EB9-4727B7985D44}"/>
              </a:ext>
            </a:extLst>
          </p:cNvPr>
          <p:cNvSpPr/>
          <p:nvPr/>
        </p:nvSpPr>
        <p:spPr>
          <a:xfrm>
            <a:off x="1302711" y="2682592"/>
            <a:ext cx="9534525" cy="1143028"/>
          </a:xfrm>
          <a:prstGeom prst="roundRect">
            <a:avLst>
              <a:gd name="adj" fmla="val 17774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E9428FF-FDF3-6BFA-566F-7A49AC6C1665}"/>
              </a:ext>
            </a:extLst>
          </p:cNvPr>
          <p:cNvSpPr/>
          <p:nvPr/>
        </p:nvSpPr>
        <p:spPr>
          <a:xfrm>
            <a:off x="1302710" y="4931857"/>
            <a:ext cx="9534525" cy="1144800"/>
          </a:xfrm>
          <a:prstGeom prst="roundRect">
            <a:avLst>
              <a:gd name="adj" fmla="val 15961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C3645E1A-AE43-420B-FBCF-F4678C771B6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1902E47A-6707-86BC-B8C3-51722D794EBD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B321503B-3B1A-DC45-8478-2126BA62F14A}"/>
              </a:ext>
            </a:extLst>
          </p:cNvPr>
          <p:cNvSpPr txBox="1">
            <a:spLocks/>
          </p:cNvSpPr>
          <p:nvPr/>
        </p:nvSpPr>
        <p:spPr>
          <a:xfrm>
            <a:off x="1302711" y="4506257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F7307C7A-87FA-13CC-CD17-4C5BD8C0B5D5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1FDDC0D0-5701-0C57-01EA-B988129EBF13}"/>
              </a:ext>
            </a:extLst>
          </p:cNvPr>
          <p:cNvSpPr txBox="1">
            <a:spLocks/>
          </p:cNvSpPr>
          <p:nvPr/>
        </p:nvSpPr>
        <p:spPr>
          <a:xfrm>
            <a:off x="1626711" y="2859763"/>
            <a:ext cx="8920443" cy="78790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적절한 자료</a:t>
            </a:r>
            <a:r>
              <a:rPr lang="en-US" altLang="ko-KR"/>
              <a:t>: </a:t>
            </a:r>
            <a:r>
              <a:rPr lang="ko-KR" altLang="en-US"/>
              <a:t>하루 유튜브 영상 시청 시간</a:t>
            </a:r>
            <a:r>
              <a:rPr lang="en-US" altLang="ko-KR"/>
              <a:t>, 50m </a:t>
            </a:r>
            <a:r>
              <a:rPr lang="ko-KR" altLang="en-US"/>
              <a:t>달리기 기록</a:t>
            </a:r>
            <a:r>
              <a:rPr lang="en-US" altLang="ko-KR"/>
              <a:t>, </a:t>
            </a:r>
            <a:r>
              <a:rPr lang="ko-KR" altLang="en-US"/>
              <a:t>종이비행기가 날아간 거리</a:t>
            </a:r>
            <a:endParaRPr lang="en-US" altLang="ko-KR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이유</a:t>
            </a:r>
            <a:r>
              <a:rPr lang="en-US" altLang="ko-KR"/>
              <a:t>: </a:t>
            </a:r>
            <a:r>
              <a:rPr lang="ko-KR" altLang="en-US"/>
              <a:t>세 자료는 시간이나 거리와 같이 수량을 나타내므로 값의 크기를 비교할 수 있고</a:t>
            </a:r>
            <a:r>
              <a:rPr lang="en-US" altLang="ko-KR"/>
              <a:t>, </a:t>
            </a:r>
            <a:r>
              <a:rPr lang="ko-KR" altLang="en-US"/>
              <a:t>여러 값을 일정한 구간으로 묶어 나타낼 수 있기 때문이다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en-US" altLang="ko-KR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9A9D2A29-027C-6D73-57FD-03E1A68BDCFE}"/>
              </a:ext>
            </a:extLst>
          </p:cNvPr>
          <p:cNvSpPr txBox="1">
            <a:spLocks/>
          </p:cNvSpPr>
          <p:nvPr/>
        </p:nvSpPr>
        <p:spPr>
          <a:xfrm>
            <a:off x="1626711" y="5387783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수량을 나타내어 값의 크기를 비교할 수 있고</a:t>
            </a:r>
            <a:r>
              <a:rPr lang="en-US" altLang="ko-KR"/>
              <a:t>, </a:t>
            </a:r>
            <a:r>
              <a:rPr lang="ko-KR" altLang="en-US"/>
              <a:t>일정한 구간으로 나누어 묶을 수 있다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F35382F8-7AA1-067D-5AA2-111C5F263705}"/>
              </a:ext>
            </a:extLst>
          </p:cNvPr>
          <p:cNvSpPr txBox="1">
            <a:spLocks/>
          </p:cNvSpPr>
          <p:nvPr/>
        </p:nvSpPr>
        <p:spPr>
          <a:xfrm>
            <a:off x="1732280" y="4532710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2</a:t>
            </a:r>
            <a:r>
              <a:rPr lang="ko-KR" altLang="en-US"/>
              <a:t>번 문항에서 고른 자료의 공통적인 특징이 무엇인지 한 문장으로 적어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42BAEDD2-5BDD-06EA-7F53-648442FFBF1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72D8651-E829-5F7B-EFEB-810586416DF4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BB5362AE-079A-E71C-AB2D-11D9D621E73A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81FC7227-2BFA-F431-20C0-E83F7DB7659E}"/>
              </a:ext>
            </a:extLst>
          </p:cNvPr>
          <p:cNvSpPr txBox="1">
            <a:spLocks/>
          </p:cNvSpPr>
          <p:nvPr/>
        </p:nvSpPr>
        <p:spPr>
          <a:xfrm>
            <a:off x="1732280" y="1905985"/>
            <a:ext cx="9124179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위의 자료 중 계급을 정하여 그래프로 나타내기에 적절한 자료를 고르고</a:t>
            </a:r>
            <a:r>
              <a:rPr lang="en-US" altLang="ko-KR"/>
              <a:t>, </a:t>
            </a:r>
            <a:r>
              <a:rPr lang="ko-KR" altLang="en-US"/>
              <a:t>그렇게 생각한 이유를 설명해 봅시다</a:t>
            </a:r>
            <a:r>
              <a:rPr lang="en-US" altLang="ko-KR"/>
              <a:t>.</a:t>
            </a:r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4122289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EF52E-38BF-00B2-EEFC-F2CFB006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96C6453-5248-D16E-6EAF-A3B870AF28CF}"/>
              </a:ext>
            </a:extLst>
          </p:cNvPr>
          <p:cNvCxnSpPr>
            <a:cxnSpLocks/>
          </p:cNvCxnSpPr>
          <p:nvPr/>
        </p:nvCxnSpPr>
        <p:spPr>
          <a:xfrm>
            <a:off x="1335541" y="19196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807491EE-6415-B88F-7058-88FF784E9EE3}"/>
              </a:ext>
            </a:extLst>
          </p:cNvPr>
          <p:cNvSpPr txBox="1">
            <a:spLocks/>
          </p:cNvSpPr>
          <p:nvPr/>
        </p:nvSpPr>
        <p:spPr>
          <a:xfrm>
            <a:off x="1217613" y="1044482"/>
            <a:ext cx="9638846" cy="8009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 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r>
              <a:rPr lang="ko-KR" altLang="en-US"/>
              <a:t>에 제시된 자료 중 하루 유튜브 영상 시청 시간 자료를 그래프로 나타내는 방법을 탐색해 봅시다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108B59C8-0468-C674-803E-09E78D8F790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D2BD1C59-DEED-0D1A-D93E-A25DD45BF76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5C9C2E23-AC58-6343-B8B2-9D1D06769B67}"/>
              </a:ext>
            </a:extLst>
          </p:cNvPr>
          <p:cNvSpPr txBox="1">
            <a:spLocks/>
          </p:cNvSpPr>
          <p:nvPr/>
        </p:nvSpPr>
        <p:spPr>
          <a:xfrm>
            <a:off x="1335541" y="3213829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E2332581-0D45-AD47-8B8A-17F24CFFC981}"/>
              </a:ext>
            </a:extLst>
          </p:cNvPr>
          <p:cNvSpPr txBox="1">
            <a:spLocks/>
          </p:cNvSpPr>
          <p:nvPr/>
        </p:nvSpPr>
        <p:spPr>
          <a:xfrm>
            <a:off x="1765110" y="3240282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ko-KR" altLang="en-US" sz="1800"/>
              <a:t>위의 자료를 계급의 크기가 </a:t>
            </a:r>
            <a:r>
              <a:rPr lang="en-US" altLang="ko-KR" sz="1800"/>
              <a:t>30</a:t>
            </a:r>
            <a:r>
              <a:rPr lang="ko-KR" altLang="en-US" sz="1800"/>
              <a:t>분이 되도록 도수분포표로 정리해 봅시다</a:t>
            </a:r>
            <a:r>
              <a:rPr lang="en-US" altLang="ko-KR" sz="1800"/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50A30DE-54C5-AEEF-2738-BF6D0CF54F7E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그래프 그리기</a:t>
            </a:r>
            <a:endParaRPr lang="en-US" altLang="ko-KR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8DB1FAF-FD82-21CF-F747-64B1FB90320F}"/>
              </a:ext>
            </a:extLst>
          </p:cNvPr>
          <p:cNvSpPr/>
          <p:nvPr/>
        </p:nvSpPr>
        <p:spPr>
          <a:xfrm>
            <a:off x="2732926" y="2108760"/>
            <a:ext cx="8123533" cy="910344"/>
          </a:xfrm>
          <a:prstGeom prst="roundRect">
            <a:avLst>
              <a:gd name="adj" fmla="val 10790"/>
            </a:avLst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7C2B0543-B773-F591-54D9-9DB7A0B59A78}"/>
              </a:ext>
            </a:extLst>
          </p:cNvPr>
          <p:cNvSpPr/>
          <p:nvPr/>
        </p:nvSpPr>
        <p:spPr>
          <a:xfrm rot="16200000">
            <a:off x="1897565" y="1546741"/>
            <a:ext cx="910344" cy="2034382"/>
          </a:xfrm>
          <a:prstGeom prst="round2SameRect">
            <a:avLst/>
          </a:prstGeom>
          <a:solidFill>
            <a:srgbClr val="F5F9FD"/>
          </a:solidFill>
          <a:ln w="2540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BE394B-6E20-9143-BEF4-994F30EE9440}"/>
              </a:ext>
            </a:extLst>
          </p:cNvPr>
          <p:cNvSpPr txBox="1"/>
          <p:nvPr/>
        </p:nvSpPr>
        <p:spPr>
          <a:xfrm>
            <a:off x="1525367" y="2240766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하루 유튜브 영상 </a:t>
            </a:r>
            <a:endParaRPr lang="en-US" altLang="ko-KR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시청 시간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CB90CB-C38F-09E0-9952-CF34902D6258}"/>
              </a:ext>
            </a:extLst>
          </p:cNvPr>
          <p:cNvSpPr txBox="1"/>
          <p:nvPr/>
        </p:nvSpPr>
        <p:spPr>
          <a:xfrm>
            <a:off x="3673790" y="2240766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95, 42, 128, 60, 108, 35, 150, 78, 115, 48, 90, 133, 63, 165, 101, </a:t>
            </a:r>
          </a:p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55, 120, 85, 72, 142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53BE2738-EF0E-46ED-CAAE-C4A18C3EF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02613"/>
              </p:ext>
            </p:extLst>
          </p:nvPr>
        </p:nvGraphicFramePr>
        <p:xfrm>
          <a:off x="4300803" y="3728170"/>
          <a:ext cx="3590395" cy="269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1755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778640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52022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177092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3587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6C79-2D78-07A4-9167-B5600E361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D77004-C766-73DA-FEB8-3F4978F96796}"/>
              </a:ext>
            </a:extLst>
          </p:cNvPr>
          <p:cNvCxnSpPr>
            <a:cxnSpLocks/>
          </p:cNvCxnSpPr>
          <p:nvPr/>
        </p:nvCxnSpPr>
        <p:spPr>
          <a:xfrm>
            <a:off x="1335541" y="19196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A4FDB964-A96F-E337-AEDE-DCDB502796B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4EBE577B-9CBF-3012-35DD-E05771E71DC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B8EFB0DE-65C8-962D-7C3F-74B15C574662}"/>
              </a:ext>
            </a:extLst>
          </p:cNvPr>
          <p:cNvSpPr txBox="1">
            <a:spLocks/>
          </p:cNvSpPr>
          <p:nvPr/>
        </p:nvSpPr>
        <p:spPr>
          <a:xfrm>
            <a:off x="1335541" y="3213829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2EBDA2A1-C4D7-074D-2FE1-846A210C9899}"/>
              </a:ext>
            </a:extLst>
          </p:cNvPr>
          <p:cNvSpPr txBox="1">
            <a:spLocks/>
          </p:cNvSpPr>
          <p:nvPr/>
        </p:nvSpPr>
        <p:spPr>
          <a:xfrm>
            <a:off x="1765110" y="3240282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ko-KR" altLang="en-US" sz="1800"/>
              <a:t>위의 자료를 계급의 크기가 </a:t>
            </a:r>
            <a:r>
              <a:rPr lang="en-US" altLang="ko-KR" sz="1800"/>
              <a:t>30</a:t>
            </a:r>
            <a:r>
              <a:rPr lang="ko-KR" altLang="en-US" sz="1800"/>
              <a:t>분이 되도록 도수분포표로 정리해 봅시다</a:t>
            </a:r>
            <a:r>
              <a:rPr lang="en-US" altLang="ko-KR" sz="1800"/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FCE5B8D-8243-CC48-F292-CEC70F25689B}"/>
              </a:ext>
            </a:extLst>
          </p:cNvPr>
          <p:cNvSpPr/>
          <p:nvPr/>
        </p:nvSpPr>
        <p:spPr>
          <a:xfrm>
            <a:off x="2732926" y="2108760"/>
            <a:ext cx="8123533" cy="910344"/>
          </a:xfrm>
          <a:prstGeom prst="roundRect">
            <a:avLst>
              <a:gd name="adj" fmla="val 10790"/>
            </a:avLst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347F549F-6369-6FA0-9CE3-3CD34EE74860}"/>
              </a:ext>
            </a:extLst>
          </p:cNvPr>
          <p:cNvSpPr/>
          <p:nvPr/>
        </p:nvSpPr>
        <p:spPr>
          <a:xfrm rot="16200000">
            <a:off x="1897565" y="1546741"/>
            <a:ext cx="910344" cy="2034382"/>
          </a:xfrm>
          <a:prstGeom prst="round2SameRect">
            <a:avLst/>
          </a:prstGeom>
          <a:solidFill>
            <a:srgbClr val="F5F9FD"/>
          </a:solidFill>
          <a:ln w="2540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9603B-457D-14AD-7F65-7FB01C562632}"/>
              </a:ext>
            </a:extLst>
          </p:cNvPr>
          <p:cNvSpPr txBox="1"/>
          <p:nvPr/>
        </p:nvSpPr>
        <p:spPr>
          <a:xfrm>
            <a:off x="1525367" y="2240766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하루 유튜브 영상 </a:t>
            </a:r>
            <a:endParaRPr lang="en-US" altLang="ko-KR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시청 시간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C5472-1CB2-F3DF-8ABF-9D16A4C8E3F9}"/>
              </a:ext>
            </a:extLst>
          </p:cNvPr>
          <p:cNvSpPr txBox="1"/>
          <p:nvPr/>
        </p:nvSpPr>
        <p:spPr>
          <a:xfrm>
            <a:off x="3673790" y="2240766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95, 42, 128, 60, 108, 35, 150, 78, 115, 48, 90, 133, 63, 165, 101, </a:t>
            </a:r>
          </a:p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55, 120, 85, 72, 142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24205A19-CAB1-BD81-80A7-70B51460C5B2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3C902F41-6ADD-4783-B59C-CE149ED29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071399"/>
              </p:ext>
            </p:extLst>
          </p:nvPr>
        </p:nvGraphicFramePr>
        <p:xfrm>
          <a:off x="8222349" y="3708956"/>
          <a:ext cx="2634104" cy="2691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766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399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15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45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491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45~75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918341"/>
                  </a:ext>
                </a:extLst>
              </a:tr>
              <a:tr h="3215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75~105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042053"/>
                  </a:ext>
                </a:extLst>
              </a:tr>
              <a:tr h="3307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105~135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363018"/>
                  </a:ext>
                </a:extLst>
              </a:tr>
              <a:tr h="3215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135~165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41549"/>
                  </a:ext>
                </a:extLst>
              </a:tr>
              <a:tr h="3215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165~195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460820"/>
                  </a:ext>
                </a:extLst>
              </a:tr>
              <a:tr h="3307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sp>
        <p:nvSpPr>
          <p:cNvPr id="12" name="텍스트 개체 틀 1">
            <a:extLst>
              <a:ext uri="{FF2B5EF4-FFF2-40B4-BE49-F238E27FC236}">
                <a16:creationId xmlns:a16="http://schemas.microsoft.com/office/drawing/2014/main" id="{C6E0D8E0-E4F2-DA19-D2B0-52E9502948FF}"/>
              </a:ext>
            </a:extLst>
          </p:cNvPr>
          <p:cNvSpPr txBox="1">
            <a:spLocks/>
          </p:cNvSpPr>
          <p:nvPr/>
        </p:nvSpPr>
        <p:spPr>
          <a:xfrm>
            <a:off x="1217613" y="1044482"/>
            <a:ext cx="9638846" cy="8009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 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r>
              <a:rPr lang="ko-KR" altLang="en-US"/>
              <a:t>에 제시된 자료 중 하루 유튜브 영상 시청 시간 자료를 그래프로 나타내는 방법을 탐색해 봅시다</a:t>
            </a:r>
            <a:r>
              <a:rPr lang="en-US" altLang="ko-KR"/>
              <a:t>. </a:t>
            </a:r>
            <a:endParaRPr lang="ko-KR" altLang="en-US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0D4C47BE-7D18-3788-93AC-B146CC999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111517"/>
              </p:ext>
            </p:extLst>
          </p:nvPr>
        </p:nvGraphicFramePr>
        <p:xfrm>
          <a:off x="4778948" y="3708956"/>
          <a:ext cx="2634104" cy="269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766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50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3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50~80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64540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80~110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09389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110~140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605212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140~170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3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992549"/>
                  </a:ext>
                </a:extLst>
              </a:tr>
              <a:tr h="3307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5EC9BE53-6B63-8CE2-F07D-8409E2B49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911935"/>
              </p:ext>
            </p:extLst>
          </p:nvPr>
        </p:nvGraphicFramePr>
        <p:xfrm>
          <a:off x="1335546" y="3708956"/>
          <a:ext cx="2634104" cy="269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766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60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60~90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64540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90~120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09389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120~150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605212"/>
                  </a:ext>
                </a:extLst>
              </a:tr>
              <a:tr h="396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150~180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992549"/>
                  </a:ext>
                </a:extLst>
              </a:tr>
              <a:tr h="3307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547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D2166-F78B-52A9-72B5-D4C231157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4594B40A-6428-6252-EF75-BD7D033578B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BC082266-0807-F6AD-ABA2-9182A2506FEF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318D1672-060E-F1BF-37FC-08240096AC2B}"/>
              </a:ext>
            </a:extLst>
          </p:cNvPr>
          <p:cNvSpPr txBox="1">
            <a:spLocks/>
          </p:cNvSpPr>
          <p:nvPr/>
        </p:nvSpPr>
        <p:spPr>
          <a:xfrm>
            <a:off x="1732280" y="1936807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1</a:t>
            </a:r>
            <a:r>
              <a:rPr lang="ko-KR" altLang="en-US"/>
              <a:t>번 문항에서 그린 도수분포표를 자신이 생각하기에 적절한 방법으로 그래프로 나타내 봅시다</a:t>
            </a:r>
            <a:r>
              <a:rPr lang="en-US" altLang="ko-KR"/>
              <a:t>.</a:t>
            </a:r>
            <a:endParaRPr lang="ko-KR" altLang="ko-KR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2917D511-6EA0-F1F7-ED01-A56314D5AE9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F9225E2-22B4-13C5-FD8E-C79D285F862D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BD52D64B-6931-0416-34D5-D480C523A4B5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  <a:ln>
            <a:solidFill>
              <a:schemeClr val="accent1">
                <a:shade val="15000"/>
                <a:alpha val="0"/>
              </a:schemeClr>
            </a:solidFill>
          </a:ln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4CDEDDFB-AEB3-E6A3-48F3-EC2F48765803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그래프 그리기</a:t>
            </a:r>
            <a:endParaRPr lang="en-US" altLang="ko-KR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9BE8F651-7949-C7C0-9332-085031168E23}"/>
              </a:ext>
            </a:extLst>
          </p:cNvPr>
          <p:cNvCxnSpPr/>
          <p:nvPr/>
        </p:nvCxnSpPr>
        <p:spPr>
          <a:xfrm>
            <a:off x="4500010" y="2768600"/>
            <a:ext cx="0" cy="31877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E0773A1-8C61-3E5A-9918-5CADABD484A1}"/>
              </a:ext>
            </a:extLst>
          </p:cNvPr>
          <p:cNvCxnSpPr>
            <a:cxnSpLocks/>
          </p:cNvCxnSpPr>
          <p:nvPr/>
        </p:nvCxnSpPr>
        <p:spPr>
          <a:xfrm rot="5400000">
            <a:off x="6096000" y="4352926"/>
            <a:ext cx="0" cy="31877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911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71B19-FE5E-5BDE-DEB2-2CF885538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2866EB5-0BE2-442D-2F20-D010DF274EC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6F800A19-601E-D61A-F626-BB4C5960D727}"/>
              </a:ext>
            </a:extLst>
          </p:cNvPr>
          <p:cNvSpPr txBox="1">
            <a:spLocks/>
          </p:cNvSpPr>
          <p:nvPr/>
        </p:nvSpPr>
        <p:spPr>
          <a:xfrm>
            <a:off x="1302711" y="1736692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E00F542E-25FE-A1D5-48EE-B70265013E7F}"/>
              </a:ext>
            </a:extLst>
          </p:cNvPr>
          <p:cNvSpPr txBox="1">
            <a:spLocks/>
          </p:cNvSpPr>
          <p:nvPr/>
        </p:nvSpPr>
        <p:spPr>
          <a:xfrm>
            <a:off x="1732280" y="1763145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다음은 그래프의 종류 중 하나인 히스토그램의 뜻과 그리는 방법입니다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008053A8-17DC-41C9-99C2-339BBC34F08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7155D7E-E499-974D-1C22-3236AA7722C1}"/>
              </a:ext>
            </a:extLst>
          </p:cNvPr>
          <p:cNvCxnSpPr>
            <a:cxnSpLocks/>
          </p:cNvCxnSpPr>
          <p:nvPr/>
        </p:nvCxnSpPr>
        <p:spPr>
          <a:xfrm>
            <a:off x="1335541" y="1590086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B366AD10-FCC9-FF2C-3629-4B647A45542D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983B86B6-C9D5-E915-A05C-8DFACDC5F6D4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그래프 그리기</a:t>
            </a:r>
            <a:endParaRPr lang="en-US" altLang="ko-KR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CD1B5BD-D7A4-A0F0-8BA4-9D65B2A64DB3}"/>
              </a:ext>
            </a:extLst>
          </p:cNvPr>
          <p:cNvSpPr/>
          <p:nvPr/>
        </p:nvSpPr>
        <p:spPr>
          <a:xfrm>
            <a:off x="1302711" y="2239476"/>
            <a:ext cx="9534525" cy="813301"/>
          </a:xfrm>
          <a:prstGeom prst="roundRect">
            <a:avLst>
              <a:gd name="adj" fmla="val 14932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DF359CAF-A18F-5FD6-FDEF-F5D10E68C831}"/>
              </a:ext>
            </a:extLst>
          </p:cNvPr>
          <p:cNvSpPr txBox="1">
            <a:spLocks/>
          </p:cNvSpPr>
          <p:nvPr/>
        </p:nvSpPr>
        <p:spPr>
          <a:xfrm>
            <a:off x="1626711" y="2317739"/>
            <a:ext cx="8920443" cy="63658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도수분포표를 이용하여</a:t>
            </a:r>
            <a:r>
              <a:rPr lang="en-US" altLang="ko-KR"/>
              <a:t>, </a:t>
            </a:r>
            <a:r>
              <a:rPr lang="ko-KR" altLang="en-US"/>
              <a:t>각 계급의 크기를 가로로</a:t>
            </a:r>
            <a:r>
              <a:rPr lang="en-US" altLang="ko-KR"/>
              <a:t>, </a:t>
            </a:r>
            <a:r>
              <a:rPr lang="ko-KR" altLang="en-US"/>
              <a:t>도수를 세로로 하는 직사각형으로 나타낸 그래프를 </a:t>
            </a:r>
            <a:r>
              <a:rPr lang="ko-KR" altLang="en-US"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히스토그램</a:t>
            </a:r>
            <a:r>
              <a:rPr lang="ko-KR" altLang="en-US"/>
              <a:t>이라고 한다</a:t>
            </a:r>
            <a:r>
              <a:rPr lang="en-US" altLang="ko-KR"/>
              <a:t>.</a:t>
            </a:r>
            <a:endParaRPr lang="ko-KR" altLang="en-US" dirty="0"/>
          </a:p>
        </p:txBody>
      </p:sp>
      <p:graphicFrame>
        <p:nvGraphicFramePr>
          <p:cNvPr id="18" name="Table 0">
            <a:extLst>
              <a:ext uri="{FF2B5EF4-FFF2-40B4-BE49-F238E27FC236}">
                <a16:creationId xmlns:a16="http://schemas.microsoft.com/office/drawing/2014/main" id="{F12032A8-690B-4DEE-C0AE-920E2EFF4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145188"/>
              </p:ext>
            </p:extLst>
          </p:nvPr>
        </p:nvGraphicFramePr>
        <p:xfrm>
          <a:off x="1302712" y="3275951"/>
          <a:ext cx="9534524" cy="2233182"/>
        </p:xfrm>
        <a:graphic>
          <a:graphicData uri="http://schemas.openxmlformats.org/drawingml/2006/table">
            <a:tbl>
              <a:tblPr/>
              <a:tblGrid>
                <a:gridCol w="9534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5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ko-KR" sz="1800" b="1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&lt;</a:t>
                      </a:r>
                      <a:r>
                        <a:rPr lang="ko-KR" altLang="en-US" sz="1800" b="1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히스토그램을 그리는 방법</a:t>
                      </a:r>
                      <a:r>
                        <a:rPr lang="en-US" altLang="ko-KR" sz="1800" b="1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&gt;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026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Shape 7">
            <a:extLst>
              <a:ext uri="{FF2B5EF4-FFF2-40B4-BE49-F238E27FC236}">
                <a16:creationId xmlns:a16="http://schemas.microsoft.com/office/drawing/2014/main" id="{AC5178D1-795D-C7A5-596E-E4D275861E29}"/>
              </a:ext>
            </a:extLst>
          </p:cNvPr>
          <p:cNvSpPr/>
          <p:nvPr/>
        </p:nvSpPr>
        <p:spPr>
          <a:xfrm>
            <a:off x="1559293" y="3967925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A2D3C2C-4282-4D45-46B4-83CE40B3C579}"/>
              </a:ext>
            </a:extLst>
          </p:cNvPr>
          <p:cNvSpPr txBox="1"/>
          <p:nvPr/>
        </p:nvSpPr>
        <p:spPr>
          <a:xfrm>
            <a:off x="1961307" y="4005919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가로축에 각 계급의 양 끝 값을 차례로 표시한다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dirty="0">
              <a:ln>
                <a:solidFill>
                  <a:srgbClr val="00B050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63DC4210-F432-76B6-6ADE-FA3D3F6C0779}"/>
              </a:ext>
            </a:extLst>
          </p:cNvPr>
          <p:cNvSpPr/>
          <p:nvPr/>
        </p:nvSpPr>
        <p:spPr>
          <a:xfrm>
            <a:off x="1559293" y="445302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AED769AC-9797-7423-0BBA-B4741A0BCEFF}"/>
              </a:ext>
            </a:extLst>
          </p:cNvPr>
          <p:cNvSpPr txBox="1"/>
          <p:nvPr/>
        </p:nvSpPr>
        <p:spPr>
          <a:xfrm>
            <a:off x="1961307" y="4480742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</a:rPr>
              <a:t>세로축에 도수를 차례로 표시한다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</a:rPr>
              <a:t>.</a:t>
            </a:r>
            <a:endParaRPr lang="ko-KR" altLang="en-US" dirty="0">
              <a:ln>
                <a:solidFill>
                  <a:srgbClr val="00B050">
                    <a:alpha val="0"/>
                  </a:srgbClr>
                </a:solidFill>
              </a:ln>
            </a:endParaRPr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027E1929-2090-0039-F1F2-D439890CF4A6}"/>
              </a:ext>
            </a:extLst>
          </p:cNvPr>
          <p:cNvSpPr/>
          <p:nvPr/>
        </p:nvSpPr>
        <p:spPr>
          <a:xfrm>
            <a:off x="1559293" y="493357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D08DDF59-DC2E-7673-D7BE-D868438E359D}"/>
              </a:ext>
            </a:extLst>
          </p:cNvPr>
          <p:cNvSpPr txBox="1"/>
          <p:nvPr/>
        </p:nvSpPr>
        <p:spPr>
          <a:xfrm>
            <a:off x="1961307" y="497156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각 계급의 크기를 가로로 하고 도수를 세로로 하는 직사각형을 차례로 그린다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</a:t>
            </a: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30" name="텍스트 개체 틀 1">
            <a:extLst>
              <a:ext uri="{FF2B5EF4-FFF2-40B4-BE49-F238E27FC236}">
                <a16:creationId xmlns:a16="http://schemas.microsoft.com/office/drawing/2014/main" id="{79C6B6C0-2D06-1958-3A9B-289C8EF7CF08}"/>
              </a:ext>
            </a:extLst>
          </p:cNvPr>
          <p:cNvSpPr txBox="1">
            <a:spLocks/>
          </p:cNvSpPr>
          <p:nvPr/>
        </p:nvSpPr>
        <p:spPr>
          <a:xfrm>
            <a:off x="1302711" y="5762148"/>
            <a:ext cx="9553748" cy="63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en-US"/>
              <a:t>제시된 내용을 바탕으로</a:t>
            </a:r>
            <a:r>
              <a:rPr lang="en-US" altLang="ko-KR"/>
              <a:t>, </a:t>
            </a:r>
            <a:r>
              <a:rPr lang="en-US" altLang="ko-KR">
                <a:solidFill>
                  <a:srgbClr val="0B3F94"/>
                </a:solidFill>
              </a:rPr>
              <a:t>2</a:t>
            </a:r>
            <a:r>
              <a:rPr lang="ko-KR" altLang="en-US">
                <a:solidFill>
                  <a:srgbClr val="0B3F94"/>
                </a:solidFill>
              </a:rPr>
              <a:t>번 문항에서 자신이 그린 그래프가 적절한지</a:t>
            </a:r>
            <a:r>
              <a:rPr lang="ko-KR" altLang="en-US"/>
              <a:t> 살펴봅시다</a:t>
            </a:r>
            <a:r>
              <a:rPr lang="en-US" altLang="ko-KR"/>
              <a:t>. </a:t>
            </a:r>
            <a:r>
              <a:rPr lang="ko-KR" altLang="en-US"/>
              <a:t>적절하지 않은 부분이 있다면 수정하여 히스토그램으로 나타내 봅시다</a:t>
            </a:r>
            <a:r>
              <a:rPr lang="en-US" altLang="ko-KR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1058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B36A5-994F-781F-2CEA-82557213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7909A8A-6165-925E-7E29-B44188F5CF0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3548AADB-69BA-260B-C72E-4B9FC22E5CB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</a:t>
            </a:r>
            <a:endParaRPr lang="ko-KR" altLang="en-US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4A916FBF-A036-4B0C-B9C8-4B32D10DCD5F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06EFA22-6435-8C00-3145-5873A1B16C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7778" y="3832523"/>
            <a:ext cx="2954932" cy="26507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F309748-4D24-5220-AE66-47A67D582D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18533" y="3822248"/>
            <a:ext cx="2954933" cy="265074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61958D7-CFF6-CD2D-82F1-64E43ACB9B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82683" y="3832522"/>
            <a:ext cx="3313436" cy="2650749"/>
          </a:xfrm>
          <a:prstGeom prst="rect">
            <a:avLst/>
          </a:prstGeom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7D16866-19DC-7F1E-AAFC-CD61567DD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623343"/>
              </p:ext>
            </p:extLst>
          </p:nvPr>
        </p:nvGraphicFramePr>
        <p:xfrm>
          <a:off x="8222349" y="1058220"/>
          <a:ext cx="2634104" cy="252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53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191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15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45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277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45~75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918341"/>
                  </a:ext>
                </a:extLst>
              </a:tr>
              <a:tr h="3019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75~105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042053"/>
                  </a:ext>
                </a:extLst>
              </a:tr>
              <a:tr h="3105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105~135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363018"/>
                  </a:ext>
                </a:extLst>
              </a:tr>
              <a:tr h="3019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135~165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41549"/>
                  </a:ext>
                </a:extLst>
              </a:tr>
              <a:tr h="3019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165~195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460820"/>
                  </a:ext>
                </a:extLst>
              </a:tr>
              <a:tr h="310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E80BEFD8-9D2D-5978-3E3B-18F4A3664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733509"/>
              </p:ext>
            </p:extLst>
          </p:nvPr>
        </p:nvGraphicFramePr>
        <p:xfrm>
          <a:off x="4778948" y="1058220"/>
          <a:ext cx="2634104" cy="2527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53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50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3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50~80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64540"/>
                  </a:ext>
                </a:extLst>
              </a:tr>
              <a:tr h="372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80~110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09389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110~140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605212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140~170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3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992549"/>
                  </a:ext>
                </a:extLst>
              </a:tr>
              <a:tr h="310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1437C6A-D2C2-4DC6-15B6-D51F9ED54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725899"/>
              </p:ext>
            </p:extLst>
          </p:nvPr>
        </p:nvGraphicFramePr>
        <p:xfrm>
          <a:off x="1335546" y="1058220"/>
          <a:ext cx="2634104" cy="2527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53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122551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353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시청 시간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이상</a:t>
                      </a:r>
                      <a:r>
                        <a:rPr lang="en-US" altLang="ko-KR" sz="1100" kern="0" spc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~ 60</a:t>
                      </a:r>
                      <a:r>
                        <a:rPr lang="ko-KR" altLang="en-US" sz="1100" kern="0" spc="0" baseline="30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미만</a:t>
                      </a:r>
                      <a:endParaRPr lang="ko-KR" altLang="en-US" sz="900" kern="0" spc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60~90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64540"/>
                  </a:ext>
                </a:extLst>
              </a:tr>
              <a:tr h="372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90~120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09389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120~150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605212"/>
                  </a:ext>
                </a:extLst>
              </a:tr>
              <a:tr h="3726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150~180</a:t>
                      </a:r>
                      <a:endParaRPr lang="ko-KR" altLang="en-US" sz="110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992549"/>
                  </a:ext>
                </a:extLst>
              </a:tr>
              <a:tr h="3105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합계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rgbClr val="4472C4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20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4472C4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87132" marR="87132" marT="43566" marB="43566"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307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FB30A-28A0-94AB-9EC1-0B1D7248E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5">
            <a:extLst>
              <a:ext uri="{FF2B5EF4-FFF2-40B4-BE49-F238E27FC236}">
                <a16:creationId xmlns:a16="http://schemas.microsoft.com/office/drawing/2014/main" id="{19C1AD32-9F20-5959-7473-E063F5C05B09}"/>
              </a:ext>
            </a:extLst>
          </p:cNvPr>
          <p:cNvSpPr/>
          <p:nvPr/>
        </p:nvSpPr>
        <p:spPr>
          <a:xfrm>
            <a:off x="1387612" y="2018662"/>
            <a:ext cx="9416776" cy="4407826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868AAC93-501B-79F3-08A6-6597A96142AC}"/>
              </a:ext>
            </a:extLst>
          </p:cNvPr>
          <p:cNvSpPr txBox="1">
            <a:spLocks/>
          </p:cNvSpPr>
          <p:nvPr/>
        </p:nvSpPr>
        <p:spPr>
          <a:xfrm>
            <a:off x="1711978" y="4425561"/>
            <a:ext cx="815465" cy="3425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단서 </a:t>
            </a:r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86509EA-D0FC-7169-B07C-E6751CDBBDE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ACDF447-7B9A-004D-274E-1CB06A8B2EB6}"/>
              </a:ext>
            </a:extLst>
          </p:cNvPr>
          <p:cNvGrpSpPr/>
          <p:nvPr/>
        </p:nvGrpSpPr>
        <p:grpSpPr>
          <a:xfrm>
            <a:off x="1714906" y="1785489"/>
            <a:ext cx="3863961" cy="466344"/>
            <a:chOff x="1778406" y="1939380"/>
            <a:chExt cx="3863961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7A673D13-E132-A95C-59C6-11B7C430AFDB}"/>
                </a:ext>
              </a:extLst>
            </p:cNvPr>
            <p:cNvSpPr/>
            <p:nvPr/>
          </p:nvSpPr>
          <p:spPr>
            <a:xfrm>
              <a:off x="1778406" y="1939380"/>
              <a:ext cx="3863961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</a:t>
              </a:r>
              <a:r>
                <a:rPr lang="ko-KR" altLang="en-US" sz="1600" b="1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발견한 히스토그램을 그리는 </a:t>
              </a:r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DE837470-3F49-4798-EF01-FEB0D7E533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14" name="Text 6">
            <a:extLst>
              <a:ext uri="{FF2B5EF4-FFF2-40B4-BE49-F238E27FC236}">
                <a16:creationId xmlns:a16="http://schemas.microsoft.com/office/drawing/2014/main" id="{25D3B041-85D0-46FC-93E9-29FD7DE68789}"/>
              </a:ext>
            </a:extLst>
          </p:cNvPr>
          <p:cNvSpPr txBox="1"/>
          <p:nvPr/>
        </p:nvSpPr>
        <p:spPr>
          <a:xfrm>
            <a:off x="5173405" y="3152335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특징을 가진 자료는 </a:t>
            </a:r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계급을 정하여 </a:t>
            </a:r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나타내기</a:t>
            </a:r>
            <a:endParaRPr lang="en-US" sz="24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E0468F4-3C88-1839-68D6-F79024802790}"/>
              </a:ext>
            </a:extLst>
          </p:cNvPr>
          <p:cNvCxnSpPr>
            <a:cxnSpLocks/>
          </p:cNvCxnSpPr>
          <p:nvPr/>
        </p:nvCxnSpPr>
        <p:spPr>
          <a:xfrm>
            <a:off x="2657621" y="2857520"/>
            <a:ext cx="764735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B65732E1-825E-2F89-146F-E34E3EFCACE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오늘 발견한 숨은 단서</a:t>
            </a:r>
            <a:endParaRPr lang="ko-KR" altLang="en-US" dirty="0"/>
          </a:p>
        </p:txBody>
      </p:sp>
      <p:sp>
        <p:nvSpPr>
          <p:cNvPr id="16" name="텍스트 개체 틀 17">
            <a:extLst>
              <a:ext uri="{FF2B5EF4-FFF2-40B4-BE49-F238E27FC236}">
                <a16:creationId xmlns:a16="http://schemas.microsoft.com/office/drawing/2014/main" id="{6495DD48-5A24-9C79-EF0B-7200831C2C7D}"/>
              </a:ext>
            </a:extLst>
          </p:cNvPr>
          <p:cNvSpPr txBox="1">
            <a:spLocks/>
          </p:cNvSpPr>
          <p:nvPr/>
        </p:nvSpPr>
        <p:spPr>
          <a:xfrm>
            <a:off x="1711978" y="2469674"/>
            <a:ext cx="815465" cy="3425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단서 </a:t>
            </a:r>
            <a:r>
              <a:rPr lang="en-US" altLang="ko-KR"/>
              <a:t>1</a:t>
            </a:r>
            <a:endParaRPr lang="ko-KR" altLang="en-US" dirty="0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FDF35D2B-B052-2CB9-6E83-4B832027471C}"/>
              </a:ext>
            </a:extLst>
          </p:cNvPr>
          <p:cNvCxnSpPr>
            <a:cxnSpLocks/>
          </p:cNvCxnSpPr>
          <p:nvPr/>
        </p:nvCxnSpPr>
        <p:spPr>
          <a:xfrm>
            <a:off x="2657621" y="3537626"/>
            <a:ext cx="242872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6">
            <a:extLst>
              <a:ext uri="{FF2B5EF4-FFF2-40B4-BE49-F238E27FC236}">
                <a16:creationId xmlns:a16="http://schemas.microsoft.com/office/drawing/2014/main" id="{54D51063-B0F2-19C7-F0AE-C4624F6E0B5A}"/>
              </a:ext>
            </a:extLst>
          </p:cNvPr>
          <p:cNvSpPr txBox="1"/>
          <p:nvPr/>
        </p:nvSpPr>
        <p:spPr>
          <a:xfrm>
            <a:off x="2657623" y="4396668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도수분포표를 </a:t>
            </a:r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히스토그램으로 나타낼 때</a:t>
            </a:r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2FC614EF-F45F-9B12-89D3-EFD1E2080271}"/>
              </a:ext>
            </a:extLst>
          </p:cNvPr>
          <p:cNvCxnSpPr>
            <a:cxnSpLocks/>
          </p:cNvCxnSpPr>
          <p:nvPr/>
        </p:nvCxnSpPr>
        <p:spPr>
          <a:xfrm>
            <a:off x="7616942" y="4798001"/>
            <a:ext cx="2688038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51E1243F-F582-D586-EF6A-74C936D457A3}"/>
              </a:ext>
            </a:extLst>
          </p:cNvPr>
          <p:cNvCxnSpPr>
            <a:cxnSpLocks/>
          </p:cNvCxnSpPr>
          <p:nvPr/>
        </p:nvCxnSpPr>
        <p:spPr>
          <a:xfrm>
            <a:off x="2657623" y="5447285"/>
            <a:ext cx="764735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6">
            <a:extLst>
              <a:ext uri="{FF2B5EF4-FFF2-40B4-BE49-F238E27FC236}">
                <a16:creationId xmlns:a16="http://schemas.microsoft.com/office/drawing/2014/main" id="{C3F5E1E9-38B3-CEAC-E85A-4B4B4917CF93}"/>
              </a:ext>
            </a:extLst>
          </p:cNvPr>
          <p:cNvSpPr txBox="1"/>
          <p:nvPr/>
        </p:nvSpPr>
        <p:spPr>
          <a:xfrm>
            <a:off x="2657621" y="3738792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적절하다</a:t>
            </a:r>
            <a:r>
              <a:rPr lang="en-US" altLang="ko-KR" sz="24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24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45213E94-438E-7C5A-5043-CB02AC230931}"/>
              </a:ext>
            </a:extLst>
          </p:cNvPr>
          <p:cNvCxnSpPr>
            <a:cxnSpLocks/>
          </p:cNvCxnSpPr>
          <p:nvPr/>
        </p:nvCxnSpPr>
        <p:spPr>
          <a:xfrm>
            <a:off x="2657623" y="6104858"/>
            <a:ext cx="764735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EA17BC20-270C-4636-3C0F-E51F6EF4AEDC}"/>
              </a:ext>
            </a:extLst>
          </p:cNvPr>
          <p:cNvCxnSpPr>
            <a:cxnSpLocks/>
          </p:cNvCxnSpPr>
          <p:nvPr/>
        </p:nvCxnSpPr>
        <p:spPr>
          <a:xfrm>
            <a:off x="1302711" y="16011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텍스트 개체 틀 17">
            <a:extLst>
              <a:ext uri="{FF2B5EF4-FFF2-40B4-BE49-F238E27FC236}">
                <a16:creationId xmlns:a16="http://schemas.microsoft.com/office/drawing/2014/main" id="{E5AC2716-21AF-D15D-A9FD-869229F86E31}"/>
              </a:ext>
            </a:extLst>
          </p:cNvPr>
          <p:cNvSpPr txBox="1">
            <a:spLocks/>
          </p:cNvSpPr>
          <p:nvPr/>
        </p:nvSpPr>
        <p:spPr>
          <a:xfrm>
            <a:off x="1302711" y="109591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4</a:t>
            </a:r>
            <a:endParaRPr lang="ko-KR" altLang="en-US" dirty="0"/>
          </a:p>
        </p:txBody>
      </p:sp>
      <p:sp>
        <p:nvSpPr>
          <p:cNvPr id="55" name="텍스트 개체 틀 2">
            <a:extLst>
              <a:ext uri="{FF2B5EF4-FFF2-40B4-BE49-F238E27FC236}">
                <a16:creationId xmlns:a16="http://schemas.microsoft.com/office/drawing/2014/main" id="{54C725AC-3C72-C252-F38B-788F085283ED}"/>
              </a:ext>
            </a:extLst>
          </p:cNvPr>
          <p:cNvSpPr txBox="1">
            <a:spLocks/>
          </p:cNvSpPr>
          <p:nvPr/>
        </p:nvSpPr>
        <p:spPr>
          <a:xfrm>
            <a:off x="1732280" y="1088293"/>
            <a:ext cx="9023539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오늘 활동에서 찾은 </a:t>
            </a:r>
            <a:r>
              <a:rPr lang="en-US" altLang="ko-KR"/>
              <a:t>‘</a:t>
            </a:r>
            <a:r>
              <a:rPr lang="ko-KR" altLang="en-US"/>
              <a:t>히스토그램을 그리는 단서</a:t>
            </a:r>
            <a:r>
              <a:rPr lang="en-US" altLang="ko-KR"/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en-US" altLang="ko-KR" dirty="0"/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C4D696B0-EE0E-2A85-3C9F-963BC2351768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2125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C73B-CD18-50E5-1EE1-AD9C67DDE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5">
            <a:extLst>
              <a:ext uri="{FF2B5EF4-FFF2-40B4-BE49-F238E27FC236}">
                <a16:creationId xmlns:a16="http://schemas.microsoft.com/office/drawing/2014/main" id="{77D873AD-48E0-ED0D-19B6-E9DB8D8B570E}"/>
              </a:ext>
            </a:extLst>
          </p:cNvPr>
          <p:cNvSpPr/>
          <p:nvPr/>
        </p:nvSpPr>
        <p:spPr>
          <a:xfrm>
            <a:off x="1387612" y="2018662"/>
            <a:ext cx="9416776" cy="4407826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F5FB7C40-8447-1B28-412D-377714086805}"/>
              </a:ext>
            </a:extLst>
          </p:cNvPr>
          <p:cNvSpPr txBox="1">
            <a:spLocks/>
          </p:cNvSpPr>
          <p:nvPr/>
        </p:nvSpPr>
        <p:spPr>
          <a:xfrm>
            <a:off x="1711978" y="4425561"/>
            <a:ext cx="815465" cy="3425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단서 </a:t>
            </a:r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4907BA6-C33F-3131-94BB-1EA39CA4BBC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1ABDF0E-A8FF-97FC-06D2-66FEA32C4F38}"/>
              </a:ext>
            </a:extLst>
          </p:cNvPr>
          <p:cNvGrpSpPr/>
          <p:nvPr/>
        </p:nvGrpSpPr>
        <p:grpSpPr>
          <a:xfrm>
            <a:off x="1714906" y="1785489"/>
            <a:ext cx="3863961" cy="466344"/>
            <a:chOff x="1778406" y="1939380"/>
            <a:chExt cx="3863961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87A023D1-CDBB-C1B7-1D89-64C2779686B9}"/>
                </a:ext>
              </a:extLst>
            </p:cNvPr>
            <p:cNvSpPr/>
            <p:nvPr/>
          </p:nvSpPr>
          <p:spPr>
            <a:xfrm>
              <a:off x="1778406" y="1939380"/>
              <a:ext cx="3863961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</a:t>
              </a:r>
              <a:r>
                <a:rPr lang="ko-KR" altLang="en-US" sz="1600" b="1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발견한 히스토그램을 그리는 </a:t>
              </a:r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CABD10DB-EDE0-D7BB-BD5F-399C8F8BBC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14" name="Text 6">
            <a:extLst>
              <a:ext uri="{FF2B5EF4-FFF2-40B4-BE49-F238E27FC236}">
                <a16:creationId xmlns:a16="http://schemas.microsoft.com/office/drawing/2014/main" id="{322E640F-888B-C22A-40A5-DD3C84AD0B10}"/>
              </a:ext>
            </a:extLst>
          </p:cNvPr>
          <p:cNvSpPr txBox="1"/>
          <p:nvPr/>
        </p:nvSpPr>
        <p:spPr>
          <a:xfrm>
            <a:off x="5173405" y="3100965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특징을 가진 자료는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계급을 정하여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나타내기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DEF1A67-C376-4853-7061-1EBA9B615BF2}"/>
              </a:ext>
            </a:extLst>
          </p:cNvPr>
          <p:cNvCxnSpPr>
            <a:cxnSpLocks/>
          </p:cNvCxnSpPr>
          <p:nvPr/>
        </p:nvCxnSpPr>
        <p:spPr>
          <a:xfrm>
            <a:off x="2657621" y="2857520"/>
            <a:ext cx="764735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E5E09A8A-A916-7F72-27BF-F1F56D7449C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오늘 발견한 숨은 단서</a:t>
            </a:r>
            <a:endParaRPr lang="ko-KR" altLang="en-US" dirty="0"/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20CD9B0E-B52B-3136-B7C3-2EC60A99586F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6" name="텍스트 개체 틀 17">
            <a:extLst>
              <a:ext uri="{FF2B5EF4-FFF2-40B4-BE49-F238E27FC236}">
                <a16:creationId xmlns:a16="http://schemas.microsoft.com/office/drawing/2014/main" id="{64934237-CAE3-C782-A2B2-7EE2D312A85F}"/>
              </a:ext>
            </a:extLst>
          </p:cNvPr>
          <p:cNvSpPr txBox="1">
            <a:spLocks/>
          </p:cNvSpPr>
          <p:nvPr/>
        </p:nvSpPr>
        <p:spPr>
          <a:xfrm>
            <a:off x="1711978" y="2469674"/>
            <a:ext cx="815465" cy="3425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단서 </a:t>
            </a:r>
            <a:r>
              <a:rPr lang="en-US" altLang="ko-KR"/>
              <a:t>1</a:t>
            </a:r>
            <a:endParaRPr lang="ko-KR" altLang="en-US" dirty="0"/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37F278AB-8D3C-7ABD-97DD-7804598DFE80}"/>
              </a:ext>
            </a:extLst>
          </p:cNvPr>
          <p:cNvCxnSpPr>
            <a:cxnSpLocks/>
          </p:cNvCxnSpPr>
          <p:nvPr/>
        </p:nvCxnSpPr>
        <p:spPr>
          <a:xfrm>
            <a:off x="2657621" y="3537626"/>
            <a:ext cx="242872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6">
            <a:extLst>
              <a:ext uri="{FF2B5EF4-FFF2-40B4-BE49-F238E27FC236}">
                <a16:creationId xmlns:a16="http://schemas.microsoft.com/office/drawing/2014/main" id="{2D6B3DAA-623E-F00A-9B41-34065F21A4D2}"/>
              </a:ext>
            </a:extLst>
          </p:cNvPr>
          <p:cNvSpPr txBox="1"/>
          <p:nvPr/>
        </p:nvSpPr>
        <p:spPr>
          <a:xfrm>
            <a:off x="2657623" y="4396668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도수분포표를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히스토그램으로 나타낼 때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9D25878A-EF90-3B07-8741-72879DA3CF2F}"/>
              </a:ext>
            </a:extLst>
          </p:cNvPr>
          <p:cNvCxnSpPr>
            <a:cxnSpLocks/>
          </p:cNvCxnSpPr>
          <p:nvPr/>
        </p:nvCxnSpPr>
        <p:spPr>
          <a:xfrm>
            <a:off x="7616942" y="4798001"/>
            <a:ext cx="2688038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67999461-69D3-BAF4-74A0-6793947776C8}"/>
              </a:ext>
            </a:extLst>
          </p:cNvPr>
          <p:cNvCxnSpPr>
            <a:cxnSpLocks/>
          </p:cNvCxnSpPr>
          <p:nvPr/>
        </p:nvCxnSpPr>
        <p:spPr>
          <a:xfrm>
            <a:off x="2657623" y="5447285"/>
            <a:ext cx="764735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9">
            <a:extLst>
              <a:ext uri="{FF2B5EF4-FFF2-40B4-BE49-F238E27FC236}">
                <a16:creationId xmlns:a16="http://schemas.microsoft.com/office/drawing/2014/main" id="{A40D1C59-095C-0037-31A0-6ACAE4FFF808}"/>
              </a:ext>
            </a:extLst>
          </p:cNvPr>
          <p:cNvSpPr txBox="1"/>
          <p:nvPr/>
        </p:nvSpPr>
        <p:spPr>
          <a:xfrm>
            <a:off x="7718824" y="4386140"/>
            <a:ext cx="2946223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가로축에 계급의 양 끝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9" name="Text 9">
            <a:extLst>
              <a:ext uri="{FF2B5EF4-FFF2-40B4-BE49-F238E27FC236}">
                <a16:creationId xmlns:a16="http://schemas.microsoft.com/office/drawing/2014/main" id="{BB3D622D-2092-4F57-87C8-D71191315594}"/>
              </a:ext>
            </a:extLst>
          </p:cNvPr>
          <p:cNvSpPr txBox="1"/>
          <p:nvPr/>
        </p:nvSpPr>
        <p:spPr>
          <a:xfrm>
            <a:off x="2657621" y="3098596"/>
            <a:ext cx="1489114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나누어 묶을 수 있는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2A372522-52BA-ACBA-A79D-08540FDBA230}"/>
              </a:ext>
            </a:extLst>
          </p:cNvPr>
          <p:cNvSpPr txBox="1"/>
          <p:nvPr/>
        </p:nvSpPr>
        <p:spPr>
          <a:xfrm>
            <a:off x="2657622" y="5006115"/>
            <a:ext cx="7647357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값을 차례로 나타내고</a:t>
            </a:r>
            <a:r>
              <a:rPr lang="en-US" altLang="ko-KR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계급의 크기를 가로로</a:t>
            </a:r>
            <a:r>
              <a:rPr lang="en-US" altLang="ko-KR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도수를 세로로 하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C719A543-13DA-685E-FBA6-56068F58EAAB}"/>
              </a:ext>
            </a:extLst>
          </p:cNvPr>
          <p:cNvSpPr txBox="1"/>
          <p:nvPr/>
        </p:nvSpPr>
        <p:spPr>
          <a:xfrm>
            <a:off x="2657620" y="2439961"/>
            <a:ext cx="8146768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수량을 나타내면서 값의 크기를 비교할 수 있고</a:t>
            </a:r>
            <a:r>
              <a:rPr lang="en-US" altLang="ko-KR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일정한 구간으로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47" name="Text 6">
            <a:extLst>
              <a:ext uri="{FF2B5EF4-FFF2-40B4-BE49-F238E27FC236}">
                <a16:creationId xmlns:a16="http://schemas.microsoft.com/office/drawing/2014/main" id="{514120AD-CABB-6ECD-55F1-AA7E4F2BD2D2}"/>
              </a:ext>
            </a:extLst>
          </p:cNvPr>
          <p:cNvSpPr txBox="1"/>
          <p:nvPr/>
        </p:nvSpPr>
        <p:spPr>
          <a:xfrm>
            <a:off x="2657621" y="3738792"/>
            <a:ext cx="66214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적절하다</a:t>
            </a:r>
            <a:r>
              <a:rPr lang="en-US" altLang="ko-KR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D216C93D-8A22-6D10-AB89-0A3EAA73A426}"/>
              </a:ext>
            </a:extLst>
          </p:cNvPr>
          <p:cNvCxnSpPr>
            <a:cxnSpLocks/>
          </p:cNvCxnSpPr>
          <p:nvPr/>
        </p:nvCxnSpPr>
        <p:spPr>
          <a:xfrm>
            <a:off x="2657623" y="6104858"/>
            <a:ext cx="764735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9">
            <a:extLst>
              <a:ext uri="{FF2B5EF4-FFF2-40B4-BE49-F238E27FC236}">
                <a16:creationId xmlns:a16="http://schemas.microsoft.com/office/drawing/2014/main" id="{CEBEBA4B-D589-3FCD-DF74-0CD160857C48}"/>
              </a:ext>
            </a:extLst>
          </p:cNvPr>
          <p:cNvSpPr txBox="1"/>
          <p:nvPr/>
        </p:nvSpPr>
        <p:spPr>
          <a:xfrm>
            <a:off x="2657622" y="5663688"/>
            <a:ext cx="7647355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ko-KR" altLang="en-US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 직사각형으로 나타낸다</a:t>
            </a:r>
            <a:r>
              <a:rPr lang="en-US" altLang="ko-KR" sz="2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24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</a:endParaRP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AC77E801-A465-0206-0DD2-B58363161F25}"/>
              </a:ext>
            </a:extLst>
          </p:cNvPr>
          <p:cNvCxnSpPr>
            <a:cxnSpLocks/>
          </p:cNvCxnSpPr>
          <p:nvPr/>
        </p:nvCxnSpPr>
        <p:spPr>
          <a:xfrm>
            <a:off x="1302711" y="16011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텍스트 개체 틀 17">
            <a:extLst>
              <a:ext uri="{FF2B5EF4-FFF2-40B4-BE49-F238E27FC236}">
                <a16:creationId xmlns:a16="http://schemas.microsoft.com/office/drawing/2014/main" id="{6F6FA880-950F-732A-A2C8-F5198B9D0CCA}"/>
              </a:ext>
            </a:extLst>
          </p:cNvPr>
          <p:cNvSpPr txBox="1">
            <a:spLocks/>
          </p:cNvSpPr>
          <p:nvPr/>
        </p:nvSpPr>
        <p:spPr>
          <a:xfrm>
            <a:off x="1302711" y="109591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4</a:t>
            </a:r>
            <a:endParaRPr lang="ko-KR" altLang="en-US" dirty="0"/>
          </a:p>
        </p:txBody>
      </p:sp>
      <p:sp>
        <p:nvSpPr>
          <p:cNvPr id="55" name="텍스트 개체 틀 2">
            <a:extLst>
              <a:ext uri="{FF2B5EF4-FFF2-40B4-BE49-F238E27FC236}">
                <a16:creationId xmlns:a16="http://schemas.microsoft.com/office/drawing/2014/main" id="{B14B76F3-AA25-2C74-11D2-E27B76C9474D}"/>
              </a:ext>
            </a:extLst>
          </p:cNvPr>
          <p:cNvSpPr txBox="1">
            <a:spLocks/>
          </p:cNvSpPr>
          <p:nvPr/>
        </p:nvSpPr>
        <p:spPr>
          <a:xfrm>
            <a:off x="1732280" y="1088293"/>
            <a:ext cx="9023539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오늘 활동에서 찾은 </a:t>
            </a:r>
            <a:r>
              <a:rPr lang="en-US" altLang="ko-KR"/>
              <a:t>‘</a:t>
            </a:r>
            <a:r>
              <a:rPr lang="ko-KR" altLang="en-US"/>
              <a:t>히스토그램을 그리는 단서</a:t>
            </a:r>
            <a:r>
              <a:rPr lang="en-US" altLang="ko-KR"/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56897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777E-1F46-20B0-9A4E-5C7DAB75B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178998-6634-731F-CA9E-0F4B3B2C5A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46653" y="-2962153"/>
            <a:ext cx="9098695" cy="13350240"/>
          </a:xfrm>
        </p:spPr>
        <p:txBody>
          <a:bodyPr/>
          <a:lstStyle/>
          <a:p>
            <a:r>
              <a:rPr lang="en-US" altLang="ko-KR" spc="-100">
                <a:solidFill>
                  <a:srgbClr val="0C4CAB"/>
                </a:solidFill>
              </a:rPr>
              <a:t>‘</a:t>
            </a:r>
            <a:r>
              <a:rPr lang="ko-KR" altLang="en-US" spc="-100">
                <a:solidFill>
                  <a:srgbClr val="0C4CAB"/>
                </a:solidFill>
              </a:rPr>
              <a:t>히스토그램</a:t>
            </a:r>
            <a:r>
              <a:rPr lang="en-US" altLang="ko-KR" spc="-100">
                <a:solidFill>
                  <a:srgbClr val="0C4CAB"/>
                </a:solidFill>
              </a:rPr>
              <a:t>’</a:t>
            </a:r>
            <a:r>
              <a:rPr lang="ko-KR" altLang="en-US" spc="-100">
                <a:solidFill>
                  <a:srgbClr val="0C4CAB"/>
                </a:solidFill>
              </a:rPr>
              <a:t>의 </a:t>
            </a:r>
            <a:r>
              <a:rPr lang="ko-KR" altLang="en-US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전문가가 되어라</a:t>
            </a:r>
            <a:r>
              <a:rPr lang="en-US" altLang="ko-KR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C4F306D-E5FF-1BD5-74B3-9A7B7B21AE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C3BBEC8-E9D7-40AA-C851-36B0958670A5}"/>
              </a:ext>
            </a:extLst>
          </p:cNvPr>
          <p:cNvSpPr txBox="1"/>
          <p:nvPr/>
        </p:nvSpPr>
        <p:spPr>
          <a:xfrm>
            <a:off x="3652093" y="4907456"/>
            <a:ext cx="4887813" cy="67313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 algn="ctr">
              <a:lnSpc>
                <a:spcPct val="120000"/>
              </a:lnSpc>
              <a:defRPr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서로 다른 모양의 히스토그램을 그리는 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조건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을 찾고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,</a:t>
            </a:r>
          </a:p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오답 처방전과 나만의 탐정 규칙으로 마무리해 봅시다.</a:t>
            </a:r>
          </a:p>
        </p:txBody>
      </p:sp>
    </p:spTree>
    <p:extLst>
      <p:ext uri="{BB962C8B-B14F-4D97-AF65-F5344CB8AC3E}">
        <p14:creationId xmlns:p14="http://schemas.microsoft.com/office/powerpoint/2010/main" val="236384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61BE3-86F3-4ADB-2291-0A040CAB5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D079170-590D-BCC7-ED4E-D7B5721B1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6644F9-38B4-67DA-B499-21778A3208E0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히스토그램의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모양을 바꾸는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조건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탐구하고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히스토그램을 그릴 때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유의해야 할 점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이해할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7435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76BA-5BD4-18A0-C64B-D3D78BFE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C819F9DC-E041-3E76-070E-2F864F33A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978749"/>
              </p:ext>
            </p:extLst>
          </p:nvPr>
        </p:nvGraphicFramePr>
        <p:xfrm>
          <a:off x="1348705" y="3140029"/>
          <a:ext cx="9520908" cy="2521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2132466646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469623658"/>
                    </a:ext>
                  </a:extLst>
                </a:gridCol>
              </a:tblGrid>
              <a:tr h="206896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A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B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C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6D78C9A-1044-EF9F-8F95-125E2586D7D6}"/>
              </a:ext>
            </a:extLst>
          </p:cNvPr>
          <p:cNvCxnSpPr>
            <a:cxnSpLocks/>
          </p:cNvCxnSpPr>
          <p:nvPr/>
        </p:nvCxnSpPr>
        <p:spPr>
          <a:xfrm>
            <a:off x="1335541" y="189908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DF54651A-2181-D7AE-32BA-68601C178B0C}"/>
              </a:ext>
            </a:extLst>
          </p:cNvPr>
          <p:cNvSpPr txBox="1">
            <a:spLocks/>
          </p:cNvSpPr>
          <p:nvPr/>
        </p:nvSpPr>
        <p:spPr>
          <a:xfrm>
            <a:off x="1217613" y="1044482"/>
            <a:ext cx="9652000" cy="8009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</a:t>
            </a:r>
            <a:r>
              <a:rPr lang="ko-KR" altLang="en-US"/>
              <a:t>다음은 세 학생 </a:t>
            </a:r>
            <a:r>
              <a:rPr lang="en-US" altLang="ko-KR"/>
              <a:t>A, B, C</a:t>
            </a:r>
            <a:r>
              <a:rPr lang="ko-KR" altLang="en-US"/>
              <a:t>가 우리 반 학생 </a:t>
            </a:r>
            <a:r>
              <a:rPr lang="en-US" altLang="ko-KR"/>
              <a:t>20</a:t>
            </a:r>
            <a:r>
              <a:rPr lang="ko-KR" altLang="en-US"/>
              <a:t>명의 하루 유튜브 영상 시청 시간 자료를 히스토그램으로 그린 것입니다</a:t>
            </a:r>
            <a:r>
              <a:rPr lang="en-US" altLang="ko-KR"/>
              <a:t>. </a:t>
            </a:r>
            <a:r>
              <a:rPr lang="ko-KR" altLang="en-US"/>
              <a:t>각 그래프의 특징을 탐색해 봅시다</a:t>
            </a:r>
            <a:r>
              <a:rPr lang="en-US" altLang="ko-KR"/>
              <a:t>.  </a:t>
            </a:r>
            <a:endParaRPr lang="en-US" altLang="ko-KR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049AAE64-9DB3-8055-9CA4-0AB5593D178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58749F30-571F-CEF1-E7A8-6104A4D72BA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77342E12-1011-1D68-873B-29893ED6C5E2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</a:t>
            </a:r>
            <a:endParaRPr lang="en-US" altLang="ko-KR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C0E7C6-2FED-AD85-955B-BD581368620B}"/>
              </a:ext>
            </a:extLst>
          </p:cNvPr>
          <p:cNvSpPr/>
          <p:nvPr/>
        </p:nvSpPr>
        <p:spPr>
          <a:xfrm>
            <a:off x="2732926" y="2067664"/>
            <a:ext cx="8123533" cy="910344"/>
          </a:xfrm>
          <a:prstGeom prst="roundRect">
            <a:avLst>
              <a:gd name="adj" fmla="val 10790"/>
            </a:avLst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5BE9FD66-06A1-7EB8-04A6-8807E9538F2D}"/>
              </a:ext>
            </a:extLst>
          </p:cNvPr>
          <p:cNvSpPr/>
          <p:nvPr/>
        </p:nvSpPr>
        <p:spPr>
          <a:xfrm rot="16200000">
            <a:off x="1897565" y="1505645"/>
            <a:ext cx="910344" cy="2034382"/>
          </a:xfrm>
          <a:prstGeom prst="round2SameRect">
            <a:avLst/>
          </a:prstGeom>
          <a:solidFill>
            <a:srgbClr val="F5F9FD"/>
          </a:solidFill>
          <a:ln w="2540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3CBC9-A696-C44F-C359-4065C3816C96}"/>
              </a:ext>
            </a:extLst>
          </p:cNvPr>
          <p:cNvSpPr txBox="1"/>
          <p:nvPr/>
        </p:nvSpPr>
        <p:spPr>
          <a:xfrm>
            <a:off x="1525367" y="2199670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하루 유튜브 영상 </a:t>
            </a:r>
            <a:endParaRPr lang="en-US" altLang="ko-KR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ctr"/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시청 시간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C048F5-285A-D2E4-5DF0-3548660D9F5D}"/>
              </a:ext>
            </a:extLst>
          </p:cNvPr>
          <p:cNvSpPr txBox="1"/>
          <p:nvPr/>
        </p:nvSpPr>
        <p:spPr>
          <a:xfrm>
            <a:off x="3673790" y="2199670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95, 42, 128, 60, 108, 35, 150, 78, 115, 48, 90, 133, 63, 165, 101, </a:t>
            </a:r>
          </a:p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55, 120, 85, 72, 142</a:t>
            </a:r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1" name="사각형: 둥근 위쪽 모서리 10">
            <a:extLst>
              <a:ext uri="{FF2B5EF4-FFF2-40B4-BE49-F238E27FC236}">
                <a16:creationId xmlns:a16="http://schemas.microsoft.com/office/drawing/2014/main" id="{B201FC4D-2E2A-FD7F-DF5A-91C8B82283ED}"/>
              </a:ext>
            </a:extLst>
          </p:cNvPr>
          <p:cNvSpPr/>
          <p:nvPr/>
        </p:nvSpPr>
        <p:spPr>
          <a:xfrm rot="5400000">
            <a:off x="6638565" y="2247203"/>
            <a:ext cx="654354" cy="7807742"/>
          </a:xfrm>
          <a:prstGeom prst="round2SameRect">
            <a:avLst>
              <a:gd name="adj1" fmla="val 19651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3" name="사각형: 둥근 위쪽 모서리 12">
            <a:extLst>
              <a:ext uri="{FF2B5EF4-FFF2-40B4-BE49-F238E27FC236}">
                <a16:creationId xmlns:a16="http://schemas.microsoft.com/office/drawing/2014/main" id="{EB1A91EF-1C7F-6123-4A6E-4CFFCDECE7AC}"/>
              </a:ext>
            </a:extLst>
          </p:cNvPr>
          <p:cNvSpPr/>
          <p:nvPr/>
        </p:nvSpPr>
        <p:spPr>
          <a:xfrm rot="16200000">
            <a:off x="1960037" y="5203295"/>
            <a:ext cx="654354" cy="1895957"/>
          </a:xfrm>
          <a:prstGeom prst="round2SameRect">
            <a:avLst>
              <a:gd name="adj1" fmla="val 21221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1D2C8EF-0CC9-2FC5-7225-7B06CD17075B}"/>
              </a:ext>
            </a:extLst>
          </p:cNvPr>
          <p:cNvSpPr txBox="1"/>
          <p:nvPr/>
        </p:nvSpPr>
        <p:spPr>
          <a:xfrm>
            <a:off x="1965930" y="6042841"/>
            <a:ext cx="10959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ko-KR" altLang="en-US" sz="1600" b="1" kern="0" spc="-22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공학도구 링크</a:t>
            </a:r>
            <a:endParaRPr lang="en-US" sz="1600" dirty="0">
              <a:ln>
                <a:solidFill>
                  <a:srgbClr val="C9D8ED">
                    <a:alpha val="0"/>
                  </a:srgbClr>
                </a:solidFill>
              </a:ln>
            </a:endParaRPr>
          </a:p>
        </p:txBody>
      </p:sp>
      <p:sp>
        <p:nvSpPr>
          <p:cNvPr id="17" name="Text 7">
            <a:hlinkClick r:id="rId3"/>
            <a:extLst>
              <a:ext uri="{FF2B5EF4-FFF2-40B4-BE49-F238E27FC236}">
                <a16:creationId xmlns:a16="http://schemas.microsoft.com/office/drawing/2014/main" id="{A31EBE12-F338-1A54-5092-811E71E5D070}"/>
              </a:ext>
            </a:extLst>
          </p:cNvPr>
          <p:cNvSpPr txBox="1"/>
          <p:nvPr/>
        </p:nvSpPr>
        <p:spPr>
          <a:xfrm>
            <a:off x="3390688" y="6042842"/>
            <a:ext cx="6761149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>
                <a:hlinkClick r:id="rId4"/>
              </a:rPr>
              <a:t>https://localcdn.cemware.com/2026/histogram_0827_3.html</a:t>
            </a:r>
            <a:endParaRPr lang="en-US" sz="1600" dirty="0"/>
          </a:p>
        </p:txBody>
      </p:sp>
      <p:pic>
        <p:nvPicPr>
          <p:cNvPr id="19" name="그래픽 18">
            <a:extLst>
              <a:ext uri="{FF2B5EF4-FFF2-40B4-BE49-F238E27FC236}">
                <a16:creationId xmlns:a16="http://schemas.microsoft.com/office/drawing/2014/main" id="{B5794CCA-6C07-741F-323B-6388C66519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870" y="5995650"/>
            <a:ext cx="342595" cy="34259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242E24B3-C2D0-2326-251B-469F2A78D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130" y="3110014"/>
            <a:ext cx="2691464" cy="215317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7AEF1C0B-7096-EE31-76D3-77BD46638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268" y="3110014"/>
            <a:ext cx="2691464" cy="215317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09AC0F3-2270-63AF-5084-19B4C6E92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2590" y="3170458"/>
            <a:ext cx="2691875" cy="209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3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C5A2C-607A-E594-DADF-FC59C3B47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AE35CB7C-DF6D-79C1-E194-8B5FABD66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364323"/>
              </p:ext>
            </p:extLst>
          </p:nvPr>
        </p:nvGraphicFramePr>
        <p:xfrm>
          <a:off x="1348705" y="4394891"/>
          <a:ext cx="9520908" cy="2088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2132466646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469623658"/>
                    </a:ext>
                  </a:extLst>
                </a:gridCol>
              </a:tblGrid>
              <a:tr h="1502475">
                <a:tc>
                  <a:txBody>
                    <a:bodyPr/>
                    <a:lstStyle/>
                    <a:p>
                      <a:pPr algn="ctr" latinLnBrk="1"/>
                      <a:endParaRPr lang="en-US" altLang="ko-KR" sz="1600">
                        <a:ln>
                          <a:solidFill>
                            <a:schemeClr val="accent2"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KoPubWorld바탕체 Bold" panose="00000800000000000000" pitchFamily="2" charset="-127"/>
                          <a:ea typeface="KoPubWorld바탕체 Bold" panose="00000800000000000000" pitchFamily="2" charset="-127"/>
                          <a:cs typeface="KoPubWorld바탕체 Bold" panose="00000800000000000000" pitchFamily="2" charset="-127"/>
                        </a:rPr>
                        <a:t>시작값</a:t>
                      </a:r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en-US" altLang="ko-KR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25</a:t>
                      </a:r>
                    </a:p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KoPubWorld바탕체 Bold" panose="00000800000000000000" pitchFamily="2" charset="-127"/>
                          <a:ea typeface="KoPubWorld바탕체 Bold" panose="00000800000000000000" pitchFamily="2" charset="-127"/>
                          <a:cs typeface="KoPubWorld바탕체 Bold" panose="00000800000000000000" pitchFamily="2" charset="-127"/>
                        </a:rPr>
                        <a:t>조건</a:t>
                      </a:r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en-US" altLang="ko-KR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25</a:t>
                      </a:r>
                      <a:endParaRPr lang="ko-KR" altLang="en-US" sz="1600" dirty="0">
                        <a:ln>
                          <a:solidFill>
                            <a:schemeClr val="accent2"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>
                        <a:ln>
                          <a:solidFill>
                            <a:schemeClr val="accent2"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KoPubWorld바탕체 Bold" panose="00000800000000000000" pitchFamily="2" charset="-127"/>
                          <a:ea typeface="KoPubWorld바탕체 Bold" panose="00000800000000000000" pitchFamily="2" charset="-127"/>
                          <a:cs typeface="KoPubWorld바탕체 Bold" panose="00000800000000000000" pitchFamily="2" charset="-127"/>
                        </a:rPr>
                        <a:t>시작값</a:t>
                      </a:r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en-US" altLang="ko-KR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15</a:t>
                      </a:r>
                    </a:p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KoPubWorld바탕체 Bold" panose="00000800000000000000" pitchFamily="2" charset="-127"/>
                          <a:ea typeface="KoPubWorld바탕체 Bold" panose="00000800000000000000" pitchFamily="2" charset="-127"/>
                          <a:cs typeface="KoPubWorld바탕체 Bold" panose="00000800000000000000" pitchFamily="2" charset="-127"/>
                        </a:rPr>
                        <a:t>조건</a:t>
                      </a:r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en-US" altLang="ko-KR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40</a:t>
                      </a:r>
                      <a:endParaRPr lang="ko-KR" altLang="en-US" sz="1600">
                        <a:ln>
                          <a:solidFill>
                            <a:schemeClr val="accent2"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만들 수 없음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58562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12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effectLst/>
                          <a:latin typeface="KoPubWorld바탕체 Bold" panose="00000800000000000000" pitchFamily="2" charset="-127"/>
                          <a:ea typeface="KoPubWorld바탕체 Bold" panose="00000800000000000000" pitchFamily="2" charset="-127"/>
                          <a:cs typeface="KoPubWorld바탕체 Bold" panose="00000800000000000000" pitchFamily="2" charset="-127"/>
                        </a:rPr>
                        <a:t>조건</a:t>
                      </a:r>
                      <a:r>
                        <a:rPr lang="ko-KR" altLang="en-US" sz="1600" b="1" kern="12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은 계급의 크기를 나타낸다</a:t>
                      </a:r>
                      <a:r>
                        <a:rPr lang="en-US" altLang="ko-KR" sz="1600" b="1" kern="1200">
                          <a:ln>
                            <a:solidFill>
                              <a:schemeClr val="accent2">
                                <a:alpha val="0"/>
                              </a:schemeClr>
                            </a:solidFill>
                          </a:ln>
                          <a:solidFill>
                            <a:srgbClr val="0C4CAB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ko-KR" sz="1600" b="1" kern="1200">
                        <a:ln>
                          <a:solidFill>
                            <a:schemeClr val="accent2"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6302307-2865-7845-3857-1D8847457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668572"/>
              </p:ext>
            </p:extLst>
          </p:nvPr>
        </p:nvGraphicFramePr>
        <p:xfrm>
          <a:off x="1348705" y="2200624"/>
          <a:ext cx="9520908" cy="2521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2132466646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469623658"/>
                    </a:ext>
                  </a:extLst>
                </a:gridCol>
              </a:tblGrid>
              <a:tr h="206896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A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B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C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BCC9C53-9DC3-B388-9D85-12E1C872A3C8}"/>
              </a:ext>
            </a:extLst>
          </p:cNvPr>
          <p:cNvCxnSpPr>
            <a:cxnSpLocks/>
          </p:cNvCxnSpPr>
          <p:nvPr/>
        </p:nvCxnSpPr>
        <p:spPr>
          <a:xfrm>
            <a:off x="1335541" y="189908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3D10D393-30AA-2890-533F-D445119032C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89D3C12-45E4-0DD4-9A75-5B8474908FB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7E045AFD-25AD-7652-D350-49FB51F6F706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</a:t>
            </a:r>
            <a:endParaRPr lang="en-US" altLang="ko-KR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DEB96BD-0471-1043-152A-F0C50FC59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130" y="2170609"/>
            <a:ext cx="2691464" cy="215317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600E7412-ECAF-1BC3-A219-DED7C5C9B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68" y="2170609"/>
            <a:ext cx="2691464" cy="215317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9755C0A9-8CDA-E92D-2A90-CB9DE5F1A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590" y="2231053"/>
            <a:ext cx="2691875" cy="2092727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A6FCE832-2799-A491-3484-271A550C0682}"/>
              </a:ext>
            </a:extLst>
          </p:cNvPr>
          <p:cNvSpPr txBox="1">
            <a:spLocks/>
          </p:cNvSpPr>
          <p:nvPr/>
        </p:nvSpPr>
        <p:spPr>
          <a:xfrm>
            <a:off x="1302711" y="109591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77610BD8-9534-A225-6D01-57A3DD2C4E68}"/>
              </a:ext>
            </a:extLst>
          </p:cNvPr>
          <p:cNvSpPr txBox="1">
            <a:spLocks/>
          </p:cNvSpPr>
          <p:nvPr/>
        </p:nvSpPr>
        <p:spPr>
          <a:xfrm>
            <a:off x="1732280" y="1058918"/>
            <a:ext cx="9023539" cy="650947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공학 도구를 이용하여 학생 </a:t>
            </a:r>
            <a:r>
              <a:rPr lang="en-US" altLang="ko-KR"/>
              <a:t>A, B, C</a:t>
            </a:r>
            <a:r>
              <a:rPr lang="ko-KR" altLang="en-US"/>
              <a:t>가 그린 히스토그램이 어떻게 만들어졌는지 탐색해 봅시다</a:t>
            </a:r>
            <a:r>
              <a:rPr lang="en-US" altLang="ko-KR"/>
              <a:t>. </a:t>
            </a:r>
            <a:r>
              <a:rPr lang="ko-KR" altLang="en-US"/>
              <a:t>이를 바탕으로 공학 도구에 제시된 </a:t>
            </a:r>
            <a:r>
              <a:rPr lang="ko-KR" altLang="en-US"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조건</a:t>
            </a:r>
            <a:r>
              <a:rPr lang="ko-KR" altLang="en-US"/>
              <a:t>이 무엇을 의미하는지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27200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B6223-4C29-A9DE-21F2-72FA66D7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69DC0EF7-5C74-AF55-E4E6-22B6AF9AA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955999"/>
              </p:ext>
            </p:extLst>
          </p:nvPr>
        </p:nvGraphicFramePr>
        <p:xfrm>
          <a:off x="1348705" y="2200624"/>
          <a:ext cx="9520908" cy="2521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2132466646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469623658"/>
                    </a:ext>
                  </a:extLst>
                </a:gridCol>
              </a:tblGrid>
              <a:tr h="206896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A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B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C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1BE715D-6840-C768-1A96-946D9FCDB3BF}"/>
              </a:ext>
            </a:extLst>
          </p:cNvPr>
          <p:cNvCxnSpPr>
            <a:cxnSpLocks/>
          </p:cNvCxnSpPr>
          <p:nvPr/>
        </p:nvCxnSpPr>
        <p:spPr>
          <a:xfrm>
            <a:off x="1335541" y="189908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E7F25629-D160-EA3A-63DE-B393FDFBFF0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028009B-DB9B-2CF2-41F3-824265AC3F6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1999E418-12FD-2A5A-FA3E-D74EE1DB6A80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</a:t>
            </a:r>
            <a:endParaRPr lang="en-US" altLang="ko-KR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8D0DC3FF-F361-EFD0-0B0E-188A54A26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130" y="2170609"/>
            <a:ext cx="2691464" cy="215317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D671ACB-7381-6E86-39A5-33B2EE991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68" y="2170609"/>
            <a:ext cx="2691464" cy="215317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C91B573D-C2FA-F475-27F1-C7DD3A53B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590" y="2231053"/>
            <a:ext cx="2691875" cy="2092727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DF65BCB4-C386-05DF-6565-F302C0F5C2D1}"/>
              </a:ext>
            </a:extLst>
          </p:cNvPr>
          <p:cNvSpPr txBox="1">
            <a:spLocks/>
          </p:cNvSpPr>
          <p:nvPr/>
        </p:nvSpPr>
        <p:spPr>
          <a:xfrm>
            <a:off x="1302711" y="109591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63FD7EA7-AB4F-2F28-4752-5FEC505793EE}"/>
              </a:ext>
            </a:extLst>
          </p:cNvPr>
          <p:cNvSpPr txBox="1">
            <a:spLocks/>
          </p:cNvSpPr>
          <p:nvPr/>
        </p:nvSpPr>
        <p:spPr>
          <a:xfrm>
            <a:off x="1732280" y="1065554"/>
            <a:ext cx="9023539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위에서 찾은 </a:t>
            </a:r>
            <a:r>
              <a:rPr lang="ko-KR" altLang="en-US"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조건</a:t>
            </a:r>
            <a:r>
              <a:rPr lang="ko-KR" altLang="en-US"/>
              <a:t>을 아무리 변화시켜도 학생 </a:t>
            </a:r>
            <a:r>
              <a:rPr lang="en-US" altLang="ko-KR"/>
              <a:t>C</a:t>
            </a:r>
            <a:r>
              <a:rPr lang="ko-KR" altLang="en-US"/>
              <a:t>가 그린 히스토그램을 그릴 수 없습니다</a:t>
            </a:r>
            <a:r>
              <a:rPr lang="en-US" altLang="ko-KR"/>
              <a:t>. </a:t>
            </a:r>
            <a:r>
              <a:rPr lang="ko-KR" altLang="en-US"/>
              <a:t>그 이유를 히스토그램을 그리는 방법</a:t>
            </a:r>
            <a:r>
              <a:rPr lang="en-US" altLang="ko-KR"/>
              <a:t>, </a:t>
            </a:r>
            <a:r>
              <a:rPr lang="ko-KR" altLang="en-US"/>
              <a:t>도수분포표에서의 계급과 연결지어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3BF8226-038C-6B5E-D0FF-1A51425B3CE1}"/>
              </a:ext>
            </a:extLst>
          </p:cNvPr>
          <p:cNvSpPr/>
          <p:nvPr/>
        </p:nvSpPr>
        <p:spPr>
          <a:xfrm>
            <a:off x="7695343" y="2170609"/>
            <a:ext cx="3174269" cy="2551045"/>
          </a:xfrm>
          <a:prstGeom prst="rect">
            <a:avLst/>
          </a:prstGeom>
          <a:noFill/>
          <a:ln w="38100"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47AA6B5-CC37-F391-CBAA-2AC3C79BE836}"/>
              </a:ext>
            </a:extLst>
          </p:cNvPr>
          <p:cNvSpPr/>
          <p:nvPr/>
        </p:nvSpPr>
        <p:spPr>
          <a:xfrm>
            <a:off x="1348705" y="5049045"/>
            <a:ext cx="9534525" cy="1341481"/>
          </a:xfrm>
          <a:prstGeom prst="roundRect">
            <a:avLst>
              <a:gd name="adj" fmla="val 11993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E996BBD5-54DD-17F6-0666-52B38236ED1A}"/>
              </a:ext>
            </a:extLst>
          </p:cNvPr>
          <p:cNvSpPr txBox="1">
            <a:spLocks/>
          </p:cNvSpPr>
          <p:nvPr/>
        </p:nvSpPr>
        <p:spPr>
          <a:xfrm>
            <a:off x="1629130" y="5261921"/>
            <a:ext cx="4202432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학생 </a:t>
            </a:r>
            <a:r>
              <a:rPr lang="en-US" altLang="ko-KR"/>
              <a:t>C</a:t>
            </a:r>
            <a:r>
              <a:rPr lang="ko-KR" altLang="en-US"/>
              <a:t>가 그린 히스토그램을 그릴 수 없는 이유는</a:t>
            </a:r>
            <a:r>
              <a:rPr lang="en-US" altLang="ko-KR"/>
              <a:t>?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568456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0313-DA6B-763A-1F08-58DBC220A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C2D4E6D-68B5-6E92-E000-CB45465FDD37}"/>
              </a:ext>
            </a:extLst>
          </p:cNvPr>
          <p:cNvSpPr/>
          <p:nvPr/>
        </p:nvSpPr>
        <p:spPr>
          <a:xfrm>
            <a:off x="1348705" y="5049045"/>
            <a:ext cx="9534525" cy="1341481"/>
          </a:xfrm>
          <a:prstGeom prst="roundRect">
            <a:avLst>
              <a:gd name="adj" fmla="val 11993"/>
            </a:avLst>
          </a:prstGeom>
          <a:solidFill>
            <a:srgbClr val="F5F9FD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2" name="표 31">
            <a:extLst>
              <a:ext uri="{FF2B5EF4-FFF2-40B4-BE49-F238E27FC236}">
                <a16:creationId xmlns:a16="http://schemas.microsoft.com/office/drawing/2014/main" id="{A5A11E36-3E60-E096-ED80-311B6CE39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592797"/>
              </p:ext>
            </p:extLst>
          </p:nvPr>
        </p:nvGraphicFramePr>
        <p:xfrm>
          <a:off x="1348705" y="2200624"/>
          <a:ext cx="9520908" cy="2521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2132466646"/>
                    </a:ext>
                  </a:extLst>
                </a:gridCol>
                <a:gridCol w="3173636">
                  <a:extLst>
                    <a:ext uri="{9D8B030D-6E8A-4147-A177-3AD203B41FA5}">
                      <a16:colId xmlns:a16="http://schemas.microsoft.com/office/drawing/2014/main" val="469623658"/>
                    </a:ext>
                  </a:extLst>
                </a:gridCol>
              </a:tblGrid>
              <a:tr h="206896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A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B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 </a:t>
                      </a:r>
                      <a:r>
                        <a:rPr lang="en-US" altLang="ko-KR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C</a:t>
                      </a:r>
                      <a:r>
                        <a:rPr lang="ko-KR" altLang="en-US" sz="16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 그린 히스토그램</a:t>
                      </a:r>
                      <a:endParaRPr lang="ko-KR" altLang="ko-KR" sz="1600" kern="120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D98EABD-12AC-2609-E485-5C289EF7E619}"/>
              </a:ext>
            </a:extLst>
          </p:cNvPr>
          <p:cNvCxnSpPr>
            <a:cxnSpLocks/>
          </p:cNvCxnSpPr>
          <p:nvPr/>
        </p:nvCxnSpPr>
        <p:spPr>
          <a:xfrm>
            <a:off x="1335541" y="189908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08B196D0-EDBF-FF89-1FD3-C8CF8062239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C7E87699-958A-BE39-F217-DE7FE93B701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</a:t>
            </a: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CB4F3B4-1705-D61D-47D7-892176FDB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130" y="2170609"/>
            <a:ext cx="2691464" cy="215317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ECAE3433-F5A2-1919-398C-F13163229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68" y="2170609"/>
            <a:ext cx="2691464" cy="215317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A5295C7-676D-25F4-26A9-5291303B04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590" y="2231053"/>
            <a:ext cx="2691875" cy="2092727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D8A82D8D-6A59-CD11-418D-BD37ABACD0B3}"/>
              </a:ext>
            </a:extLst>
          </p:cNvPr>
          <p:cNvSpPr txBox="1">
            <a:spLocks/>
          </p:cNvSpPr>
          <p:nvPr/>
        </p:nvSpPr>
        <p:spPr>
          <a:xfrm>
            <a:off x="1302711" y="109591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B53F9653-02DA-E1E6-75F4-A2FA2D5E4A06}"/>
              </a:ext>
            </a:extLst>
          </p:cNvPr>
          <p:cNvSpPr txBox="1">
            <a:spLocks/>
          </p:cNvSpPr>
          <p:nvPr/>
        </p:nvSpPr>
        <p:spPr>
          <a:xfrm>
            <a:off x="1732280" y="1065554"/>
            <a:ext cx="9023539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위에서 찾은 </a:t>
            </a:r>
            <a:r>
              <a:rPr lang="ko-KR" altLang="en-US"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조건</a:t>
            </a:r>
            <a:r>
              <a:rPr lang="ko-KR" altLang="en-US"/>
              <a:t>을 아무리 변화시켜도 학생 </a:t>
            </a:r>
            <a:r>
              <a:rPr lang="en-US" altLang="ko-KR"/>
              <a:t>C</a:t>
            </a:r>
            <a:r>
              <a:rPr lang="ko-KR" altLang="en-US"/>
              <a:t>가 그린 히스토그램을 그릴 수 없습니다</a:t>
            </a:r>
            <a:r>
              <a:rPr lang="en-US" altLang="ko-KR"/>
              <a:t>. </a:t>
            </a:r>
            <a:r>
              <a:rPr lang="ko-KR" altLang="en-US"/>
              <a:t>그 이유를 히스토그램을 그리는 방법</a:t>
            </a:r>
            <a:r>
              <a:rPr lang="en-US" altLang="ko-KR"/>
              <a:t>, </a:t>
            </a:r>
            <a:r>
              <a:rPr lang="ko-KR" altLang="en-US"/>
              <a:t>도수분포표에서의 계급과 연결지어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E3C751F-768F-AA19-A909-FDD609B2F889}"/>
              </a:ext>
            </a:extLst>
          </p:cNvPr>
          <p:cNvSpPr/>
          <p:nvPr/>
        </p:nvSpPr>
        <p:spPr>
          <a:xfrm>
            <a:off x="7695343" y="2170609"/>
            <a:ext cx="3174269" cy="2551045"/>
          </a:xfrm>
          <a:prstGeom prst="rect">
            <a:avLst/>
          </a:prstGeom>
          <a:noFill/>
          <a:ln w="38100"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4D43AF9E-2A63-71EC-6566-374D73C72609}"/>
              </a:ext>
            </a:extLst>
          </p:cNvPr>
          <p:cNvSpPr txBox="1">
            <a:spLocks/>
          </p:cNvSpPr>
          <p:nvPr/>
        </p:nvSpPr>
        <p:spPr>
          <a:xfrm>
            <a:off x="1629130" y="5261921"/>
            <a:ext cx="4202432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학생 </a:t>
            </a:r>
            <a:r>
              <a:rPr lang="en-US" altLang="ko-KR"/>
              <a:t>C</a:t>
            </a:r>
            <a:r>
              <a:rPr lang="ko-KR" altLang="en-US"/>
              <a:t>가 그린 히스토그램을 그릴 수 없는 이유는</a:t>
            </a:r>
            <a:r>
              <a:rPr lang="en-US" altLang="ko-KR"/>
              <a:t>?</a:t>
            </a:r>
            <a:endParaRPr lang="en-US" altLang="ko-KR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5B517E7-06C6-F03A-1B62-E2AD57FAE3EF}"/>
              </a:ext>
            </a:extLst>
          </p:cNvPr>
          <p:cNvSpPr txBox="1"/>
          <p:nvPr/>
        </p:nvSpPr>
        <p:spPr>
          <a:xfrm>
            <a:off x="1626712" y="5534307"/>
            <a:ext cx="8977753" cy="6640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indent="0">
              <a:buNone/>
              <a:defRPr b="1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이웃한 계급의 경계가 이어지고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각 직사각형의 가로가 계급의 구간을 나타내기 때문에 임의로 띄울 수 없다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.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C4CAB"/>
              </a:solidFill>
            </a:endParaRP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C5B65DA9-EF5D-8F55-1C08-11F88C1A4A24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931011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9C20C-8425-552B-ED1D-81BEB4164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88C6EEA5-262B-1EEB-C8B8-F04780C5C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33176"/>
              </p:ext>
            </p:extLst>
          </p:nvPr>
        </p:nvGraphicFramePr>
        <p:xfrm>
          <a:off x="1387612" y="2372769"/>
          <a:ext cx="9512999" cy="3868498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49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06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C171DC6-1309-656F-B0A8-058C12CC087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4F36273-8341-DC22-FDC8-092DF878A1B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84FCF12-DF59-EE89-2373-F59CD7DAE1D0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3ADB1EB6-B351-6055-5361-25735ECB85C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1EC6AF36-A868-4696-1244-A488A0BD315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58F8DDA6-6A36-ACD3-FCC9-9190C6CEE8BD}"/>
              </a:ext>
            </a:extLst>
          </p:cNvPr>
          <p:cNvSpPr/>
          <p:nvPr/>
        </p:nvSpPr>
        <p:spPr>
          <a:xfrm>
            <a:off x="1559293" y="3181646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E8EC00DC-4266-1F5E-7818-8F40143439E7}"/>
              </a:ext>
            </a:extLst>
          </p:cNvPr>
          <p:cNvSpPr txBox="1"/>
          <p:nvPr/>
        </p:nvSpPr>
        <p:spPr>
          <a:xfrm>
            <a:off x="1961307" y="3219640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&lt;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좋아하는 운동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&gt;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과 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&lt;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&gt;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는 자료가 다르지만 그래프를 그릴 때 가로축을 나타내는 방법은 비슷하다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 </a:t>
            </a: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3CD4AF81-C2FC-0C23-542B-EF0C06E92F55}"/>
              </a:ext>
            </a:extLst>
          </p:cNvPr>
          <p:cNvSpPr txBox="1"/>
          <p:nvPr/>
        </p:nvSpPr>
        <p:spPr>
          <a:xfrm>
            <a:off x="1961307" y="355361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1F4E453-8853-6171-6CE2-547A7B9E87DB}"/>
              </a:ext>
            </a:extLst>
          </p:cNvPr>
          <p:cNvSpPr txBox="1"/>
          <p:nvPr/>
        </p:nvSpPr>
        <p:spPr>
          <a:xfrm>
            <a:off x="1961307" y="3888135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42B35113-F250-A9A6-1E48-D73B468CBDCC}"/>
              </a:ext>
            </a:extLst>
          </p:cNvPr>
          <p:cNvSpPr/>
          <p:nvPr/>
        </p:nvSpPr>
        <p:spPr>
          <a:xfrm>
            <a:off x="1559293" y="4836237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7" name="Text 20">
            <a:extLst>
              <a:ext uri="{FF2B5EF4-FFF2-40B4-BE49-F238E27FC236}">
                <a16:creationId xmlns:a16="http://schemas.microsoft.com/office/drawing/2014/main" id="{D82D767D-FA3C-355C-A70D-4F589F02B9F5}"/>
              </a:ext>
            </a:extLst>
          </p:cNvPr>
          <p:cNvSpPr txBox="1"/>
          <p:nvPr/>
        </p:nvSpPr>
        <p:spPr>
          <a:xfrm>
            <a:off x="1961307" y="4874231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</a:rPr>
              <a:t>히스토그램의 모양은 달라질 수 있기 때문에 필요하다면 직사각형 사이를 띄워서 그려도 된다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</a:rPr>
              <a:t>.</a:t>
            </a:r>
            <a:endParaRPr lang="ko-KR" altLang="en-US" dirty="0">
              <a:ln>
                <a:solidFill>
                  <a:srgbClr val="00B050">
                    <a:alpha val="0"/>
                  </a:srgbClr>
                </a:solidFill>
              </a:ln>
            </a:endParaRPr>
          </a:p>
        </p:txBody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965422A0-02BB-20EC-FAF6-E7F7FCB1A2AB}"/>
              </a:ext>
            </a:extLst>
          </p:cNvPr>
          <p:cNvSpPr txBox="1"/>
          <p:nvPr/>
        </p:nvSpPr>
        <p:spPr>
          <a:xfrm>
            <a:off x="1961307" y="520820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D176F566-81F8-ED46-2129-8D88347FCDD2}"/>
              </a:ext>
            </a:extLst>
          </p:cNvPr>
          <p:cNvSpPr txBox="1"/>
          <p:nvPr/>
        </p:nvSpPr>
        <p:spPr>
          <a:xfrm>
            <a:off x="1961307" y="554272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65BC8A43-408E-DB35-AF31-8073FE08ADD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302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DDE0-2C4C-6622-6094-1F7F1C61E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6124924-F7C4-253A-B636-8A3DC1FCBF5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21B3FA5-5ED6-8D5A-F0F0-5A8A5E02929F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CD4F699-80ED-E059-6C55-0E7877C1845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1FFD1140-124C-DD14-C4F7-8B0286F8FDD4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0F0168DE-D545-D72D-C6DA-9FE6190D2FEE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0A318C2-0798-2729-E4C1-51DCE34C8E56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&lt;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좋아하는 운동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&gt;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과 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&lt;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&gt;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는 자료가 다르지만 그래프를 그릴 때 가로축을 나타내는 방법은 비슷하다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 </a:t>
            </a: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46F2D063-3239-3BAF-16F1-08792DD83A9B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00B050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69D5A00-6E45-AC85-AE6C-BB736482FE90}"/>
              </a:ext>
            </a:extLst>
          </p:cNvPr>
          <p:cNvSpPr txBox="1"/>
          <p:nvPr/>
        </p:nvSpPr>
        <p:spPr>
          <a:xfrm>
            <a:off x="1961307" y="48996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4240D74C-BDFA-F7D3-CBAB-55BC20169926}"/>
              </a:ext>
            </a:extLst>
          </p:cNvPr>
          <p:cNvSpPr txBox="1"/>
          <p:nvPr/>
        </p:nvSpPr>
        <p:spPr>
          <a:xfrm>
            <a:off x="2189907" y="3860218"/>
            <a:ext cx="7878767" cy="609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좋아하는 운동 자료는 축구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농구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배구처럼 서로 구분되는 운동 종류를 가로축에 나타내지만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키 자료는 수를 일정한 간격의 계급으로 나누어 가로축에 나타내기 때문이다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.</a:t>
            </a:r>
            <a:endParaRPr lang="ko-KR" altLang="en-US" dirty="0">
              <a:ln>
                <a:solidFill>
                  <a:srgbClr val="00B050">
                    <a:alpha val="0"/>
                  </a:srgbClr>
                </a:solidFill>
              </a:ln>
              <a:solidFill>
                <a:srgbClr val="0C4CAB"/>
              </a:solidFill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2ECD43D5-110E-51CE-28F9-F4AB6E84163B}"/>
              </a:ext>
            </a:extLst>
          </p:cNvPr>
          <p:cNvSpPr txBox="1"/>
          <p:nvPr/>
        </p:nvSpPr>
        <p:spPr>
          <a:xfrm>
            <a:off x="2189907" y="5237507"/>
            <a:ext cx="7878767" cy="6089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좋아하는 운동 그래프에서는 운동의 종류를</a:t>
            </a:r>
            <a:r>
              <a:rPr lang="en-US" altLang="ko-KR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키 자료에서는 계급의 양 끝 값을 가로축에 나타내므로</a:t>
            </a:r>
            <a:r>
              <a:rPr lang="en-US" altLang="ko-KR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 </a:t>
            </a:r>
            <a:r>
              <a:rPr lang="ko-KR" altLang="en-US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두 그래프는 가로축을 나타내는 방법이 다르다</a:t>
            </a:r>
            <a:r>
              <a:rPr lang="en-US" altLang="ko-KR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C4CAB"/>
                </a:solidFill>
              </a:rPr>
              <a:t>. </a:t>
            </a:r>
            <a:endParaRPr lang="ko-KR" altLang="en-US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C4CAB"/>
              </a:solidFill>
            </a:endParaRPr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57B240FF-BC9D-E6DC-A566-9FA320C4B02B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183ECF7-4638-7386-E2F5-D2E44DA46546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AACEC304-048A-83A5-C8B7-067B14028EF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703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CF424-80C8-BFF1-5812-63866B86A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CD29F62-9D13-0648-1CE8-B7F1B5FCCB3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42EDCF7-C150-9BFB-2E07-526E174FA912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C25954CA-DE1B-50F2-750E-EAB13DB977E7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39E83672-CD44-12AD-944A-C29946E97698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5FA67C5-2D8D-9F89-5920-9A1939EC3676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FED383B0-5C30-B763-F8F9-2C96596298E1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히스토그램의 모양은 달라질 수 있기 때문에 필요하다면 직사각형 사이를 띄워서 그려도 된다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DF4CD242-4E3B-08CB-F6D1-55A00C10EC0D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ADD620E7-7D48-12B6-AF55-3FF1B7593904}"/>
              </a:ext>
            </a:extLst>
          </p:cNvPr>
          <p:cNvSpPr txBox="1"/>
          <p:nvPr/>
        </p:nvSpPr>
        <p:spPr>
          <a:xfrm>
            <a:off x="1961307" y="48996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05153EEA-D9A8-24B2-B717-AB5108E6097B}"/>
              </a:ext>
            </a:extLst>
          </p:cNvPr>
          <p:cNvSpPr txBox="1"/>
          <p:nvPr/>
        </p:nvSpPr>
        <p:spPr>
          <a:xfrm>
            <a:off x="2189907" y="3860218"/>
            <a:ext cx="7878767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히스토그램의 각 직사각형은 서로 이어지는 계급을 나타내므로 직사각형 사이를 띄우면 안 된다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.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C4CAB"/>
              </a:solidFill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BBB60E4A-D519-4DE2-C17C-48032A7B8769}"/>
              </a:ext>
            </a:extLst>
          </p:cNvPr>
          <p:cNvSpPr txBox="1"/>
          <p:nvPr/>
        </p:nvSpPr>
        <p:spPr>
          <a:xfrm>
            <a:off x="2189907" y="5237507"/>
            <a:ext cx="7878767" cy="6089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히스토그램의 모양은 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시작값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이나 계급의 크기에 따라 달라질 수 있지만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, </a:t>
            </a:r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이웃한 계급이 이어져 있으므로 직사각형 사이는 띄우지 않는다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.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C4CAB"/>
              </a:solidFill>
            </a:endParaRPr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BEAE3984-6456-9CF0-02FF-EE5D14E01798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0300EAB-058D-31D1-49EB-5B5F50C8525F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B618A00D-2E12-05E8-73E3-75D5AD744EB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9051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C95D0-3041-8B1D-E0D1-F305F0EE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A52F118-AB00-B3A8-E383-DDE11D62B16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D9C5BBE4-C453-6BEA-3AA6-5986B8CDF425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4087198-0790-4F10-FC9B-97200F4D96AD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B4EFE8E-BC54-F11F-50B9-FC0481068D53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정리하여 히스토그램을 그리는 나만의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탐정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규칙을 적어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5A6C260-FB3C-1FBA-0119-9F1A6A344F03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4F59687-9D6B-01DB-6037-45C5138EF69A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4D58A005-FC27-7D9C-6F69-882F338E4289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8FF77074-6C27-7B99-B02D-4DB68B4419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21" name="Text 6">
            <a:extLst>
              <a:ext uri="{FF2B5EF4-FFF2-40B4-BE49-F238E27FC236}">
                <a16:creationId xmlns:a16="http://schemas.microsoft.com/office/drawing/2014/main" id="{DDBE2F02-C1AB-8CEB-1BE2-4AF19CD2AAC3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히스토그램을 그릴 때</a:t>
            </a:r>
            <a:r>
              <a:rPr lang="en-US" altLang="ko-KR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</a:t>
            </a:r>
            <a:endParaRPr lang="en-US" altLang="ko-KR" sz="20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636AFF9C-F63E-951E-8027-C1F7DFF2CE71}"/>
              </a:ext>
            </a:extLst>
          </p:cNvPr>
          <p:cNvSpPr txBox="1"/>
          <p:nvPr/>
        </p:nvSpPr>
        <p:spPr>
          <a:xfrm>
            <a:off x="4091734" y="3736876"/>
            <a:ext cx="624049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은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/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달라질 수 있지만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가로축과 직사각형을 나타낼 때 반드시 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84A539B3-25E5-7787-494D-1D18498678C8}"/>
              </a:ext>
            </a:extLst>
          </p:cNvPr>
          <p:cNvCxnSpPr>
            <a:cxnSpLocks/>
          </p:cNvCxnSpPr>
          <p:nvPr/>
        </p:nvCxnSpPr>
        <p:spPr>
          <a:xfrm>
            <a:off x="1802470" y="4095499"/>
            <a:ext cx="2159421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AA8CFF4A-C953-D478-727C-2FE0DF448613}"/>
              </a:ext>
            </a:extLst>
          </p:cNvPr>
          <p:cNvCxnSpPr>
            <a:cxnSpLocks/>
          </p:cNvCxnSpPr>
          <p:nvPr/>
        </p:nvCxnSpPr>
        <p:spPr>
          <a:xfrm>
            <a:off x="3546546" y="4707022"/>
            <a:ext cx="678567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F508156-CB48-11CA-43CD-132725334FEB}"/>
              </a:ext>
            </a:extLst>
          </p:cNvPr>
          <p:cNvCxnSpPr>
            <a:cxnSpLocks/>
          </p:cNvCxnSpPr>
          <p:nvPr/>
        </p:nvCxnSpPr>
        <p:spPr>
          <a:xfrm>
            <a:off x="1802470" y="5323472"/>
            <a:ext cx="8529755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75777909-8EEA-102B-9EB6-D5A3FCB6237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3F5DF899-991E-C00B-C5E6-FE4F060DD2A1}"/>
              </a:ext>
            </a:extLst>
          </p:cNvPr>
          <p:cNvSpPr txBox="1"/>
          <p:nvPr/>
        </p:nvSpPr>
        <p:spPr>
          <a:xfrm>
            <a:off x="1802470" y="4343412"/>
            <a:ext cx="1670329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지켜야 하는 점은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B9DEB8E5-EEB8-ADF3-DAF5-CEBF29255F8C}"/>
              </a:ext>
            </a:extLst>
          </p:cNvPr>
          <p:cNvCxnSpPr>
            <a:cxnSpLocks/>
          </p:cNvCxnSpPr>
          <p:nvPr/>
        </p:nvCxnSpPr>
        <p:spPr>
          <a:xfrm>
            <a:off x="1802470" y="5944308"/>
            <a:ext cx="1482655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6">
            <a:extLst>
              <a:ext uri="{FF2B5EF4-FFF2-40B4-BE49-F238E27FC236}">
                <a16:creationId xmlns:a16="http://schemas.microsoft.com/office/drawing/2014/main" id="{5394ADF2-219B-498D-A516-A55099C2BD8D}"/>
              </a:ext>
            </a:extLst>
          </p:cNvPr>
          <p:cNvSpPr txBox="1"/>
          <p:nvPr/>
        </p:nvSpPr>
        <p:spPr>
          <a:xfrm>
            <a:off x="3372153" y="5530021"/>
            <a:ext cx="56247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0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7BA5B321-C173-5451-F63A-A69CEBBE13F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</p:spTree>
    <p:extLst>
      <p:ext uri="{BB962C8B-B14F-4D97-AF65-F5344CB8AC3E}">
        <p14:creationId xmlns:p14="http://schemas.microsoft.com/office/powerpoint/2010/main" val="3350737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5170A-3801-8CBD-9134-0C67BE050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69432187-4875-B1D3-3985-9869E476456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6656C6D-EA04-F106-1F72-FE3771961224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7F840CF-F669-D808-8983-8BDBE4B959AE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19F7FA3-5CAA-6A00-DA31-9AE98AC5ECB6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정리하여 히스토그램을 그리는 나만의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탐정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규칙을 적어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057C1D4-EEE6-7ECF-22B0-F6CF6DE6E891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C8BEEF6-785F-9984-D8BC-3F2F1A06BF0F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049D9CDC-F5BD-F7DC-3D57-885E4907EC0F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9A7EFC52-B6D7-EF6B-66F9-FE5A7EA266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21" name="Text 6">
            <a:extLst>
              <a:ext uri="{FF2B5EF4-FFF2-40B4-BE49-F238E27FC236}">
                <a16:creationId xmlns:a16="http://schemas.microsoft.com/office/drawing/2014/main" id="{3DBC5ECA-F8BA-010F-953A-F6E161BDF176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히스토그램을 그릴 때</a:t>
            </a:r>
            <a:r>
              <a:rPr lang="en-US" altLang="ko-KR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</a:t>
            </a:r>
            <a:endParaRPr lang="en-US" altLang="ko-KR" sz="20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9B2B342B-A47E-4721-1B09-1209C3AF9CA0}"/>
              </a:ext>
            </a:extLst>
          </p:cNvPr>
          <p:cNvSpPr txBox="1"/>
          <p:nvPr/>
        </p:nvSpPr>
        <p:spPr>
          <a:xfrm>
            <a:off x="4404320" y="3736876"/>
            <a:ext cx="5927905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달라질 수 있지만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가로축과 직사각형을 나타낼 때 반드시 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BF600349-EFE5-E0AE-93CE-A87901370D48}"/>
              </a:ext>
            </a:extLst>
          </p:cNvPr>
          <p:cNvCxnSpPr>
            <a:cxnSpLocks/>
          </p:cNvCxnSpPr>
          <p:nvPr/>
        </p:nvCxnSpPr>
        <p:spPr>
          <a:xfrm>
            <a:off x="1802470" y="4095499"/>
            <a:ext cx="2451031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E3BDD189-F4C6-935E-5F16-55C0507F9ED2}"/>
              </a:ext>
            </a:extLst>
          </p:cNvPr>
          <p:cNvCxnSpPr>
            <a:cxnSpLocks/>
          </p:cNvCxnSpPr>
          <p:nvPr/>
        </p:nvCxnSpPr>
        <p:spPr>
          <a:xfrm>
            <a:off x="3546546" y="4707022"/>
            <a:ext cx="678567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7C11F26-078F-7112-DC7F-44A581E06326}"/>
              </a:ext>
            </a:extLst>
          </p:cNvPr>
          <p:cNvCxnSpPr>
            <a:cxnSpLocks/>
          </p:cNvCxnSpPr>
          <p:nvPr/>
        </p:nvCxnSpPr>
        <p:spPr>
          <a:xfrm>
            <a:off x="1802470" y="5323472"/>
            <a:ext cx="8529755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C929476-AE48-AB55-A539-4A01C2CC77B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90E31780-33C3-0274-DF8E-CA8ADA66043F}"/>
              </a:ext>
            </a:extLst>
          </p:cNvPr>
          <p:cNvSpPr txBox="1"/>
          <p:nvPr/>
        </p:nvSpPr>
        <p:spPr>
          <a:xfrm>
            <a:off x="1792945" y="3732295"/>
            <a:ext cx="192311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시작값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과 계급의 크기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1C2DF250-2BDC-B09B-2E3F-593E1C9EF379}"/>
              </a:ext>
            </a:extLst>
          </p:cNvPr>
          <p:cNvSpPr txBox="1"/>
          <p:nvPr/>
        </p:nvSpPr>
        <p:spPr>
          <a:xfrm>
            <a:off x="1802470" y="4343412"/>
            <a:ext cx="1670329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지켜야 하는 점은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A8BF6F78-A279-21E4-FFFC-8D0E39E092E5}"/>
              </a:ext>
            </a:extLst>
          </p:cNvPr>
          <p:cNvSpPr txBox="1"/>
          <p:nvPr/>
        </p:nvSpPr>
        <p:spPr>
          <a:xfrm>
            <a:off x="3615466" y="4287996"/>
            <a:ext cx="704625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가로축에 계급의 양 끝 값을 차례로 나타내고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이웃한 계급 사이를 임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1" name="Text 6">
            <a:extLst>
              <a:ext uri="{FF2B5EF4-FFF2-40B4-BE49-F238E27FC236}">
                <a16:creationId xmlns:a16="http://schemas.microsoft.com/office/drawing/2014/main" id="{3343BDB4-C914-AE6D-73AE-7AE5C877FA5B}"/>
              </a:ext>
            </a:extLst>
          </p:cNvPr>
          <p:cNvSpPr txBox="1"/>
          <p:nvPr/>
        </p:nvSpPr>
        <p:spPr>
          <a:xfrm>
            <a:off x="1802470" y="4908544"/>
            <a:ext cx="704625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의로 띄우지 않는 것 또는 가로축의 계급이 서로 이어지도록 나타내고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직사각형 사이를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9D5F9AC7-5FA4-8E27-EEF9-D28B32A20240}"/>
              </a:ext>
            </a:extLst>
          </p:cNvPr>
          <p:cNvCxnSpPr>
            <a:cxnSpLocks/>
          </p:cNvCxnSpPr>
          <p:nvPr/>
        </p:nvCxnSpPr>
        <p:spPr>
          <a:xfrm>
            <a:off x="1802470" y="5944308"/>
            <a:ext cx="1482655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6">
            <a:extLst>
              <a:ext uri="{FF2B5EF4-FFF2-40B4-BE49-F238E27FC236}">
                <a16:creationId xmlns:a16="http://schemas.microsoft.com/office/drawing/2014/main" id="{9A16D7D5-E6DE-503A-B783-6AB3396F73A7}"/>
              </a:ext>
            </a:extLst>
          </p:cNvPr>
          <p:cNvSpPr txBox="1"/>
          <p:nvPr/>
        </p:nvSpPr>
        <p:spPr>
          <a:xfrm>
            <a:off x="1802470" y="5529380"/>
            <a:ext cx="704625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띄우지 않는 것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7C3C9464-607A-BCAC-8B65-99ADEF4E14FE}"/>
              </a:ext>
            </a:extLst>
          </p:cNvPr>
          <p:cNvSpPr txBox="1"/>
          <p:nvPr/>
        </p:nvSpPr>
        <p:spPr>
          <a:xfrm>
            <a:off x="3372153" y="5530021"/>
            <a:ext cx="56247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0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09471D41-5FC4-E4DA-CF1D-EB5D9BA6A5E9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3592245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algn="ctr"/>
            <a:r>
              <a:rPr lang="en-US" sz="1600" b="1" kern="0" spc="6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</a:t>
            </a:r>
            <a:r>
              <a:rPr lang="en-US" sz="1600" b="1" kern="0" spc="6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r>
              <a:rPr lang="ko-KR" altLang="en-US" sz="1600" b="1" kern="0" spc="6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히스토그램</a:t>
            </a:r>
            <a:endParaRPr lang="en-US" sz="16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973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2736</Words>
  <Application>Microsoft Office PowerPoint</Application>
  <PresentationFormat>와이드스크린</PresentationFormat>
  <Paragraphs>472</Paragraphs>
  <Slides>36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8" baseType="lpstr">
      <vt:lpstr>Pretendard Black</vt:lpstr>
      <vt:lpstr>맑은 고딕</vt:lpstr>
      <vt:lpstr>Arial</vt:lpstr>
      <vt:lpstr>함초롬바탕</vt:lpstr>
      <vt:lpstr>Pretendard ExtraBold</vt:lpstr>
      <vt:lpstr>Pretendard Medium</vt:lpstr>
      <vt:lpstr>Pretendard</vt:lpstr>
      <vt:lpstr>KoPubWorld바탕체 Bold</vt:lpstr>
      <vt:lpstr>Cambria Math</vt:lpstr>
      <vt:lpstr>Wingdings</vt:lpstr>
      <vt:lpstr>Pretendard SemiBold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170</cp:revision>
  <dcterms:created xsi:type="dcterms:W3CDTF">2026-07-29T16:22:04Z</dcterms:created>
  <dcterms:modified xsi:type="dcterms:W3CDTF">2026-09-15T05:32:27Z</dcterms:modified>
</cp:coreProperties>
</file>