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55"/>
  </p:notesMasterIdLst>
  <p:sldIdLst>
    <p:sldId id="256" r:id="rId2"/>
    <p:sldId id="303" r:id="rId3"/>
    <p:sldId id="304" r:id="rId4"/>
    <p:sldId id="305" r:id="rId5"/>
    <p:sldId id="436" r:id="rId6"/>
    <p:sldId id="391" r:id="rId7"/>
    <p:sldId id="437" r:id="rId8"/>
    <p:sldId id="438" r:id="rId9"/>
    <p:sldId id="439" r:id="rId10"/>
    <p:sldId id="441" r:id="rId11"/>
    <p:sldId id="442" r:id="rId12"/>
    <p:sldId id="443" r:id="rId13"/>
    <p:sldId id="444" r:id="rId14"/>
    <p:sldId id="397" r:id="rId15"/>
    <p:sldId id="326" r:id="rId16"/>
    <p:sldId id="327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40" r:id="rId32"/>
    <p:sldId id="358" r:id="rId33"/>
    <p:sldId id="359" r:id="rId34"/>
    <p:sldId id="459" r:id="rId35"/>
    <p:sldId id="460" r:id="rId36"/>
    <p:sldId id="461" r:id="rId37"/>
    <p:sldId id="463" r:id="rId38"/>
    <p:sldId id="462" r:id="rId39"/>
    <p:sldId id="464" r:id="rId40"/>
    <p:sldId id="465" r:id="rId41"/>
    <p:sldId id="466" r:id="rId42"/>
    <p:sldId id="467" r:id="rId43"/>
    <p:sldId id="468" r:id="rId44"/>
    <p:sldId id="471" r:id="rId45"/>
    <p:sldId id="472" r:id="rId46"/>
    <p:sldId id="470" r:id="rId47"/>
    <p:sldId id="469" r:id="rId48"/>
    <p:sldId id="417" r:id="rId49"/>
    <p:sldId id="473" r:id="rId50"/>
    <p:sldId id="474" r:id="rId51"/>
    <p:sldId id="421" r:id="rId52"/>
    <p:sldId id="475" r:id="rId53"/>
    <p:sldId id="476" r:id="rId54"/>
  </p:sldIdLst>
  <p:sldSz cx="12192000" cy="6858000"/>
  <p:notesSz cx="6858000" cy="12192000"/>
  <p:embeddedFontLst>
    <p:embeddedFont>
      <p:font typeface="Cambria Math" panose="02040503050406030204" pitchFamily="18" charset="0"/>
      <p:regular r:id="rId56"/>
    </p:embeddedFont>
    <p:embeddedFont>
      <p:font typeface="Pretendard" panose="02000503000000020004" pitchFamily="50" charset="-127"/>
      <p:regular r:id="rId57"/>
      <p:bold r:id="rId58"/>
    </p:embeddedFont>
    <p:embeddedFont>
      <p:font typeface="Pretendard Black" panose="02000A03000000020004" pitchFamily="50" charset="-127"/>
      <p:bold r:id="rId59"/>
    </p:embeddedFont>
    <p:embeddedFont>
      <p:font typeface="Pretendard ExtraBold" panose="02000903000000020004" pitchFamily="50" charset="-127"/>
      <p:bold r:id="rId60"/>
    </p:embeddedFont>
    <p:embeddedFont>
      <p:font typeface="Pretendard Medium" panose="02000603000000020004" pitchFamily="50" charset="-127"/>
      <p:regular r:id="rId61"/>
    </p:embeddedFont>
    <p:embeddedFont>
      <p:font typeface="Pretendard SemiBold" panose="02000703000000020004" pitchFamily="50" charset="-127"/>
      <p:bold r:id="rId62"/>
    </p:embeddedFont>
    <p:embeddedFont>
      <p:font typeface="맑은 고딕" panose="020B0503020000020004" pitchFamily="34" charset="-127"/>
      <p:regular r:id="rId63"/>
      <p:bold r:id="rId64"/>
    </p:embeddedFont>
    <p:embeddedFont>
      <p:font typeface="함초롬바탕" panose="02030604000101010101" pitchFamily="18" charset="-128"/>
      <p:regular r:id="rId65"/>
      <p:bold r:id="rId6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846" userDrawn="1">
          <p15:clr>
            <a:srgbClr val="A4A3A4"/>
          </p15:clr>
        </p15:guide>
        <p15:guide id="3" pos="6847" userDrawn="1">
          <p15:clr>
            <a:srgbClr val="A4A3A4"/>
          </p15:clr>
        </p15:guide>
        <p15:guide id="4" pos="619" userDrawn="1">
          <p15:clr>
            <a:srgbClr val="A4A3A4"/>
          </p15:clr>
        </p15:guide>
        <p15:guide id="5" pos="7129" userDrawn="1">
          <p15:clr>
            <a:srgbClr val="A4A3A4"/>
          </p15:clr>
        </p15:guide>
        <p15:guide id="6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CAB"/>
    <a:srgbClr val="0B3F94"/>
    <a:srgbClr val="E9EBF5"/>
    <a:srgbClr val="CFD5EA"/>
    <a:srgbClr val="EEEBFD"/>
    <a:srgbClr val="4472C4"/>
    <a:srgbClr val="9DC3E6"/>
    <a:srgbClr val="F58811"/>
    <a:srgbClr val="F58F0C"/>
    <a:srgbClr val="DF30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87" autoAdjust="0"/>
    <p:restoredTop sz="87636" autoAdjust="0"/>
  </p:normalViewPr>
  <p:slideViewPr>
    <p:cSldViewPr snapToGrid="0" snapToObjects="1">
      <p:cViewPr>
        <p:scale>
          <a:sx n="100" d="100"/>
          <a:sy n="100" d="100"/>
        </p:scale>
        <p:origin x="666" y="-54"/>
      </p:cViewPr>
      <p:guideLst>
        <p:guide pos="846"/>
        <p:guide pos="6847"/>
        <p:guide pos="619"/>
        <p:guide pos="712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8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3.fntdata"/><Relationship Id="rId66" Type="http://schemas.openxmlformats.org/officeDocument/2006/relationships/font" Target="fonts/font11.fntdata"/><Relationship Id="rId5" Type="http://schemas.openxmlformats.org/officeDocument/2006/relationships/slide" Target="slides/slide4.xml"/><Relationship Id="rId61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1.fntdata"/><Relationship Id="rId64" Type="http://schemas.openxmlformats.org/officeDocument/2006/relationships/font" Target="fonts/font9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4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7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5.fntdata"/><Relationship Id="rId65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5930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C7A33-B018-40B0-AE62-D32D59BF8F98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455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6604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정사각형에서 변의 길이가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 된다는 것은 가로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세로의 길이가 모두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 된다는 것이다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두 방향 모두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되므로 넓이가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 되지만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부채꼴에서 중심각이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 된다는 것은 반지름의 길이는 그대로인 상태로 똑같은 조각이 옆으로 하나 더 붙었기 때문에 호의 길이도 넓이도 그대로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된다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065936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5731A-A69C-2CBF-EF29-9F617EC5A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BD62EC1-8E11-F4CB-3D21-79AE8A4D91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9EE61FC0-2E67-4567-FD9E-D876DE146AF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350845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46F9F4-703D-55F7-6A62-A79723F5A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D49AE4B-CEBF-0CAA-A2A6-BFA1EA7846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CD6C5E61-EDB9-663F-9ACA-4D8047FDF3E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0945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4B1EC-09FA-E274-3147-377D16DD9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3A2F67-B9D7-4125-242B-81A043B705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F2DBF589-49C4-6A78-BE24-D801DF02A706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51807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78E2D-727A-C198-C6C1-5844827D0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4A59161-5AC7-C53E-9E6F-B953125530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F5DA3940-79B2-9E79-2592-D23D77212E9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5977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1C09E-1C88-943E-A7CB-0957B69CC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AAD66D2-A52E-C75B-2C32-78D6E4B602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3F3FC4-EAD8-D2E9-5D08-EB760F9AB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처음에는 중심각이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되면 정사각형처럼 넓이는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될 것이라고 생각했다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그런데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문제 상황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1]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을 통해 부채꼴에서는 중심각이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되면 호의 길이와 넓이도 각각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배가 된다는 것을 알게 되었다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또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30°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와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50°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처럼 정수배로 비교되지 않는 경우에도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공통 단위각으로 나누어 보면 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3:5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처럼 비교할 수 있었다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그래서 중심각의 크기의 비가 호의 길이와 넓이의 비와 관련이 있을 것 같지만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이 관계가 항상 맞는지는 더 탐구해 보고 싶다</a:t>
            </a:r>
            <a:r>
              <a:rPr lang="en-US" altLang="ko-K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88056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39386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981E6-9C3D-E4F3-764B-E38B16F0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1736EE7-4F10-D2E9-98B3-35A8EF74E5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1F09BD02-4395-3079-F178-0C2F75F1791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1367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8790E-75AD-D852-8E25-8320C31AE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A54857E-A43D-40AA-67B5-150B0C877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C5FA1B45-1983-3F0C-6B08-C8A7AE06397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4765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7DE13-1454-AA75-F03C-69B7054A5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F5F23F2-09FE-7548-E89B-21480E4C3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4E35D30-7D3B-1241-F56A-BD6865A01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913608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4D05F-1A45-A714-295B-73EA7C2B3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4543AC5-5A2B-1BA1-9A02-3DF7AB9F2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31F17743-E559-C0F5-F69F-AFB7C19AF83D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5075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354AA-43E3-A971-13F6-94707B912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3E01149-E022-8E87-9ED7-7E0DE9ACD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F91B13BF-54C5-2317-330E-A9EB2C3232CA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31301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4B3BC-FDC2-637B-0A67-83DA7A441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073DEF2-2338-726F-6D2B-D81E225390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D900F31A-C340-6515-3B71-827FF71B7427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76366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31B8E-AFA9-7164-7743-4B282A676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AEB4EB-4C1F-1E6A-A057-5378B033AA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E62C071A-7041-45DD-192F-B3F2025CE842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96909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8956C-A657-D685-2A2D-A22C16497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1EFF98E-A1C0-639F-38E9-331FE335A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E70CB05F-FBEF-5A81-9D07-B0957AC4832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1078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AD7E-3FCB-E10A-0E55-8BF07B45C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92860B0-28BC-E718-94DD-989A7B0AD4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B5EAF40-29B0-003A-F6D4-79445FE66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ko-KR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원주와 원의 넓이에 원 전체에 대한 부채꼴 중심각의 크기의 비율을 곱하여 구할 수 있다는 것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48383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F11B7-2943-4122-7E8C-BAC635028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1D074B-F12F-8EC3-B647-9190F9008B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FEC94C3F-4418-172E-055B-DA29869F0C6F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05243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5F5F2-D594-D89A-BF28-06CCA7676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70BD46-84ED-63FD-77DC-5A9D41B0F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CF22E357-C466-F647-A93D-30FA1428251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1965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B8F61-EE51-58C5-FAD2-1DD9F51E4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380DFF3-8AD7-EEE9-2A28-4DB9854DD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23F095A-C112-F41D-39B1-F0ECF91DBC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9044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8A907-2B0F-E7DE-4D32-31FAC0A57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0447488-DDB3-5EA8-47AF-B3FCE7AE16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6089F61A-6C02-041F-E274-B295EFB74141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28129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7C123-134C-2499-940D-84DCB7F4D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3BCD926-2E86-9596-46BD-7BF41BC89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슬라이드 노트 개체 틀 2">
                <a:extLst>
                  <a:ext uri="{FF2B5EF4-FFF2-40B4-BE49-F238E27FC236}">
                    <a16:creationId xmlns:a16="http://schemas.microsoft.com/office/drawing/2014/main" id="{E7C8AA63-2495-BC38-2F90-0E19273932F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endParaRPr lang="ko-KR" altLang="en-US" dirty="0"/>
              </a:p>
            </p:txBody>
          </p:sp>
        </mc:Choice>
        <mc:Fallback xmlns="">
          <p:sp>
            <p:nvSpPr>
              <p:cNvPr id="3" name="슬라이드 노트 개체 틀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85800" y="5867400"/>
                <a:ext cx="5486400" cy="480060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(EF)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한 점에서 만난다</a:t>
                </a:r>
                <a:r>
                  <a:rPr lang="en-US" altLang="ko-KR" dirty="0"/>
                  <a:t>,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있음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면 </a:t>
                </a:r>
                <a:r>
                  <a:rPr lang="en-US" altLang="ko-KR" baseline="0" dirty="0"/>
                  <a:t>ABCDEF</a:t>
                </a:r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(DE)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 </a:t>
                </a:r>
                <a:r>
                  <a:rPr lang="ko-KR" altLang="en-US" sz="1200" dirty="0">
                    <a:latin typeface="Pretendard" panose="02000503000000020004"/>
                  </a:rPr>
                  <a:t>평행하다</a:t>
                </a:r>
                <a:r>
                  <a:rPr lang="en-US" altLang="ko-KR" sz="1200" dirty="0">
                    <a:latin typeface="Pretendard" panose="02000503000000020004"/>
                  </a:rPr>
                  <a:t>, </a:t>
                </a:r>
                <a:r>
                  <a:rPr lang="ko-KR" altLang="en-US" sz="1200" dirty="0">
                    <a:latin typeface="Pretendard" panose="02000503000000020004"/>
                  </a:rPr>
                  <a:t>있음</a:t>
                </a:r>
                <a:r>
                  <a:rPr lang="en-US" altLang="ko-KR" sz="1200" dirty="0">
                    <a:latin typeface="Pretendard" panose="02000503000000020004"/>
                  </a:rPr>
                  <a:t>,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면 </a:t>
                </a:r>
                <a:r>
                  <a:rPr lang="en-US" altLang="ko-KR" sz="1200" baseline="0" dirty="0">
                    <a:latin typeface="Pretendard" panose="02000503000000020004"/>
                  </a:rPr>
                  <a:t>ABCDEF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pPr marL="0" indent="0">
                  <a:buFontTx/>
                  <a:buNone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(DJ) ⃡</a:t>
                </a:r>
                <a:r>
                  <a:rPr lang="en-US" altLang="ko-KR" dirty="0"/>
                  <a:t> : </a:t>
                </a:r>
                <a:r>
                  <a:rPr lang="ko-KR" altLang="en-US" dirty="0"/>
                  <a:t>꼬인</a:t>
                </a:r>
                <a:r>
                  <a:rPr lang="en-US" altLang="ko-KR" baseline="0" dirty="0"/>
                  <a:t> </a:t>
                </a:r>
                <a:r>
                  <a:rPr lang="ko-KR" altLang="en-US" baseline="0" dirty="0"/>
                  <a:t>위치에 있다</a:t>
                </a:r>
                <a:r>
                  <a:rPr lang="en-US" altLang="ko-KR" baseline="0" dirty="0"/>
                  <a:t>, </a:t>
                </a:r>
                <a:r>
                  <a:rPr lang="ko-KR" altLang="en-US" baseline="0" dirty="0"/>
                  <a:t>없음</a:t>
                </a:r>
                <a:endParaRPr lang="en-US" altLang="ko-KR" dirty="0"/>
              </a:p>
              <a:p>
                <a:pPr marL="0" marR="0" indent="0" algn="l" defTabSz="914400" rtl="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(AB) ⃡</a:t>
                </a:r>
                <a:r>
                  <a:rPr lang="ko-KR" altLang="en-US" sz="1200" dirty="0">
                    <a:latin typeface="Pretendard" panose="02000503000000020004"/>
                  </a:rPr>
                  <a:t>와 </a:t>
                </a:r>
                <a:r>
                  <a:rPr lang="en-US" altLang="ko-KR" sz="1200" b="0" i="0">
                    <a:latin typeface="Cambria Math" panose="02040503050406030204" pitchFamily="18" charset="0"/>
                    <a:ea typeface="Pretendard" panose="02000503000000020004"/>
                  </a:rPr>
                  <a:t>(IJ) ⃡</a:t>
                </a:r>
                <a:r>
                  <a:rPr lang="ko-KR" altLang="en-US" sz="1200" dirty="0">
                    <a:latin typeface="Pretendard" panose="02000503000000020004"/>
                  </a:rPr>
                  <a:t> </a:t>
                </a:r>
                <a:r>
                  <a:rPr lang="en-US" altLang="ko-KR" sz="1200" dirty="0">
                    <a:latin typeface="Pretendard" panose="02000503000000020004"/>
                  </a:rPr>
                  <a:t>:</a:t>
                </a:r>
                <a:r>
                  <a:rPr lang="en-US" altLang="ko-KR" sz="1200" baseline="0" dirty="0">
                    <a:latin typeface="Pretendard" panose="02000503000000020004"/>
                  </a:rPr>
                  <a:t> </a:t>
                </a:r>
                <a:r>
                  <a:rPr lang="ko-KR" altLang="en-US" sz="1200" baseline="0" dirty="0">
                    <a:latin typeface="Pretendard" panose="02000503000000020004"/>
                  </a:rPr>
                  <a:t>꼬인 위치에 있다</a:t>
                </a:r>
                <a:r>
                  <a:rPr lang="en-US" altLang="ko-KR" sz="1200" baseline="0" dirty="0">
                    <a:latin typeface="Pretendard" panose="02000503000000020004"/>
                  </a:rPr>
                  <a:t>, </a:t>
                </a:r>
                <a:r>
                  <a:rPr lang="ko-KR" altLang="en-US" sz="1200" baseline="0" dirty="0">
                    <a:latin typeface="Pretendard" panose="02000503000000020004"/>
                  </a:rPr>
                  <a:t>없음</a:t>
                </a:r>
                <a:endParaRPr lang="ko-KR" altLang="en-US" sz="1200" dirty="0">
                  <a:latin typeface="Pretendard" panose="02000503000000020004"/>
                </a:endParaRPr>
              </a:p>
              <a:p>
                <a:endParaRPr lang="ko-KR" altLang="en-US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51244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DEF68-2455-5679-C39C-01DB2E613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A6960EC-32D8-CB20-B987-19068B058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F5DC46-3671-10E8-100F-770810561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ko-KR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반지름이 같은 서로 다른 부채꼴의 호의 길이와 넓이에 두 부채꼴의 중심각의 크기의 비율을 곱하여 구할 수 있다는 것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4294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6227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A38DE-EC1B-FECF-514D-8F09CE437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96BD837-49E6-8F18-B267-3CDA44BD97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E1DD757-4C1E-BF17-E254-E4F104518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fontAlgn="base" latinLnBrk="1"/>
            <a:r>
              <a:rPr lang="ko-KR" altLang="ko-KR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중심각의 크기의 비율은 원주에 대한 호의 길이의 비율이나 원의 넓이에 대한 부채꼴의 넓이의 비율로 바꿔 사용할 수 있다는 것</a:t>
            </a:r>
            <a:endParaRPr lang="ko-KR" altLang="ko-K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9497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E190-0A0C-D979-6D74-17C3356FE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998393-04D6-F7DD-2E9E-A4F8866EAF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71B6F04-244A-2E62-C3BD-224665637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4089036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6C4DD-F153-EDBD-B9A6-B21E8B18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17117B5-2E32-359C-9DAE-E2761BC24F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27FF993-9173-26F3-144F-C2F1B0AD01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044756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ABD4E-D14F-51A3-47BC-E3DDC186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119F0C7-7528-1152-26C3-CB49EDD21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C8DC54-B046-E081-48F9-9976967447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0522969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1E714-26C0-7604-8BC2-3DCE59F0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BF0817B-7472-7546-2DF1-886429A639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359597-FBE3-A307-B8B5-A36893F0C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0479022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19995-6001-6F56-A4A5-46BE3140D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E0D3C78-06CB-A7E5-34E2-B2AE91EDBD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87C5022-42A3-D63B-ADCA-ADD99305D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6371481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44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E62F1D30-3239-400C-40E2-88C994C365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62400"/>
            <a:ext cx="12192000" cy="2895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6BA5CAC-A466-FDEC-5358-F4E59B9397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308" y="0"/>
            <a:ext cx="1358751" cy="117083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E3DC4DA-0722-4149-7127-56A2A586CE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74162" y="1330494"/>
            <a:ext cx="251554" cy="4507585"/>
          </a:xfrm>
          <a:prstGeom prst="rect">
            <a:avLst/>
          </a:prstGeom>
        </p:spPr>
      </p:pic>
      <p:sp>
        <p:nvSpPr>
          <p:cNvPr id="31" name="텍스트 개체 틀 9">
            <a:extLst>
              <a:ext uri="{FF2B5EF4-FFF2-40B4-BE49-F238E27FC236}">
                <a16:creationId xmlns:a16="http://schemas.microsoft.com/office/drawing/2014/main" id="{F2A0ADC9-37A2-D804-81FE-48968B53A71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08336" y="275471"/>
            <a:ext cx="744514" cy="389823"/>
          </a:xfrm>
        </p:spPr>
        <p:txBody>
          <a:bodyPr lIns="0" tIns="0" rIns="0" bIns="0" anchor="ctr"/>
          <a:lstStyle>
            <a:lvl1pPr algn="ctr">
              <a:buNone/>
              <a:defRPr sz="2600" b="1" spc="3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목차</a:t>
            </a:r>
          </a:p>
        </p:txBody>
      </p:sp>
    </p:spTree>
    <p:extLst>
      <p:ext uri="{BB962C8B-B14F-4D97-AF65-F5344CB8AC3E}">
        <p14:creationId xmlns:p14="http://schemas.microsoft.com/office/powerpoint/2010/main" val="321014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0379445F-F5B4-0FE0-F502-BF393B719A1B}"/>
              </a:ext>
            </a:extLst>
          </p:cNvPr>
          <p:cNvSpPr/>
          <p:nvPr userDrawn="1"/>
        </p:nvSpPr>
        <p:spPr>
          <a:xfrm>
            <a:off x="5512565" y="2034133"/>
            <a:ext cx="1166878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85A98AAD-291D-7817-D6C6-E20CF939BE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9">
            <a:extLst>
              <a:ext uri="{FF2B5EF4-FFF2-40B4-BE49-F238E27FC236}">
                <a16:creationId xmlns:a16="http://schemas.microsoft.com/office/drawing/2014/main" id="{C0341AE0-A9B1-4193-2D7F-DB7B408C46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9850" y="2771085"/>
            <a:ext cx="9512300" cy="1061829"/>
          </a:xfrm>
        </p:spPr>
        <p:txBody>
          <a:bodyPr wrap="square" anchor="ctr">
            <a:spAutoFit/>
          </a:bodyPr>
          <a:lstStyle>
            <a:lvl1pPr algn="ctr">
              <a:buNone/>
              <a:defRPr sz="70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  <p:sp>
        <p:nvSpPr>
          <p:cNvPr id="14" name="텍스트 개체 틀 9">
            <a:extLst>
              <a:ext uri="{FF2B5EF4-FFF2-40B4-BE49-F238E27FC236}">
                <a16:creationId xmlns:a16="http://schemas.microsoft.com/office/drawing/2014/main" id="{51F4720C-F774-E8D0-CD8C-C683E3A2B7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9850" y="3940665"/>
            <a:ext cx="9512300" cy="369332"/>
          </a:xfrm>
        </p:spPr>
        <p:txBody>
          <a:bodyPr wrap="square" anchor="ctr">
            <a:spAutoFit/>
          </a:bodyPr>
          <a:lstStyle>
            <a:lvl1pPr algn="ctr">
              <a:buNone/>
              <a:defRPr sz="2000"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제목이 들어갑니다</a:t>
            </a:r>
          </a:p>
        </p:txBody>
      </p:sp>
    </p:spTree>
    <p:extLst>
      <p:ext uri="{BB962C8B-B14F-4D97-AF65-F5344CB8AC3E}">
        <p14:creationId xmlns:p14="http://schemas.microsoft.com/office/powerpoint/2010/main" val="3730067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EBD54482-BC55-8E06-0312-C0149C8C95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93706A9D-F46F-056E-491E-6513BEDA583E}"/>
              </a:ext>
            </a:extLst>
          </p:cNvPr>
          <p:cNvSpPr/>
          <p:nvPr userDrawn="1"/>
        </p:nvSpPr>
        <p:spPr>
          <a:xfrm>
            <a:off x="527050" y="406400"/>
            <a:ext cx="11137900" cy="6045200"/>
          </a:xfrm>
          <a:prstGeom prst="roundRect">
            <a:avLst>
              <a:gd name="adj" fmla="val 6373"/>
            </a:avLst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2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5BF34D6-1420-634F-3A83-3B6FEED4EE26}"/>
              </a:ext>
            </a:extLst>
          </p:cNvPr>
          <p:cNvSpPr/>
          <p:nvPr userDrawn="1"/>
        </p:nvSpPr>
        <p:spPr>
          <a:xfrm>
            <a:off x="5375657" y="2034133"/>
            <a:ext cx="1440686" cy="505549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tIns="18000" rIns="216000" bIns="18000" rtlCol="0" anchor="ctr">
            <a:noAutofit/>
          </a:bodyPr>
          <a:lstStyle/>
          <a:p>
            <a:pPr algn="ctr"/>
            <a:endParaRPr lang="ko-KR" altLang="en-US" sz="2100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텍스트 개체 틀 9">
            <a:extLst>
              <a:ext uri="{FF2B5EF4-FFF2-40B4-BE49-F238E27FC236}">
                <a16:creationId xmlns:a16="http://schemas.microsoft.com/office/drawing/2014/main" id="{453D972B-E38A-9F6A-0FF6-D5AF561774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2564" y="2034857"/>
            <a:ext cx="1166878" cy="504825"/>
          </a:xfrm>
        </p:spPr>
        <p:txBody>
          <a:bodyPr anchor="ctr"/>
          <a:lstStyle>
            <a:lvl1pPr algn="ctr">
              <a:buNone/>
              <a:defRPr sz="2100" b="1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</a:lstStyle>
          <a:p>
            <a:pPr lvl="0"/>
            <a:r>
              <a:rPr lang="ko-KR" altLang="en-US" dirty="0"/>
              <a:t>학습목표</a:t>
            </a:r>
          </a:p>
        </p:txBody>
      </p:sp>
    </p:spTree>
    <p:extLst>
      <p:ext uri="{BB962C8B-B14F-4D97-AF65-F5344CB8AC3E}">
        <p14:creationId xmlns:p14="http://schemas.microsoft.com/office/powerpoint/2010/main" val="1191487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콘텐츠 2개">
    <p:bg>
      <p:bgPr>
        <a:solidFill>
          <a:srgbClr val="D1E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4BFA917B-79C3-769F-7490-5F8AC1D09B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358" y="758524"/>
            <a:ext cx="11225834" cy="609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61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hyperlink" Target="https://localcdn.cemware.com/2026/3_filling_a_sector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svg"/><Relationship Id="rId4" Type="http://schemas.openxmlformats.org/officeDocument/2006/relationships/hyperlink" Target="https://localcdn.cemware.com/2026/4_filling_two_sectors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svg"/><Relationship Id="rId4" Type="http://schemas.openxmlformats.org/officeDocument/2006/relationships/hyperlink" Target="https://localcdn.cemware.com/2026/1_circle_and_sector_comparison.html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6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svg"/><Relationship Id="rId4" Type="http://schemas.openxmlformats.org/officeDocument/2006/relationships/hyperlink" Target="https://localcdn.cemware.com/2026/2_two_sectors_comparison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png"/><Relationship Id="rId4" Type="http://schemas.openxmlformats.org/officeDocument/2006/relationships/image" Target="../media/image2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4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F4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0">
            <a:extLst>
              <a:ext uri="{FF2B5EF4-FFF2-40B4-BE49-F238E27FC236}">
                <a16:creationId xmlns:a16="http://schemas.microsoft.com/office/drawing/2014/main" id="{9D399DAC-A059-A2CE-272F-D6643A426D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79D0AEC-D30D-43C3-4458-4DA7E6DCEE0C}"/>
              </a:ext>
            </a:extLst>
          </p:cNvPr>
          <p:cNvSpPr/>
          <p:nvPr/>
        </p:nvSpPr>
        <p:spPr>
          <a:xfrm>
            <a:off x="2850998" y="3290577"/>
            <a:ext cx="6489700" cy="2057511"/>
          </a:xfrm>
          <a:prstGeom prst="roundRect">
            <a:avLst>
              <a:gd name="adj" fmla="val 18712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Text 0"/>
          <p:cNvSpPr txBox="1"/>
          <p:nvPr/>
        </p:nvSpPr>
        <p:spPr>
          <a:xfrm>
            <a:off x="1809598" y="1471727"/>
            <a:ext cx="8572500" cy="12865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300" dirty="0">
                <a:solidFill>
                  <a:srgbClr val="0B2149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부채꼴의 </a:t>
            </a:r>
            <a:r>
              <a:rPr lang="ko-KR" altLang="en-US" sz="8800" b="1" kern="0" spc="-3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비밀</a:t>
            </a:r>
            <a:endParaRPr lang="en-US" sz="88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5" name="Text 1"/>
          <p:cNvSpPr txBox="1"/>
          <p:nvPr/>
        </p:nvSpPr>
        <p:spPr>
          <a:xfrm>
            <a:off x="3266202" y="3659696"/>
            <a:ext cx="5660203" cy="131927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buNone/>
            </a:pPr>
            <a:r>
              <a:rPr lang="ko-KR" altLang="en-US" sz="4200" b="1" kern="0" spc="-15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길이와 넓이를</a:t>
            </a:r>
            <a:endParaRPr lang="en-US" altLang="ko-KR" sz="4200" b="1" kern="0" spc="-150" dirty="0">
              <a:solidFill>
                <a:srgbClr val="0B3F94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marL="0" indent="0" algn="ctr">
              <a:lnSpc>
                <a:spcPct val="110000"/>
              </a:lnSpc>
              <a:buNone/>
            </a:pPr>
            <a:r>
              <a:rPr lang="ko-KR" altLang="en-US" sz="42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변화시킨</a:t>
            </a:r>
            <a:r>
              <a:rPr lang="en-US" altLang="ko-KR" sz="42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42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배후</a:t>
            </a:r>
            <a:r>
              <a:rPr lang="en-US" altLang="ko-KR" sz="4200" b="1" kern="0" spc="-15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4200" b="1" kern="0" spc="-15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찾아라</a:t>
            </a:r>
            <a:endParaRPr lang="en-US" altLang="ko-KR" sz="4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897CBB-F969-0C60-5638-6258CE5243C3}"/>
              </a:ext>
            </a:extLst>
          </p:cNvPr>
          <p:cNvSpPr txBox="1"/>
          <p:nvPr/>
        </p:nvSpPr>
        <p:spPr>
          <a:xfrm>
            <a:off x="1261248" y="264886"/>
            <a:ext cx="8386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600" spc="3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50" charset="-127"/>
                <a:ea typeface="Pretendard ExtraBold" panose="02000903000000020004" pitchFamily="50" charset="-127"/>
                <a:cs typeface="Pretendard ExtraBold" panose="02000903000000020004" pitchFamily="50" charset="-127"/>
              </a:rPr>
              <a:t>목차</a:t>
            </a:r>
          </a:p>
        </p:txBody>
      </p: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2A8C1DE4-8A3F-0858-4603-0E4FCABA48BD}"/>
              </a:ext>
            </a:extLst>
          </p:cNvPr>
          <p:cNvCxnSpPr/>
          <p:nvPr/>
        </p:nvCxnSpPr>
        <p:spPr>
          <a:xfrm>
            <a:off x="1574617" y="6397877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3A87430C-A2B6-A5EC-83AE-64A3BD1C04AF}"/>
              </a:ext>
            </a:extLst>
          </p:cNvPr>
          <p:cNvCxnSpPr/>
          <p:nvPr/>
        </p:nvCxnSpPr>
        <p:spPr>
          <a:xfrm>
            <a:off x="1574617" y="7172636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18E5451-9311-9700-A1A1-6A9B57559BA7}"/>
              </a:ext>
            </a:extLst>
          </p:cNvPr>
          <p:cNvSpPr txBox="1"/>
          <p:nvPr/>
        </p:nvSpPr>
        <p:spPr>
          <a:xfrm>
            <a:off x="2373992" y="1538455"/>
            <a:ext cx="2669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1차시  무엇이 맞을까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FA82EDA-0A6B-E000-DEF2-20B80335E179}"/>
              </a:ext>
            </a:extLst>
          </p:cNvPr>
          <p:cNvSpPr txBox="1"/>
          <p:nvPr/>
        </p:nvSpPr>
        <p:spPr>
          <a:xfrm>
            <a:off x="2373992" y="2651591"/>
            <a:ext cx="32111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2차시  숨은 단서를 찾아라</a:t>
            </a:r>
            <a:r>
              <a:rPr lang="en-US" altLang="ko-KR" sz="2400" spc="-1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42FEC2-7162-F775-0990-60973228FD7B}"/>
              </a:ext>
            </a:extLst>
          </p:cNvPr>
          <p:cNvSpPr txBox="1"/>
          <p:nvPr/>
        </p:nvSpPr>
        <p:spPr>
          <a:xfrm>
            <a:off x="2373992" y="3784700"/>
            <a:ext cx="45464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3차시  부채꼴에 대한 전문가가 되어라</a:t>
            </a:r>
            <a:r>
              <a:rPr lang="en-US" altLang="ko-KR" sz="2400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!</a:t>
            </a:r>
            <a:endParaRPr lang="ko-KR" altLang="en-US" sz="2400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1" name="Text 13">
            <a:extLst>
              <a:ext uri="{FF2B5EF4-FFF2-40B4-BE49-F238E27FC236}">
                <a16:creationId xmlns:a16="http://schemas.microsoft.com/office/drawing/2014/main" id="{DAE5DC36-9820-2C16-0CBF-50D7A438EF5C}"/>
              </a:ext>
            </a:extLst>
          </p:cNvPr>
          <p:cNvSpPr txBox="1"/>
          <p:nvPr/>
        </p:nvSpPr>
        <p:spPr>
          <a:xfrm>
            <a:off x="2470286" y="1957073"/>
            <a:ext cx="3166553" cy="5068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부채꼴의 중심각의 크기와 호의 길이</a:t>
            </a:r>
            <a:r>
              <a:rPr lang="en-US" altLang="ko-KR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넓이 관계 조사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2" name="Text 17">
            <a:extLst>
              <a:ext uri="{FF2B5EF4-FFF2-40B4-BE49-F238E27FC236}">
                <a16:creationId xmlns:a16="http://schemas.microsoft.com/office/drawing/2014/main" id="{6617672B-EFF1-7F3A-7ACF-5B117FA17048}"/>
              </a:ext>
            </a:extLst>
          </p:cNvPr>
          <p:cNvSpPr txBox="1"/>
          <p:nvPr/>
        </p:nvSpPr>
        <p:spPr>
          <a:xfrm>
            <a:off x="2470286" y="3160760"/>
            <a:ext cx="4007892" cy="2769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</a:t>
            </a:r>
            <a:r>
              <a:rPr lang="ko-KR" altLang="en-US" kern="0" spc="-22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부채꼴의 호의 길이와 넓이 구하는 방법 탐색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BBCB216-14F2-8A18-38F3-5DBD1D4DE44D}"/>
              </a:ext>
            </a:extLst>
          </p:cNvPr>
          <p:cNvSpPr txBox="1"/>
          <p:nvPr/>
        </p:nvSpPr>
        <p:spPr>
          <a:xfrm>
            <a:off x="2481113" y="4237786"/>
            <a:ext cx="2515105" cy="39867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-  </a:t>
            </a:r>
            <a:r>
              <a:rPr lang="ko-KR" altLang="en-US" kern="0" spc="-22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나만의 탐정 규칙 만들기</a:t>
            </a:r>
            <a:endParaRPr 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263F3960-8FCC-B21E-64E6-5135B85D6813}"/>
              </a:ext>
            </a:extLst>
          </p:cNvPr>
          <p:cNvSpPr/>
          <p:nvPr/>
        </p:nvSpPr>
        <p:spPr>
          <a:xfrm>
            <a:off x="1646262" y="1569262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3A15EB50-0B5D-15CA-0AB1-C7AA07936F5C}"/>
              </a:ext>
            </a:extLst>
          </p:cNvPr>
          <p:cNvSpPr/>
          <p:nvPr/>
        </p:nvSpPr>
        <p:spPr>
          <a:xfrm>
            <a:off x="1646262" y="2682398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85048FA6-F029-E216-EE71-A11C92416C33}"/>
              </a:ext>
            </a:extLst>
          </p:cNvPr>
          <p:cNvSpPr/>
          <p:nvPr/>
        </p:nvSpPr>
        <p:spPr>
          <a:xfrm>
            <a:off x="1646262" y="3815507"/>
            <a:ext cx="643367" cy="400050"/>
          </a:xfrm>
          <a:prstGeom prst="roundRect">
            <a:avLst>
              <a:gd name="adj" fmla="val 50000"/>
            </a:avLst>
          </a:prstGeom>
          <a:solidFill>
            <a:srgbClr val="2F57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9">
            <a:extLst>
              <a:ext uri="{FF2B5EF4-FFF2-40B4-BE49-F238E27FC236}">
                <a16:creationId xmlns:a16="http://schemas.microsoft.com/office/drawing/2014/main" id="{71A9A6EF-835A-1BA1-CAB8-569373B41590}"/>
              </a:ext>
            </a:extLst>
          </p:cNvPr>
          <p:cNvSpPr txBox="1">
            <a:spLocks/>
          </p:cNvSpPr>
          <p:nvPr/>
        </p:nvSpPr>
        <p:spPr>
          <a:xfrm>
            <a:off x="1646261" y="1575085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01</a:t>
            </a:r>
            <a:endParaRPr lang="ko-KR" altLang="en-US" dirty="0"/>
          </a:p>
        </p:txBody>
      </p:sp>
      <p:sp>
        <p:nvSpPr>
          <p:cNvPr id="28" name="텍스트 개체 틀 9">
            <a:extLst>
              <a:ext uri="{FF2B5EF4-FFF2-40B4-BE49-F238E27FC236}">
                <a16:creationId xmlns:a16="http://schemas.microsoft.com/office/drawing/2014/main" id="{0774E41D-9787-8B56-BB74-20E39EF17952}"/>
              </a:ext>
            </a:extLst>
          </p:cNvPr>
          <p:cNvSpPr txBox="1">
            <a:spLocks/>
          </p:cNvSpPr>
          <p:nvPr/>
        </p:nvSpPr>
        <p:spPr>
          <a:xfrm>
            <a:off x="1646261" y="2688221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02</a:t>
            </a:r>
            <a:endParaRPr lang="ko-KR" altLang="en-US" dirty="0"/>
          </a:p>
        </p:txBody>
      </p:sp>
      <p:sp>
        <p:nvSpPr>
          <p:cNvPr id="29" name="텍스트 개체 틀 9">
            <a:extLst>
              <a:ext uri="{FF2B5EF4-FFF2-40B4-BE49-F238E27FC236}">
                <a16:creationId xmlns:a16="http://schemas.microsoft.com/office/drawing/2014/main" id="{AAF5A25B-D897-3767-8316-7441BC74D5F4}"/>
              </a:ext>
            </a:extLst>
          </p:cNvPr>
          <p:cNvSpPr txBox="1">
            <a:spLocks/>
          </p:cNvSpPr>
          <p:nvPr/>
        </p:nvSpPr>
        <p:spPr>
          <a:xfrm>
            <a:off x="1646261" y="3820853"/>
            <a:ext cx="643367" cy="389823"/>
          </a:xfrm>
        </p:spPr>
        <p:txBody>
          <a:bodyPr lIns="0" tIns="0" rIns="0" bIns="0" anchor="ctr"/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03</a:t>
            </a:r>
            <a:endParaRPr lang="ko-KR" altLang="en-US" dirty="0"/>
          </a:p>
        </p:txBody>
      </p: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02513FED-F446-D255-555E-B2DA59A6B0C1}"/>
              </a:ext>
            </a:extLst>
          </p:cNvPr>
          <p:cNvCxnSpPr>
            <a:cxnSpLocks/>
          </p:cNvCxnSpPr>
          <p:nvPr/>
        </p:nvCxnSpPr>
        <p:spPr>
          <a:xfrm>
            <a:off x="1646262" y="2471964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48905F46-7D57-BA31-BB6B-447ADCB5F7C6}"/>
              </a:ext>
            </a:extLst>
          </p:cNvPr>
          <p:cNvCxnSpPr/>
          <p:nvPr/>
        </p:nvCxnSpPr>
        <p:spPr>
          <a:xfrm>
            <a:off x="1646262" y="3625950"/>
            <a:ext cx="610935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672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무엇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이 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</a:rPr>
              <a:t>맞을까</a:t>
            </a:r>
            <a:r>
              <a:rPr lang="en-US" altLang="ko-KR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?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 3"/>
          <p:cNvSpPr txBox="1"/>
          <p:nvPr/>
        </p:nvSpPr>
        <p:spPr>
          <a:xfrm>
            <a:off x="3805485" y="4124568"/>
            <a:ext cx="4581639" cy="6772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주장 </a:t>
            </a:r>
            <a:r>
              <a:rPr lang="en-US" sz="1900" b="1" kern="0" spc="-37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속에서</a:t>
            </a:r>
            <a:r>
              <a:rPr 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</a:t>
            </a: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넓이의 </a:t>
            </a:r>
            <a:endParaRPr lang="en-US" altLang="ko-KR" sz="1900" b="1" kern="0" spc="-37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변화와 관련 있는 </a:t>
            </a:r>
            <a:r>
              <a:rPr lang="en-US" sz="19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‘숨은 단서’</a:t>
            </a:r>
            <a:r>
              <a:rPr 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찾아봅시다.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173256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10200" y="2034857"/>
            <a:ext cx="13327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6546F72-142E-B319-F4CF-0A6A6E4F74D7}"/>
              </a:ext>
            </a:extLst>
          </p:cNvPr>
          <p:cNvSpPr txBox="1"/>
          <p:nvPr/>
        </p:nvSpPr>
        <p:spPr>
          <a:xfrm>
            <a:off x="1006431" y="2742629"/>
            <a:ext cx="10179138" cy="230832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부채꼴의 중심각의 크기와</a:t>
            </a:r>
            <a:endParaRPr lang="en-US" altLang="ko-KR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 호의 길이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 </a:t>
            </a:r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넓이의 관계를 </a:t>
            </a:r>
            <a:r>
              <a:rPr lang="ko-KR" altLang="en-US" sz="48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추측</a:t>
            </a:r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하고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,</a:t>
            </a:r>
          </a:p>
          <a:p>
            <a:pPr algn="ctr"/>
            <a:r>
              <a:rPr lang="ko-KR" altLang="en-US" sz="4800" dirty="0">
                <a:solidFill>
                  <a:srgbClr val="FF000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공학도구</a:t>
            </a:r>
            <a:r>
              <a:rPr lang="ko-KR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를 통해 이를 확인할 수 있다</a:t>
            </a:r>
            <a:r>
              <a:rPr lang="en-US" altLang="ko-KR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ko-KR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16744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944F-63BB-261B-E9BB-4F5D684B4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2DEC1430-D67C-0C83-F63B-44C93FE92936}"/>
              </a:ext>
            </a:extLst>
          </p:cNvPr>
          <p:cNvSpPr/>
          <p:nvPr/>
        </p:nvSpPr>
        <p:spPr>
          <a:xfrm>
            <a:off x="961534" y="2578242"/>
            <a:ext cx="10332659" cy="3901637"/>
          </a:xfrm>
          <a:prstGeom prst="roundRect">
            <a:avLst>
              <a:gd name="adj" fmla="val 10499"/>
            </a:avLst>
          </a:prstGeom>
          <a:solidFill>
            <a:schemeClr val="accent1">
              <a:lumMod val="20000"/>
              <a:lumOff val="80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E69D394A-64C5-13D0-3904-19C53E99EA50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83099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dirty="0"/>
              <a:t>다음</a:t>
            </a:r>
            <a:r>
              <a:rPr lang="ko-KR" altLang="ko-KR" sz="2400" dirty="0"/>
              <a:t>은 반지름의 길이가 같은 세 부채꼴 </a:t>
            </a:r>
            <a:r>
              <a:rPr lang="en-US" altLang="ko-KR" sz="2400" dirty="0"/>
              <a:t>A, B, C</a:t>
            </a:r>
            <a:r>
              <a:rPr lang="ko-KR" altLang="ko-KR" sz="2400" dirty="0"/>
              <a:t>의 호의 길이와 넓이에</a:t>
            </a:r>
            <a:r>
              <a:rPr lang="en-US" altLang="ko-KR" sz="2400" dirty="0"/>
              <a:t> 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대한</a:t>
            </a:r>
            <a:b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</a:br>
            <a:r>
              <a:rPr lang="en-US" altLang="ko-KR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sz="2400" b="1" kern="0" spc="-37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학생의</a:t>
            </a:r>
            <a:r>
              <a:rPr lang="en-US" altLang="ko-KR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400" b="1" kern="0" spc="-37" dirty="0" err="1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altLang="ko-KR" sz="2400" b="1" kern="0" spc="-37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입니다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DE0E40D5-B148-9BFE-B31C-CA6002BB39B8}"/>
              </a:ext>
            </a:extLst>
          </p:cNvPr>
          <p:cNvSpPr txBox="1">
            <a:spLocks/>
          </p:cNvSpPr>
          <p:nvPr/>
        </p:nvSpPr>
        <p:spPr>
          <a:xfrm>
            <a:off x="1600200" y="200864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학생의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대해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여러분의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dirty="0" err="1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생각을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정하고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이유도 적어 봅시다</a:t>
            </a:r>
            <a:r>
              <a:rPr lang="en-US" altLang="ko-KR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dirty="0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658A826-D012-4297-9E35-01CDC4100ACB}"/>
              </a:ext>
            </a:extLst>
          </p:cNvPr>
          <p:cNvCxnSpPr>
            <a:cxnSpLocks/>
          </p:cNvCxnSpPr>
          <p:nvPr/>
        </p:nvCxnSpPr>
        <p:spPr>
          <a:xfrm>
            <a:off x="1335541" y="1906301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62D179E1-A921-FEB9-3AE9-4FC7524D38DD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 제시</a:t>
            </a:r>
            <a:endParaRPr lang="ko-KR" altLang="en-US" dirty="0"/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B1AC19B-AF81-95F5-A24B-3606BFAD03C0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6" name="텍스트 개체 틀 2">
            <a:extLst>
              <a:ext uri="{FF2B5EF4-FFF2-40B4-BE49-F238E27FC236}">
                <a16:creationId xmlns:a16="http://schemas.microsoft.com/office/drawing/2014/main" id="{158E020B-7302-8A67-EC5D-5B719910E68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생각 열기</a:t>
            </a:r>
            <a:endParaRPr lang="ko-KR" altLang="en-US" dirty="0"/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AAECF545-2097-3416-84EB-AB3550C8B4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5211" y="4615939"/>
            <a:ext cx="1305158" cy="169523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7E5F839-0DD5-4E53-AEB0-74382EBBC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3100" y="4615939"/>
            <a:ext cx="1321182" cy="1695236"/>
          </a:xfrm>
          <a:prstGeom prst="rect">
            <a:avLst/>
          </a:prstGeom>
        </p:spPr>
      </p:pic>
      <p:sp>
        <p:nvSpPr>
          <p:cNvPr id="25" name="말풍선: 모서리가 둥근 사각형 24">
            <a:extLst>
              <a:ext uri="{FF2B5EF4-FFF2-40B4-BE49-F238E27FC236}">
                <a16:creationId xmlns:a16="http://schemas.microsoft.com/office/drawing/2014/main" id="{007AB6ED-A672-BCF4-F71D-1295559188E3}"/>
              </a:ext>
            </a:extLst>
          </p:cNvPr>
          <p:cNvSpPr/>
          <p:nvPr/>
        </p:nvSpPr>
        <p:spPr>
          <a:xfrm>
            <a:off x="2905357" y="4846275"/>
            <a:ext cx="3073137" cy="1527966"/>
          </a:xfrm>
          <a:prstGeom prst="wedgeRoundRectCallout">
            <a:avLst>
              <a:gd name="adj1" fmla="val -56941"/>
              <a:gd name="adj2" fmla="val 19292"/>
              <a:gd name="adj3" fmla="val 16667"/>
            </a:avLst>
          </a:prstGeom>
          <a:solidFill>
            <a:schemeClr val="bg1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비교해보면 중심각이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30</a:t>
            </a:r>
            <a:r>
              <a:rPr lang="ko-KR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°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에서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60</a:t>
            </a:r>
            <a:r>
              <a:rPr lang="ko-KR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° 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배가 </a:t>
            </a:r>
            <a:r>
              <a:rPr lang="ko-KR" altLang="en-US" sz="1400" b="1" spc="-80" dirty="0" err="1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됐잖아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그럼 정사각형처럼 호의 길이는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넓이는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배가 될 것 같아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71215FD1-E077-CC29-B78E-A417C4C817E5}"/>
              </a:ext>
            </a:extLst>
          </p:cNvPr>
          <p:cNvSpPr/>
          <p:nvPr/>
        </p:nvSpPr>
        <p:spPr>
          <a:xfrm>
            <a:off x="1280502" y="3118056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33FF3F8-41C9-68B5-94E3-891C287D433E}"/>
              </a:ext>
            </a:extLst>
          </p:cNvPr>
          <p:cNvSpPr/>
          <p:nvPr/>
        </p:nvSpPr>
        <p:spPr>
          <a:xfrm>
            <a:off x="6287347" y="3118056"/>
            <a:ext cx="802975" cy="362463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sp>
        <p:nvSpPr>
          <p:cNvPr id="29" name="말풍선: 모서리가 둥근 사각형 28">
            <a:extLst>
              <a:ext uri="{FF2B5EF4-FFF2-40B4-BE49-F238E27FC236}">
                <a16:creationId xmlns:a16="http://schemas.microsoft.com/office/drawing/2014/main" id="{C099692E-67DD-1B50-C854-965A9C28DC0A}"/>
              </a:ext>
            </a:extLst>
          </p:cNvPr>
          <p:cNvSpPr/>
          <p:nvPr/>
        </p:nvSpPr>
        <p:spPr>
          <a:xfrm>
            <a:off x="6429788" y="3788532"/>
            <a:ext cx="3073137" cy="1527966"/>
          </a:xfrm>
          <a:prstGeom prst="wedgeRoundRectCallout">
            <a:avLst>
              <a:gd name="adj1" fmla="val 43690"/>
              <a:gd name="adj2" fmla="val 65751"/>
              <a:gd name="adj3" fmla="val 16667"/>
            </a:avLst>
          </a:prstGeom>
          <a:solidFill>
            <a:schemeClr val="bg1"/>
          </a:solidFill>
          <a:ln w="19050">
            <a:solidFill>
              <a:srgbClr val="F58811"/>
            </a:solidFill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B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호의 길이와 넓이를 서로 비교할 수 없어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 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왜냐하면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50</a:t>
            </a:r>
            <a:r>
              <a:rPr lang="ko-KR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° 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는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30</a:t>
            </a:r>
            <a:r>
              <a:rPr lang="ko-KR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° 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를 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3</a:t>
            </a:r>
            <a:r>
              <a:rPr lang="ko-KR" altLang="en-US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 해서 만들 수가 없잖아</a:t>
            </a:r>
            <a:r>
              <a:rPr lang="en-US" altLang="ko-KR" sz="1400" b="1" spc="-80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3748871-D691-B8F6-2D62-0706A23CE8EE}"/>
              </a:ext>
            </a:extLst>
          </p:cNvPr>
          <p:cNvGrpSpPr/>
          <p:nvPr/>
        </p:nvGrpSpPr>
        <p:grpSpPr>
          <a:xfrm>
            <a:off x="2329583" y="3212671"/>
            <a:ext cx="3648911" cy="1566710"/>
            <a:chOff x="1919556" y="3060658"/>
            <a:chExt cx="3317935" cy="1424601"/>
          </a:xfrm>
        </p:grpSpPr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A88192A3-8516-D5A9-B1A8-426D764BE52B}"/>
                </a:ext>
              </a:extLst>
            </p:cNvPr>
            <p:cNvSpPr/>
            <p:nvPr/>
          </p:nvSpPr>
          <p:spPr>
            <a:xfrm>
              <a:off x="1919556" y="3060658"/>
              <a:ext cx="3317935" cy="1389371"/>
            </a:xfrm>
            <a:prstGeom prst="roundRect">
              <a:avLst>
                <a:gd name="adj" fmla="val 9734"/>
              </a:avLst>
            </a:prstGeom>
            <a:solidFill>
              <a:schemeClr val="bg1"/>
            </a:solidFill>
            <a:ln w="1905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F03AAE8D-2178-5EAC-E4C2-1930035A0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203561" y="3209357"/>
              <a:ext cx="2738454" cy="1275902"/>
            </a:xfrm>
            <a:prstGeom prst="rect">
              <a:avLst/>
            </a:prstGeom>
          </p:spPr>
        </p:pic>
      </p:grpSp>
      <p:sp>
        <p:nvSpPr>
          <p:cNvPr id="43" name="타원 42">
            <a:extLst>
              <a:ext uri="{FF2B5EF4-FFF2-40B4-BE49-F238E27FC236}">
                <a16:creationId xmlns:a16="http://schemas.microsoft.com/office/drawing/2014/main" id="{41630A74-F480-C891-9D18-7CB55642C319}"/>
              </a:ext>
            </a:extLst>
          </p:cNvPr>
          <p:cNvSpPr/>
          <p:nvPr/>
        </p:nvSpPr>
        <p:spPr>
          <a:xfrm rot="826057">
            <a:off x="2435111" y="4808609"/>
            <a:ext cx="266027" cy="16887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타원 43">
            <a:extLst>
              <a:ext uri="{FF2B5EF4-FFF2-40B4-BE49-F238E27FC236}">
                <a16:creationId xmlns:a16="http://schemas.microsoft.com/office/drawing/2014/main" id="{A8142C2A-0FF9-954D-82F8-77C91017F81A}"/>
              </a:ext>
            </a:extLst>
          </p:cNvPr>
          <p:cNvSpPr/>
          <p:nvPr/>
        </p:nvSpPr>
        <p:spPr>
          <a:xfrm rot="1092158">
            <a:off x="2343699" y="5035231"/>
            <a:ext cx="203256" cy="12902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85CDF4CF-F183-DD03-B690-188574DB78C4}"/>
              </a:ext>
            </a:extLst>
          </p:cNvPr>
          <p:cNvSpPr/>
          <p:nvPr/>
        </p:nvSpPr>
        <p:spPr>
          <a:xfrm>
            <a:off x="2501900" y="3042534"/>
            <a:ext cx="3290234" cy="340276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정사각형 한 변의 길이 </a:t>
            </a:r>
            <a:r>
              <a:rPr lang="en-US" altLang="ko-KR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2</a:t>
            </a:r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 </a:t>
            </a:r>
            <a:r>
              <a:rPr lang="ko-KR" altLang="ko-KR" sz="1400" dirty="0"/>
              <a:t>→</a:t>
            </a:r>
            <a:r>
              <a:rPr lang="en-US" altLang="ko-KR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넓이 </a:t>
            </a:r>
            <a:r>
              <a:rPr lang="en-US" altLang="ko-KR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4</a:t>
            </a:r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007A037E-332F-34BC-AC88-A5200268017B}"/>
              </a:ext>
            </a:extLst>
          </p:cNvPr>
          <p:cNvCxnSpPr>
            <a:cxnSpLocks/>
          </p:cNvCxnSpPr>
          <p:nvPr/>
        </p:nvCxnSpPr>
        <p:spPr>
          <a:xfrm>
            <a:off x="6145428" y="3132319"/>
            <a:ext cx="0" cy="3424344"/>
          </a:xfrm>
          <a:prstGeom prst="line">
            <a:avLst/>
          </a:prstGeom>
          <a:ln w="22225" cap="rnd">
            <a:solidFill>
              <a:schemeClr val="accent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사각형: 둥근 모서리 50">
            <a:extLst>
              <a:ext uri="{FF2B5EF4-FFF2-40B4-BE49-F238E27FC236}">
                <a16:creationId xmlns:a16="http://schemas.microsoft.com/office/drawing/2014/main" id="{3BF58EF8-7061-A9DD-9467-9EA6BE3581EB}"/>
              </a:ext>
            </a:extLst>
          </p:cNvPr>
          <p:cNvSpPr/>
          <p:nvPr/>
        </p:nvSpPr>
        <p:spPr>
          <a:xfrm>
            <a:off x="1867789" y="2421444"/>
            <a:ext cx="8495409" cy="461456"/>
          </a:xfrm>
          <a:prstGeom prst="roundRect">
            <a:avLst>
              <a:gd name="adj" fmla="val 23083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ko-KR" sz="16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A: 중심각이 30°인 부채꼴, B: 중심각이 50°인 부채꼴, C: 중심각이 60°인 부채꼴</a:t>
            </a:r>
            <a:endParaRPr lang="ko-KR" altLang="en-US" sz="1600" b="1" dirty="0">
              <a:ln>
                <a:solidFill>
                  <a:schemeClr val="accent2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96211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1340-A270-BC0E-93E3-72084295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1">
            <a:extLst>
              <a:ext uri="{FF2B5EF4-FFF2-40B4-BE49-F238E27FC236}">
                <a16:creationId xmlns:a16="http://schemas.microsoft.com/office/drawing/2014/main" id="{7EE964D5-68E1-B1B9-FE4D-378F80710CED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 생각을 </a:t>
            </a:r>
            <a:r>
              <a:rPr lang="ko-KR" altLang="en-US" sz="2400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쓰고 이야기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해 봅시다</a:t>
            </a:r>
            <a:endParaRPr lang="ko-KR" altLang="en-US" sz="2400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9AECFCB9-96AC-C352-7D53-F9CFD665ED7B}"/>
              </a:ext>
            </a:extLst>
          </p:cNvPr>
          <p:cNvSpPr txBox="1">
            <a:spLocks/>
          </p:cNvSpPr>
          <p:nvPr/>
        </p:nvSpPr>
        <p:spPr>
          <a:xfrm>
            <a:off x="1600200" y="1730375"/>
            <a:ext cx="9067800" cy="361949"/>
          </a:xfrm>
          <a:prstGeom prst="rect">
            <a:avLst/>
          </a:prstGeom>
        </p:spPr>
        <p:txBody>
          <a:bodyPr tIns="0" bIns="0" anchor="ctr"/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Char char="•"/>
              <a:defRPr sz="20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친구의 주장에 동의하는지 스스로 판단하고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그 이유를 짝과 나눠 봅시다</a:t>
            </a:r>
            <a:r>
              <a:rPr lang="en-US" altLang="ko-KR" sz="1650" b="1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5FFDCAE9-4C61-9683-4089-C802F3D8DFA7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6A61691-A297-6BFF-92DD-B607780928B3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altLang="ko-KR" b="1" kern="0" spc="-22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 제시</a:t>
            </a:r>
            <a:endParaRPr lang="en-US" altLang="ko-KR" dirty="0"/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D2223423-38E4-4C09-EC63-974718E8EE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391162B4-416A-62C0-8D1F-9AA4DDB88EF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나의 생각 쓰기</a:t>
            </a:r>
            <a:endParaRPr lang="ko-KR" altLang="en-US" dirty="0"/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B155C018-24FB-2431-8EA4-B64495614BC5}"/>
              </a:ext>
            </a:extLst>
          </p:cNvPr>
          <p:cNvSpPr/>
          <p:nvPr/>
        </p:nvSpPr>
        <p:spPr>
          <a:xfrm>
            <a:off x="3324454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Shape 9">
            <a:extLst>
              <a:ext uri="{FF2B5EF4-FFF2-40B4-BE49-F238E27FC236}">
                <a16:creationId xmlns:a16="http://schemas.microsoft.com/office/drawing/2014/main" id="{0ADD5A99-D967-7496-2C8A-709EF2CC7A5B}"/>
              </a:ext>
            </a:extLst>
          </p:cNvPr>
          <p:cNvSpPr/>
          <p:nvPr/>
        </p:nvSpPr>
        <p:spPr>
          <a:xfrm>
            <a:off x="336194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C42F71DC-D134-9160-B129-0D4A59DC80A5}"/>
              </a:ext>
            </a:extLst>
          </p:cNvPr>
          <p:cNvSpPr/>
          <p:nvPr/>
        </p:nvSpPr>
        <p:spPr>
          <a:xfrm>
            <a:off x="9972142" y="3504929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Shape 16">
            <a:extLst>
              <a:ext uri="{FF2B5EF4-FFF2-40B4-BE49-F238E27FC236}">
                <a16:creationId xmlns:a16="http://schemas.microsoft.com/office/drawing/2014/main" id="{4CB8AA80-8733-D3F6-5607-5ACA40E6B964}"/>
              </a:ext>
            </a:extLst>
          </p:cNvPr>
          <p:cNvSpPr/>
          <p:nvPr/>
        </p:nvSpPr>
        <p:spPr>
          <a:xfrm>
            <a:off x="9953854" y="3524131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295C34DA-E2CE-AF98-9540-DD483FD45968}"/>
              </a:ext>
            </a:extLst>
          </p:cNvPr>
          <p:cNvSpPr/>
          <p:nvPr/>
        </p:nvSpPr>
        <p:spPr>
          <a:xfrm>
            <a:off x="1333805" y="2219282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A6BF540A-0BE0-0FCC-AE0A-89D41FF695DC}"/>
              </a:ext>
            </a:extLst>
          </p:cNvPr>
          <p:cNvSpPr txBox="1"/>
          <p:nvPr/>
        </p:nvSpPr>
        <p:spPr>
          <a:xfrm>
            <a:off x="2284311" y="2510591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sz="1600" b="1" kern="0" spc="-22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endParaRPr lang="en-US" sz="16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074375B-6CB6-B64A-8BEF-F0B6A89CAF5B}"/>
              </a:ext>
            </a:extLst>
          </p:cNvPr>
          <p:cNvSpPr txBox="1"/>
          <p:nvPr/>
        </p:nvSpPr>
        <p:spPr>
          <a:xfrm>
            <a:off x="1656348" y="2911274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동의하지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42F4AA93-1EF7-5464-5CE4-CDA6FE111D2C}"/>
              </a:ext>
            </a:extLst>
          </p:cNvPr>
          <p:cNvSpPr txBox="1"/>
          <p:nvPr/>
        </p:nvSpPr>
        <p:spPr>
          <a:xfrm>
            <a:off x="1668379" y="3653542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DEA76892-05ED-8381-FD09-D8B0497A56EA}"/>
              </a:ext>
            </a:extLst>
          </p:cNvPr>
          <p:cNvSpPr/>
          <p:nvPr/>
        </p:nvSpPr>
        <p:spPr>
          <a:xfrm>
            <a:off x="1656347" y="2490891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민수</a:t>
            </a:r>
          </a:p>
        </p:txBody>
      </p:sp>
      <p:cxnSp>
        <p:nvCxnSpPr>
          <p:cNvPr id="46" name="직선 연결선 45">
            <a:extLst>
              <a:ext uri="{FF2B5EF4-FFF2-40B4-BE49-F238E27FC236}">
                <a16:creationId xmlns:a16="http://schemas.microsoft.com/office/drawing/2014/main" id="{0231D751-FB69-1318-6164-3CB2B7FF079E}"/>
              </a:ext>
            </a:extLst>
          </p:cNvPr>
          <p:cNvCxnSpPr/>
          <p:nvPr/>
        </p:nvCxnSpPr>
        <p:spPr>
          <a:xfrm>
            <a:off x="2513622" y="3892746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8">
            <a:extLst>
              <a:ext uri="{FF2B5EF4-FFF2-40B4-BE49-F238E27FC236}">
                <a16:creationId xmlns:a16="http://schemas.microsoft.com/office/drawing/2014/main" id="{181A9D03-AAF6-9157-C774-F52DD16A84B4}"/>
              </a:ext>
            </a:extLst>
          </p:cNvPr>
          <p:cNvSpPr/>
          <p:nvPr/>
        </p:nvSpPr>
        <p:spPr>
          <a:xfrm>
            <a:off x="3324454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9" name="Shape 9">
            <a:extLst>
              <a:ext uri="{FF2B5EF4-FFF2-40B4-BE49-F238E27FC236}">
                <a16:creationId xmlns:a16="http://schemas.microsoft.com/office/drawing/2014/main" id="{7D4D1B98-E982-3D8D-0476-7A3CB9C3CD4D}"/>
              </a:ext>
            </a:extLst>
          </p:cNvPr>
          <p:cNvSpPr/>
          <p:nvPr/>
        </p:nvSpPr>
        <p:spPr>
          <a:xfrm>
            <a:off x="336194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F263692D-0228-5C40-FF4E-0D23F5871E55}"/>
              </a:ext>
            </a:extLst>
          </p:cNvPr>
          <p:cNvSpPr/>
          <p:nvPr/>
        </p:nvSpPr>
        <p:spPr>
          <a:xfrm>
            <a:off x="9972142" y="5702035"/>
            <a:ext cx="133502" cy="228600"/>
          </a:xfrm>
          <a:prstGeom prst="rect">
            <a:avLst/>
          </a:prstGeom>
          <a:noFill/>
          <a:ln w="1524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Shape 16">
            <a:extLst>
              <a:ext uri="{FF2B5EF4-FFF2-40B4-BE49-F238E27FC236}">
                <a16:creationId xmlns:a16="http://schemas.microsoft.com/office/drawing/2014/main" id="{E970BDBF-5113-A5BD-1427-E7B110702FE8}"/>
              </a:ext>
            </a:extLst>
          </p:cNvPr>
          <p:cNvSpPr/>
          <p:nvPr/>
        </p:nvSpPr>
        <p:spPr>
          <a:xfrm>
            <a:off x="9953854" y="5721237"/>
            <a:ext cx="114300" cy="190195"/>
          </a:xfrm>
          <a:prstGeom prst="rect">
            <a:avLst/>
          </a:prstGeom>
          <a:noFill/>
          <a:ln w="12700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" name="Shape 0">
            <a:extLst>
              <a:ext uri="{FF2B5EF4-FFF2-40B4-BE49-F238E27FC236}">
                <a16:creationId xmlns:a16="http://schemas.microsoft.com/office/drawing/2014/main" id="{E9E39A65-76DF-0CE7-E124-E6E550305E15}"/>
              </a:ext>
            </a:extLst>
          </p:cNvPr>
          <p:cNvSpPr/>
          <p:nvPr/>
        </p:nvSpPr>
        <p:spPr>
          <a:xfrm>
            <a:off x="1333805" y="4416388"/>
            <a:ext cx="9520919" cy="2048256"/>
          </a:xfrm>
          <a:prstGeom prst="roundRect">
            <a:avLst>
              <a:gd name="adj" fmla="val 10710"/>
            </a:avLst>
          </a:prstGeom>
          <a:solidFill>
            <a:srgbClr val="F5F9FF"/>
          </a:solidFill>
          <a:ln w="25400">
            <a:solidFill>
              <a:srgbClr val="C9D8E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91834285-6D13-8BDE-8465-091C5DAB6990}"/>
              </a:ext>
            </a:extLst>
          </p:cNvPr>
          <p:cNvSpPr txBox="1"/>
          <p:nvPr/>
        </p:nvSpPr>
        <p:spPr>
          <a:xfrm>
            <a:off x="2284311" y="4707697"/>
            <a:ext cx="825685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대한 </a:t>
            </a:r>
            <a:r>
              <a:rPr lang="en-US" sz="1600" b="1" kern="0" spc="-22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나의</a:t>
            </a:r>
            <a:r>
              <a:rPr 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생각</a:t>
            </a:r>
            <a:endParaRPr lang="en-US" sz="1600" dirty="0"/>
          </a:p>
        </p:txBody>
      </p:sp>
      <p:sp>
        <p:nvSpPr>
          <p:cNvPr id="54" name="Text 8">
            <a:extLst>
              <a:ext uri="{FF2B5EF4-FFF2-40B4-BE49-F238E27FC236}">
                <a16:creationId xmlns:a16="http://schemas.microsoft.com/office/drawing/2014/main" id="{C29ADE84-42A9-B3DF-9CA5-7CC07FE4C2D0}"/>
              </a:ext>
            </a:extLst>
          </p:cNvPr>
          <p:cNvSpPr txBox="1"/>
          <p:nvPr/>
        </p:nvSpPr>
        <p:spPr>
          <a:xfrm>
            <a:off x="1656348" y="5108380"/>
            <a:ext cx="8039100" cy="4672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나는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 </a:t>
            </a:r>
            <a:r>
              <a:rPr lang="ko-KR" alt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의견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에  (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동의한다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/ 동의하지 </a:t>
            </a:r>
            <a:r>
              <a:rPr lang="en-US" sz="1600" b="1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않는다</a:t>
            </a:r>
            <a:r>
              <a:rPr lang="en-US" sz="16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)</a:t>
            </a:r>
            <a:endParaRPr lang="en-US" sz="1600" dirty="0"/>
          </a:p>
        </p:txBody>
      </p:sp>
      <p:sp>
        <p:nvSpPr>
          <p:cNvPr id="55" name="Text 9">
            <a:extLst>
              <a:ext uri="{FF2B5EF4-FFF2-40B4-BE49-F238E27FC236}">
                <a16:creationId xmlns:a16="http://schemas.microsoft.com/office/drawing/2014/main" id="{B6A5FFA0-297C-0198-19D2-A677EB466B12}"/>
              </a:ext>
            </a:extLst>
          </p:cNvPr>
          <p:cNvSpPr txBox="1"/>
          <p:nvPr/>
        </p:nvSpPr>
        <p:spPr>
          <a:xfrm>
            <a:off x="1668379" y="5850648"/>
            <a:ext cx="893369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왜냐하면</a:t>
            </a:r>
            <a:endParaRPr lang="en-US" sz="1600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448572E6-F08E-AB19-D91C-3392F2885D0F}"/>
              </a:ext>
            </a:extLst>
          </p:cNvPr>
          <p:cNvSpPr/>
          <p:nvPr/>
        </p:nvSpPr>
        <p:spPr>
          <a:xfrm>
            <a:off x="1656347" y="4687997"/>
            <a:ext cx="581025" cy="361949"/>
          </a:xfrm>
          <a:prstGeom prst="roundRect">
            <a:avLst>
              <a:gd name="adj" fmla="val 50000"/>
            </a:avLst>
          </a:prstGeom>
          <a:solidFill>
            <a:srgbClr val="0B3F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ko-KR" altLang="en-US" sz="14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지연</a:t>
            </a:r>
          </a:p>
        </p:txBody>
      </p:sp>
      <p:cxnSp>
        <p:nvCxnSpPr>
          <p:cNvPr id="57" name="직선 연결선 56">
            <a:extLst>
              <a:ext uri="{FF2B5EF4-FFF2-40B4-BE49-F238E27FC236}">
                <a16:creationId xmlns:a16="http://schemas.microsoft.com/office/drawing/2014/main" id="{9DFA077D-4770-F441-3A40-BAFE6E7CA694}"/>
              </a:ext>
            </a:extLst>
          </p:cNvPr>
          <p:cNvCxnSpPr/>
          <p:nvPr/>
        </p:nvCxnSpPr>
        <p:spPr>
          <a:xfrm>
            <a:off x="2513622" y="6089852"/>
            <a:ext cx="7869631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2062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A781D-48B1-7491-F2D0-45A074461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1CA8D4C8-9B2D-445F-FE39-ED5B60324725}"/>
              </a:ext>
            </a:extLst>
          </p:cNvPr>
          <p:cNvSpPr/>
          <p:nvPr/>
        </p:nvSpPr>
        <p:spPr>
          <a:xfrm rot="5400000">
            <a:off x="6638564" y="2135121"/>
            <a:ext cx="654354" cy="7807742"/>
          </a:xfrm>
          <a:prstGeom prst="round2SameRect">
            <a:avLst>
              <a:gd name="adj1" fmla="val 19651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E5AD5A15-EBCB-CD53-2BBB-2F892312C725}"/>
              </a:ext>
            </a:extLst>
          </p:cNvPr>
          <p:cNvSpPr/>
          <p:nvPr/>
        </p:nvSpPr>
        <p:spPr>
          <a:xfrm>
            <a:off x="1335088" y="1739900"/>
            <a:ext cx="9534525" cy="3841762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CB7B200B-7E6C-A77E-0BA2-0E1197DA824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민수의 의견을 확인하기 위해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DD0C48D6-F629-FAB7-5501-207E0807100D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2A925E5-3C2B-9524-23A4-FBB2105B326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1] </a:t>
            </a:r>
            <a:r>
              <a:rPr lang="ko-KR" altLang="en-US" dirty="0"/>
              <a:t>민수의 의견 확인하기</a:t>
            </a:r>
          </a:p>
        </p:txBody>
      </p:sp>
      <p:pic>
        <p:nvPicPr>
          <p:cNvPr id="3" name="_x307305016">
            <a:extLst>
              <a:ext uri="{FF2B5EF4-FFF2-40B4-BE49-F238E27FC236}">
                <a16:creationId xmlns:a16="http://schemas.microsoft.com/office/drawing/2014/main" id="{FCC9DC29-117F-04B4-7E3F-DC53399FE1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972"/>
          <a:stretch>
            <a:fillRect/>
          </a:stretch>
        </p:blipFill>
        <p:spPr bwMode="auto">
          <a:xfrm>
            <a:off x="6610350" y="1937466"/>
            <a:ext cx="2353228" cy="3446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4449B74F-07AF-ADE5-5FC5-A45F1B838602}"/>
              </a:ext>
            </a:extLst>
          </p:cNvPr>
          <p:cNvSpPr/>
          <p:nvPr/>
        </p:nvSpPr>
        <p:spPr>
          <a:xfrm rot="16200000">
            <a:off x="1960036" y="5091213"/>
            <a:ext cx="654354" cy="1895957"/>
          </a:xfrm>
          <a:prstGeom prst="round2SameRect">
            <a:avLst>
              <a:gd name="adj1" fmla="val 21221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37E1BAFB-24BE-54E3-0E66-3FBF18C3612C}"/>
              </a:ext>
            </a:extLst>
          </p:cNvPr>
          <p:cNvSpPr txBox="1"/>
          <p:nvPr/>
        </p:nvSpPr>
        <p:spPr>
          <a:xfrm>
            <a:off x="1965929" y="5930759"/>
            <a:ext cx="10959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공학도구 링크</a:t>
            </a:r>
            <a:endParaRPr lang="en-US" sz="1600" dirty="0"/>
          </a:p>
        </p:txBody>
      </p:sp>
      <p:sp>
        <p:nvSpPr>
          <p:cNvPr id="11" name="Text 7">
            <a:hlinkClick r:id="rId4"/>
            <a:extLst>
              <a:ext uri="{FF2B5EF4-FFF2-40B4-BE49-F238E27FC236}">
                <a16:creationId xmlns:a16="http://schemas.microsoft.com/office/drawing/2014/main" id="{23C1993D-511B-AA0B-BE41-A2E850737616}"/>
              </a:ext>
            </a:extLst>
          </p:cNvPr>
          <p:cNvSpPr txBox="1"/>
          <p:nvPr/>
        </p:nvSpPr>
        <p:spPr>
          <a:xfrm>
            <a:off x="3370139" y="5915371"/>
            <a:ext cx="6761149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u="sng" dirty="0">
                <a:solidFill>
                  <a:srgbClr val="0C4CAB"/>
                </a:solidFill>
              </a:rPr>
              <a:t>https://localcdn.cemware.com/2026/3_filling_a_sector.html</a:t>
            </a:r>
            <a:endParaRPr lang="en-US" sz="1600" u="sng" dirty="0">
              <a:solidFill>
                <a:srgbClr val="0C4CAB"/>
              </a:solidFill>
            </a:endParaRPr>
          </a:p>
        </p:txBody>
      </p:sp>
      <p:pic>
        <p:nvPicPr>
          <p:cNvPr id="17" name="그래픽 16">
            <a:extLst>
              <a:ext uri="{FF2B5EF4-FFF2-40B4-BE49-F238E27FC236}">
                <a16:creationId xmlns:a16="http://schemas.microsoft.com/office/drawing/2014/main" id="{DDDEF266-BDB2-9AF8-AAB1-FE86F8DB74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869" y="5883568"/>
            <a:ext cx="342595" cy="342595"/>
          </a:xfrm>
          <a:prstGeom prst="rect">
            <a:avLst/>
          </a:prstGeom>
        </p:spPr>
      </p:pic>
      <p:pic>
        <p:nvPicPr>
          <p:cNvPr id="9" name="그래픽 8">
            <a:extLst>
              <a:ext uri="{FF2B5EF4-FFF2-40B4-BE49-F238E27FC236}">
                <a16:creationId xmlns:a16="http://schemas.microsoft.com/office/drawing/2014/main" id="{62C1380C-D264-7FBB-508D-5DF5A5E207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94272" y="2628387"/>
            <a:ext cx="2464568" cy="212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75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99C7-5416-AFA1-6976-A26B3093D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CBCFC689-5EC5-F00A-66CA-1E36C00B7301}"/>
              </a:ext>
            </a:extLst>
          </p:cNvPr>
          <p:cNvSpPr/>
          <p:nvPr/>
        </p:nvSpPr>
        <p:spPr>
          <a:xfrm>
            <a:off x="1335541" y="5567497"/>
            <a:ext cx="9520918" cy="875082"/>
          </a:xfrm>
          <a:prstGeom prst="roundRect">
            <a:avLst>
              <a:gd name="adj" fmla="val 23197"/>
            </a:avLst>
          </a:prstGeom>
          <a:solidFill>
            <a:schemeClr val="accent4">
              <a:lumMod val="20000"/>
              <a:lumOff val="80000"/>
              <a:alpha val="6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D20506D4-23FC-A702-62E4-8E6351DFD9AB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2F776914-AB95-D1E1-1786-0DC470A5806A}"/>
              </a:ext>
            </a:extLst>
          </p:cNvPr>
          <p:cNvSpPr txBox="1">
            <a:spLocks/>
          </p:cNvSpPr>
          <p:nvPr/>
        </p:nvSpPr>
        <p:spPr>
          <a:xfrm>
            <a:off x="1957185" y="5717400"/>
            <a:ext cx="911468" cy="215444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400" b="1" dirty="0">
                <a:solidFill>
                  <a:schemeClr val="accent4">
                    <a:lumMod val="50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관찰 포인트</a:t>
            </a:r>
            <a:endParaRPr lang="ko-KR" altLang="en-US" sz="1400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35" name="그래픽 34">
            <a:extLst>
              <a:ext uri="{FF2B5EF4-FFF2-40B4-BE49-F238E27FC236}">
                <a16:creationId xmlns:a16="http://schemas.microsoft.com/office/drawing/2014/main" id="{DDF75B06-1F12-684F-E3C5-65B4AAC618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600" y="5697936"/>
            <a:ext cx="314138" cy="314138"/>
          </a:xfrm>
          <a:prstGeom prst="rect">
            <a:avLst/>
          </a:prstGeom>
        </p:spPr>
      </p:pic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4DC20FD5-7795-42D8-DA7D-631121095EF5}"/>
              </a:ext>
            </a:extLst>
          </p:cNvPr>
          <p:cNvSpPr txBox="1">
            <a:spLocks/>
          </p:cNvSpPr>
          <p:nvPr/>
        </p:nvSpPr>
        <p:spPr>
          <a:xfrm>
            <a:off x="1957185" y="6038882"/>
            <a:ext cx="6618158" cy="246221"/>
          </a:xfrm>
          <a:prstGeom prst="rect">
            <a:avLst/>
          </a:prstGeom>
        </p:spPr>
        <p:txBody>
          <a:bodyPr wrap="non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부채꼴에서 길이가 변하는 것은 무엇인가요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 </a:t>
            </a: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길이가 변하지 않은 것은 무엇인가요</a:t>
            </a:r>
            <a:r>
              <a:rPr lang="en-US" altLang="ko-KR" b="1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?</a:t>
            </a:r>
            <a:endParaRPr lang="ko-KR" altLang="en-US" sz="1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57B57BEF-7FE3-ADD9-3567-49DF03A04C69}"/>
              </a:ext>
            </a:extLst>
          </p:cNvPr>
          <p:cNvSpPr txBox="1">
            <a:spLocks/>
          </p:cNvSpPr>
          <p:nvPr/>
        </p:nvSpPr>
        <p:spPr>
          <a:xfrm>
            <a:off x="1403350" y="3858142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endParaRPr lang="ko-KR" altLang="en-US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E2DAFCC8-61F4-183C-D805-6061FF7B9B44}"/>
              </a:ext>
            </a:extLst>
          </p:cNvPr>
          <p:cNvSpPr txBox="1">
            <a:spLocks/>
          </p:cNvSpPr>
          <p:nvPr/>
        </p:nvSpPr>
        <p:spPr>
          <a:xfrm>
            <a:off x="1832918" y="3880325"/>
            <a:ext cx="8920443" cy="276999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ko-KR" sz="1800" b="1" dirty="0">
                <a:latin typeface="Pretendard" panose="02000503000000020004"/>
              </a:rPr>
              <a:t>중심각이 </a:t>
            </a:r>
            <a:r>
              <a:rPr lang="en-US" altLang="ko-KR" sz="1800" b="1" dirty="0">
                <a:latin typeface="Pretendard" panose="02000503000000020004"/>
              </a:rPr>
              <a:t>2</a:t>
            </a:r>
            <a:r>
              <a:rPr lang="ko-KR" altLang="ko-KR" sz="1800" b="1" dirty="0">
                <a:latin typeface="Pretendard" panose="02000503000000020004"/>
              </a:rPr>
              <a:t>배</a:t>
            </a:r>
            <a:r>
              <a:rPr lang="en-US" altLang="ko-KR" sz="1800" b="1" dirty="0">
                <a:latin typeface="Pretendard" panose="02000503000000020004"/>
              </a:rPr>
              <a:t>(60°)</a:t>
            </a:r>
            <a:r>
              <a:rPr lang="ko-KR" altLang="ko-KR" sz="1800" b="1" dirty="0">
                <a:latin typeface="Pretendard" panose="02000503000000020004"/>
              </a:rPr>
              <a:t>가 되면 호의 길이와 넓이는 원래</a:t>
            </a:r>
            <a:r>
              <a:rPr lang="en-US" altLang="ko-KR" sz="1800" b="1" dirty="0">
                <a:latin typeface="Pretendard" panose="02000503000000020004"/>
              </a:rPr>
              <a:t>(30°)</a:t>
            </a:r>
            <a:r>
              <a:rPr lang="ko-KR" altLang="ko-KR" sz="1800" b="1" dirty="0">
                <a:latin typeface="Pretendard" panose="02000503000000020004"/>
              </a:rPr>
              <a:t>의 몇 배가 되나요</a:t>
            </a:r>
            <a:r>
              <a:rPr lang="en-US" altLang="ko-KR" sz="1800" b="1" dirty="0">
                <a:latin typeface="Pretendard" panose="02000503000000020004"/>
              </a:rPr>
              <a:t>?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텍스트 개체 틀 1">
            <a:extLst>
              <a:ext uri="{FF2B5EF4-FFF2-40B4-BE49-F238E27FC236}">
                <a16:creationId xmlns:a16="http://schemas.microsoft.com/office/drawing/2014/main" id="{4DFD950A-5A3B-49CE-232D-F693C203D972}"/>
              </a:ext>
            </a:extLst>
          </p:cNvPr>
          <p:cNvSpPr txBox="1">
            <a:spLocks/>
          </p:cNvSpPr>
          <p:nvPr/>
        </p:nvSpPr>
        <p:spPr>
          <a:xfrm>
            <a:off x="1346200" y="1075304"/>
            <a:ext cx="96520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Wingdings" panose="05000000000000000000" pitchFamily="2" charset="2"/>
              <a:buChar char="§"/>
              <a:defRPr sz="32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400" b="1" kern="0" spc="-37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</a:t>
            </a:r>
            <a:r>
              <a:rPr lang="ko-KR" altLang="en-US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민수의 의견을 확인하기 위해 아래 문제를 해결해 봅시다</a:t>
            </a:r>
            <a:r>
              <a:rPr lang="en-US" altLang="ko-KR" sz="24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BAF7319-DA9F-597D-0185-86690231830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ED0A4187-5539-B479-566C-FE331EC918E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kern="0" spc="-80" dirty="0"/>
              <a:t>[</a:t>
            </a:r>
            <a:r>
              <a:rPr lang="ko-KR" altLang="en-US" kern="0" spc="-80" dirty="0"/>
              <a:t>문제 상황</a:t>
            </a:r>
            <a:r>
              <a:rPr lang="en-US" altLang="ko-KR" kern="0" spc="-80" dirty="0"/>
              <a:t>1]</a:t>
            </a:r>
            <a:r>
              <a:rPr lang="ko-KR" altLang="en-US" kern="0" spc="-80" dirty="0"/>
              <a:t> 민수의 의견 확인하기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00029136-CEE4-0E77-86D3-E8027D4902E7}"/>
              </a:ext>
            </a:extLst>
          </p:cNvPr>
          <p:cNvSpPr/>
          <p:nvPr/>
        </p:nvSpPr>
        <p:spPr>
          <a:xfrm>
            <a:off x="1335542" y="1739901"/>
            <a:ext cx="9520918" cy="1961992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" name="_x307305016">
            <a:extLst>
              <a:ext uri="{FF2B5EF4-FFF2-40B4-BE49-F238E27FC236}">
                <a16:creationId xmlns:a16="http://schemas.microsoft.com/office/drawing/2014/main" id="{09D50AE8-BB7E-F100-0D3C-77F1DE5BAD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018"/>
          <a:stretch>
            <a:fillRect/>
          </a:stretch>
        </p:blipFill>
        <p:spPr bwMode="auto">
          <a:xfrm>
            <a:off x="6095999" y="1854200"/>
            <a:ext cx="1244677" cy="1742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텍스트 개체 틀 17">
            <a:extLst>
              <a:ext uri="{FF2B5EF4-FFF2-40B4-BE49-F238E27FC236}">
                <a16:creationId xmlns:a16="http://schemas.microsoft.com/office/drawing/2014/main" id="{D3C8374C-48D0-F177-C165-5997C90AA9FB}"/>
              </a:ext>
            </a:extLst>
          </p:cNvPr>
          <p:cNvSpPr txBox="1">
            <a:spLocks/>
          </p:cNvSpPr>
          <p:nvPr/>
        </p:nvSpPr>
        <p:spPr>
          <a:xfrm>
            <a:off x="1403350" y="4757149"/>
            <a:ext cx="324000" cy="324000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ADD89206-A096-E497-A491-75DF7D1AE4A0}"/>
              </a:ext>
            </a:extLst>
          </p:cNvPr>
          <p:cNvSpPr txBox="1">
            <a:spLocks/>
          </p:cNvSpPr>
          <p:nvPr/>
        </p:nvSpPr>
        <p:spPr>
          <a:xfrm>
            <a:off x="1832918" y="4801850"/>
            <a:ext cx="9063682" cy="60939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ko-KR" altLang="ko-KR" sz="1800" b="1" dirty="0">
                <a:latin typeface="Pretendard" panose="02000503000000020004"/>
              </a:rPr>
              <a:t>정사각형과 달리 부채꼴의 경우 중심각이 </a:t>
            </a:r>
            <a:r>
              <a:rPr lang="en-US" altLang="ko-KR" sz="1800" b="1" dirty="0">
                <a:latin typeface="Pretendard" panose="02000503000000020004"/>
                <a:ea typeface="Pretendard" panose="02000503000000020004"/>
              </a:rPr>
              <a:t>2</a:t>
            </a:r>
            <a:r>
              <a:rPr lang="ko-KR" altLang="ko-KR" sz="1800" b="1" dirty="0">
                <a:latin typeface="Pretendard" panose="02000503000000020004"/>
              </a:rPr>
              <a:t>배가 될 때</a:t>
            </a:r>
            <a:r>
              <a:rPr lang="en-US" altLang="ko-KR" sz="1800" b="1" dirty="0">
                <a:latin typeface="Pretendard" panose="02000503000000020004"/>
                <a:ea typeface="Pretendard" panose="02000503000000020004"/>
              </a:rPr>
              <a:t>, </a:t>
            </a:r>
            <a:r>
              <a:rPr lang="ko-KR" altLang="ko-KR" sz="1800" b="1" dirty="0">
                <a:latin typeface="Pretendard" panose="02000503000000020004"/>
              </a:rPr>
              <a:t>부채꼴의 넓이가 </a:t>
            </a:r>
            <a:r>
              <a:rPr lang="en-US" altLang="ko-KR" sz="1800" b="1" dirty="0">
                <a:latin typeface="Pretendard" panose="02000503000000020004"/>
                <a:ea typeface="Pretendard" panose="02000503000000020004"/>
              </a:rPr>
              <a:t>4</a:t>
            </a:r>
            <a:r>
              <a:rPr lang="ko-KR" altLang="ko-KR" sz="1800" b="1" dirty="0">
                <a:latin typeface="Pretendard" panose="02000503000000020004"/>
              </a:rPr>
              <a:t>배가 되지 않는 이유를</a:t>
            </a:r>
            <a:endParaRPr lang="en-US" altLang="ko-KR" sz="1800" b="1" dirty="0">
              <a:latin typeface="Pretendard" panose="02000503000000020004"/>
            </a:endParaRPr>
          </a:p>
          <a:p>
            <a:pPr marL="0" indent="0"/>
            <a:r>
              <a:rPr lang="ko-KR" altLang="ko-KR" sz="1800" b="1" dirty="0">
                <a:latin typeface="Pretendard" panose="02000503000000020004"/>
              </a:rPr>
              <a:t>생각해 봅시다</a:t>
            </a:r>
            <a:r>
              <a:rPr lang="en-US" altLang="ko-KR" sz="1800" b="1" dirty="0">
                <a:latin typeface="Pretendard" panose="02000503000000020004"/>
                <a:ea typeface="Pretendard" panose="02000503000000020004"/>
              </a:rPr>
              <a:t>.</a:t>
            </a:r>
            <a:endParaRPr lang="ko-KR" altLang="ko-KR" sz="1800" b="1" dirty="0">
              <a:latin typeface="Pretendard" panose="02000503000000020004"/>
            </a:endParaRPr>
          </a:p>
        </p:txBody>
      </p:sp>
      <p:sp>
        <p:nvSpPr>
          <p:cNvPr id="11" name="텍스트 개체 틀 2">
            <a:extLst>
              <a:ext uri="{FF2B5EF4-FFF2-40B4-BE49-F238E27FC236}">
                <a16:creationId xmlns:a16="http://schemas.microsoft.com/office/drawing/2014/main" id="{7231E8A2-ABF1-AFC7-8337-3E30184CE5B2}"/>
              </a:ext>
            </a:extLst>
          </p:cNvPr>
          <p:cNvSpPr txBox="1">
            <a:spLocks/>
          </p:cNvSpPr>
          <p:nvPr/>
        </p:nvSpPr>
        <p:spPr>
          <a:xfrm>
            <a:off x="6753225" y="4310974"/>
            <a:ext cx="4000136" cy="276999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/>
            <a:r>
              <a:rPr lang="ko-KR" altLang="en-US" sz="1800" b="1" dirty="0">
                <a:latin typeface="Pretendard" panose="02000503000000020004"/>
              </a:rPr>
              <a:t>호의 길이는 </a:t>
            </a:r>
            <a:r>
              <a:rPr lang="en-US" altLang="ko-KR" sz="1800" b="1" dirty="0">
                <a:latin typeface="Pretendard" panose="02000503000000020004"/>
              </a:rPr>
              <a:t>(         )</a:t>
            </a:r>
            <a:r>
              <a:rPr lang="ko-KR" altLang="en-US" sz="1800" b="1" dirty="0">
                <a:latin typeface="Pretendard" panose="02000503000000020004"/>
              </a:rPr>
              <a:t>배</a:t>
            </a:r>
            <a:r>
              <a:rPr lang="en-US" altLang="ko-KR" sz="1800" b="1" dirty="0">
                <a:latin typeface="Pretendard" panose="02000503000000020004"/>
              </a:rPr>
              <a:t>, </a:t>
            </a:r>
            <a:r>
              <a:rPr lang="ko-KR" altLang="en-US" sz="1800" b="1" dirty="0">
                <a:latin typeface="Pretendard" panose="02000503000000020004"/>
              </a:rPr>
              <a:t>넓이는 </a:t>
            </a:r>
            <a:r>
              <a:rPr lang="en-US" altLang="ko-KR" sz="1800" b="1" dirty="0">
                <a:latin typeface="Pretendard" panose="02000503000000020004"/>
              </a:rPr>
              <a:t>(         )</a:t>
            </a:r>
            <a:r>
              <a:rPr lang="ko-KR" altLang="en-US" sz="1800" b="1" dirty="0">
                <a:latin typeface="Pretendard" panose="02000503000000020004"/>
              </a:rPr>
              <a:t>배</a:t>
            </a:r>
            <a:endParaRPr lang="en-US" altLang="ko-KR" sz="18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pic>
        <p:nvPicPr>
          <p:cNvPr id="4" name="그래픽 3">
            <a:extLst>
              <a:ext uri="{FF2B5EF4-FFF2-40B4-BE49-F238E27FC236}">
                <a16:creationId xmlns:a16="http://schemas.microsoft.com/office/drawing/2014/main" id="{F4A476AB-AE69-639B-57BE-724EC77DC0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85317" y="2181495"/>
            <a:ext cx="1256218" cy="108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7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7CF5D-F3BA-A52E-FFD7-6C30C134C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3">
            <a:extLst>
              <a:ext uri="{FF2B5EF4-FFF2-40B4-BE49-F238E27FC236}">
                <a16:creationId xmlns:a16="http://schemas.microsoft.com/office/drawing/2014/main" id="{EDA47578-94B3-5A98-8C72-35C33EEDC17C}"/>
              </a:ext>
            </a:extLst>
          </p:cNvPr>
          <p:cNvSpPr txBox="1"/>
          <p:nvPr/>
        </p:nvSpPr>
        <p:spPr>
          <a:xfrm>
            <a:off x="857707" y="2128816"/>
            <a:ext cx="10478110" cy="26003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발표해 봅시다</a:t>
            </a:r>
            <a:r>
              <a:rPr lang="en-US" altLang="ko-KR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3600" dirty="0"/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E17DB629-8188-46B4-871E-4DE6A00FFDA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5" name="텍스트 개체 틀 2">
            <a:extLst>
              <a:ext uri="{FF2B5EF4-FFF2-40B4-BE49-F238E27FC236}">
                <a16:creationId xmlns:a16="http://schemas.microsoft.com/office/drawing/2014/main" id="{0E0B9103-3C15-41A0-DECC-8560D53044B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kern="0" spc="-80" dirty="0"/>
              <a:t>[</a:t>
            </a:r>
            <a:r>
              <a:rPr lang="ko-KR" altLang="en-US" kern="0" spc="-80" dirty="0"/>
              <a:t>문제 상황</a:t>
            </a:r>
            <a:r>
              <a:rPr lang="en-US" altLang="ko-KR" kern="0" spc="-80" dirty="0"/>
              <a:t>1]</a:t>
            </a:r>
            <a:r>
              <a:rPr lang="ko-KR" altLang="en-US" kern="0" spc="-80" dirty="0"/>
              <a:t> 민수의 의견 확인하기</a:t>
            </a:r>
          </a:p>
        </p:txBody>
      </p:sp>
    </p:spTree>
    <p:extLst>
      <p:ext uri="{BB962C8B-B14F-4D97-AF65-F5344CB8AC3E}">
        <p14:creationId xmlns:p14="http://schemas.microsoft.com/office/powerpoint/2010/main" val="238938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33CDC-7DB0-697B-38DA-BBD56D144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8E99603-9B26-23E1-E094-C0A8803899E7}"/>
              </a:ext>
            </a:extLst>
          </p:cNvPr>
          <p:cNvSpPr/>
          <p:nvPr/>
        </p:nvSpPr>
        <p:spPr>
          <a:xfrm>
            <a:off x="1335088" y="1739900"/>
            <a:ext cx="9534525" cy="3841762"/>
          </a:xfrm>
          <a:prstGeom prst="roundRect">
            <a:avLst>
              <a:gd name="adj" fmla="val 6089"/>
            </a:avLst>
          </a:prstGeom>
          <a:solidFill>
            <a:schemeClr val="bg1"/>
          </a:solidFill>
          <a:ln w="190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75FD68DA-EBC1-3C59-73BE-F2C042A12EFC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상황 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지연이의 의견을 확인하기 위해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4A211E0-D1A4-C912-5710-8C7E2DE9BF3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9A62872C-3BEC-04C6-C536-31F751CD8CE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 </a:t>
            </a:r>
            <a:r>
              <a:rPr lang="ko-KR" altLang="en-US" dirty="0"/>
              <a:t>지연이의 의견 확인하기</a:t>
            </a:r>
          </a:p>
        </p:txBody>
      </p:sp>
      <p:pic>
        <p:nvPicPr>
          <p:cNvPr id="9" name="그림 8" descr="The image shows a diagram comparing two triangles, OAB and O'CD, with their respective angles and centers, and includes a circle with angle measures.&#10;&#10;AI 생성 콘텐츠는 정확하지 않을 수 있습니다.">
            <a:extLst>
              <a:ext uri="{FF2B5EF4-FFF2-40B4-BE49-F238E27FC236}">
                <a16:creationId xmlns:a16="http://schemas.microsoft.com/office/drawing/2014/main" id="{AAA7CD86-A0C2-4765-1356-8CF5F625E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151" y="2170305"/>
            <a:ext cx="9218077" cy="2982593"/>
          </a:xfrm>
          <a:prstGeom prst="rect">
            <a:avLst/>
          </a:prstGeom>
        </p:spPr>
      </p:pic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7457A0FA-63AD-B9DD-53FE-CB1916EA610C}"/>
              </a:ext>
            </a:extLst>
          </p:cNvPr>
          <p:cNvSpPr/>
          <p:nvPr/>
        </p:nvSpPr>
        <p:spPr>
          <a:xfrm rot="5400000">
            <a:off x="6638564" y="2135121"/>
            <a:ext cx="654354" cy="7807742"/>
          </a:xfrm>
          <a:prstGeom prst="round2SameRect">
            <a:avLst>
              <a:gd name="adj1" fmla="val 19651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3" name="사각형: 둥근 위쪽 모서리 12">
            <a:extLst>
              <a:ext uri="{FF2B5EF4-FFF2-40B4-BE49-F238E27FC236}">
                <a16:creationId xmlns:a16="http://schemas.microsoft.com/office/drawing/2014/main" id="{B0C81DD6-9F85-ACA6-1795-854B5EFF364F}"/>
              </a:ext>
            </a:extLst>
          </p:cNvPr>
          <p:cNvSpPr/>
          <p:nvPr/>
        </p:nvSpPr>
        <p:spPr>
          <a:xfrm rot="16200000">
            <a:off x="1960036" y="5091213"/>
            <a:ext cx="654354" cy="1895957"/>
          </a:xfrm>
          <a:prstGeom prst="round2SameRect">
            <a:avLst>
              <a:gd name="adj1" fmla="val 21221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4AC87BFC-048E-7D72-5592-E97530502BF1}"/>
              </a:ext>
            </a:extLst>
          </p:cNvPr>
          <p:cNvSpPr txBox="1"/>
          <p:nvPr/>
        </p:nvSpPr>
        <p:spPr>
          <a:xfrm>
            <a:off x="1965929" y="5930759"/>
            <a:ext cx="10959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공학도구 링크</a:t>
            </a:r>
            <a:endParaRPr lang="en-US" sz="1600" dirty="0"/>
          </a:p>
        </p:txBody>
      </p:sp>
      <p:sp>
        <p:nvSpPr>
          <p:cNvPr id="19" name="Text 7">
            <a:hlinkClick r:id="rId4"/>
            <a:extLst>
              <a:ext uri="{FF2B5EF4-FFF2-40B4-BE49-F238E27FC236}">
                <a16:creationId xmlns:a16="http://schemas.microsoft.com/office/drawing/2014/main" id="{D0B6CE90-1F06-A1A5-1B76-BA372E434E56}"/>
              </a:ext>
            </a:extLst>
          </p:cNvPr>
          <p:cNvSpPr txBox="1"/>
          <p:nvPr/>
        </p:nvSpPr>
        <p:spPr>
          <a:xfrm>
            <a:off x="3370139" y="5915371"/>
            <a:ext cx="6761149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u="sng" dirty="0">
                <a:solidFill>
                  <a:srgbClr val="0C4CAB"/>
                </a:solidFill>
              </a:rPr>
              <a:t>https://localcdn.cemware.com/2026/4_filling_two_sectors.html</a:t>
            </a:r>
            <a:endParaRPr lang="en-US" sz="1600" u="sng" dirty="0">
              <a:solidFill>
                <a:srgbClr val="0C4CAB"/>
              </a:solidFill>
            </a:endParaRPr>
          </a:p>
        </p:txBody>
      </p:sp>
      <p:pic>
        <p:nvPicPr>
          <p:cNvPr id="21" name="그래픽 20">
            <a:extLst>
              <a:ext uri="{FF2B5EF4-FFF2-40B4-BE49-F238E27FC236}">
                <a16:creationId xmlns:a16="http://schemas.microsoft.com/office/drawing/2014/main" id="{1F63E7FB-98C6-0B6E-5CA5-FA2AA4EE9C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869" y="5883568"/>
            <a:ext cx="342595" cy="3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6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9F630-DA3E-FA5F-AEC4-502C618BC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7A509E1D-0667-AEB6-3614-30D22E26EA9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718454E4-DEBA-AA2F-1C90-267B2F7F46E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 </a:t>
            </a:r>
            <a:r>
              <a:rPr lang="ko-KR" altLang="en-US" dirty="0"/>
              <a:t>지연이의 의견 확인하기</a:t>
            </a: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599FFC0C-4024-83D8-B903-0BA56C31DA7B}"/>
              </a:ext>
            </a:extLst>
          </p:cNvPr>
          <p:cNvSpPr txBox="1">
            <a:spLocks/>
          </p:cNvSpPr>
          <p:nvPr/>
        </p:nvSpPr>
        <p:spPr>
          <a:xfrm>
            <a:off x="1387612" y="148377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2F1BF18E-6417-152B-4D4D-81222B124F65}"/>
              </a:ext>
            </a:extLst>
          </p:cNvPr>
          <p:cNvSpPr txBox="1">
            <a:spLocks/>
          </p:cNvSpPr>
          <p:nvPr/>
        </p:nvSpPr>
        <p:spPr>
          <a:xfrm>
            <a:off x="1883945" y="150239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와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 중심각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크기가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□인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빨간 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부채꼴이 각각 몇 개씩 들어가나요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20" name="텍스트 개체 틀 17">
            <a:extLst>
              <a:ext uri="{FF2B5EF4-FFF2-40B4-BE49-F238E27FC236}">
                <a16:creationId xmlns:a16="http://schemas.microsoft.com/office/drawing/2014/main" id="{88DA3346-2952-C199-7CAC-CFAF3CEDE277}"/>
              </a:ext>
            </a:extLst>
          </p:cNvPr>
          <p:cNvSpPr txBox="1">
            <a:spLocks/>
          </p:cNvSpPr>
          <p:nvPr/>
        </p:nvSpPr>
        <p:spPr>
          <a:xfrm>
            <a:off x="1387612" y="249836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26B6F706-46C4-D7DF-3C38-078B68BD5F25}"/>
              </a:ext>
            </a:extLst>
          </p:cNvPr>
          <p:cNvGrpSpPr/>
          <p:nvPr/>
        </p:nvGrpSpPr>
        <p:grpSpPr>
          <a:xfrm>
            <a:off x="1812925" y="2394709"/>
            <a:ext cx="2310981" cy="446161"/>
            <a:chOff x="2492375" y="2802638"/>
            <a:chExt cx="2310981" cy="44616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619BF14-B6C0-711B-EB32-D7634046FF36}"/>
                </a:ext>
              </a:extLst>
            </p:cNvPr>
            <p:cNvSpPr txBox="1"/>
            <p:nvPr/>
          </p:nvSpPr>
          <p:spPr>
            <a:xfrm>
              <a:off x="2492375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F2E177-B8BC-BA05-9DB9-2E65E60F2F07}"/>
                </a:ext>
              </a:extLst>
            </p:cNvPr>
            <p:cNvSpPr txBox="1"/>
            <p:nvPr/>
          </p:nvSpPr>
          <p:spPr>
            <a:xfrm>
              <a:off x="2539916" y="2971800"/>
              <a:ext cx="226344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: CD 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는 얼마일까요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?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A22ECF9-08CB-5A3E-9E94-739AA62772BA}"/>
                </a:ext>
              </a:extLst>
            </p:cNvPr>
            <p:cNvSpPr txBox="1"/>
            <p:nvPr/>
          </p:nvSpPr>
          <p:spPr>
            <a:xfrm>
              <a:off x="2983896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</p:grpSp>
      <p:sp>
        <p:nvSpPr>
          <p:cNvPr id="33" name="텍스트 개체 틀 17">
            <a:extLst>
              <a:ext uri="{FF2B5EF4-FFF2-40B4-BE49-F238E27FC236}">
                <a16:creationId xmlns:a16="http://schemas.microsoft.com/office/drawing/2014/main" id="{31BD0F31-2FE1-85A4-4CB6-E1B345A79457}"/>
              </a:ext>
            </a:extLst>
          </p:cNvPr>
          <p:cNvSpPr txBox="1">
            <a:spLocks/>
          </p:cNvSpPr>
          <p:nvPr/>
        </p:nvSpPr>
        <p:spPr>
          <a:xfrm>
            <a:off x="1387612" y="351294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50E6CD3C-E570-8EAE-71AB-57942F52574B}"/>
              </a:ext>
            </a:extLst>
          </p:cNvPr>
          <p:cNvGrpSpPr/>
          <p:nvPr/>
        </p:nvGrpSpPr>
        <p:grpSpPr>
          <a:xfrm>
            <a:off x="1812925" y="3409295"/>
            <a:ext cx="2448839" cy="446161"/>
            <a:chOff x="2492375" y="2802638"/>
            <a:chExt cx="2448839" cy="446161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793587-8D1C-E08A-B2BA-5EDBFACFC333}"/>
                </a:ext>
              </a:extLst>
            </p:cNvPr>
            <p:cNvSpPr txBox="1"/>
            <p:nvPr/>
          </p:nvSpPr>
          <p:spPr>
            <a:xfrm>
              <a:off x="2492375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E41D0CD-11B9-0261-61BD-4B9DE5873699}"/>
                </a:ext>
              </a:extLst>
            </p:cNvPr>
            <p:cNvSpPr txBox="1"/>
            <p:nvPr/>
          </p:nvSpPr>
          <p:spPr>
            <a:xfrm>
              <a:off x="2539916" y="2971800"/>
              <a:ext cx="240129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</a:t>
              </a:r>
              <a:r>
                <a:rPr lang="ko-KR" altLang="en-US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는</a:t>
              </a:r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CD</a:t>
              </a:r>
              <a:r>
                <a:rPr lang="ko-KR" altLang="en-US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의 몇 배일까요</a:t>
              </a:r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?</a:t>
              </a:r>
              <a:endPara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9FBE26-BC44-9B1C-3161-38C22821970C}"/>
                </a:ext>
              </a:extLst>
            </p:cNvPr>
            <p:cNvSpPr txBox="1"/>
            <p:nvPr/>
          </p:nvSpPr>
          <p:spPr>
            <a:xfrm>
              <a:off x="3111599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</p:grp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E606FCB1-8AC9-61B4-E64D-5E7900499A49}"/>
              </a:ext>
            </a:extLst>
          </p:cNvPr>
          <p:cNvSpPr txBox="1">
            <a:spLocks/>
          </p:cNvSpPr>
          <p:nvPr/>
        </p:nvSpPr>
        <p:spPr>
          <a:xfrm>
            <a:off x="1387612" y="452753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40" name="텍스트 개체 틀 2">
            <a:extLst>
              <a:ext uri="{FF2B5EF4-FFF2-40B4-BE49-F238E27FC236}">
                <a16:creationId xmlns:a16="http://schemas.microsoft.com/office/drawing/2014/main" id="{E904F6EC-0A05-3A1E-6209-0632C404FCC1}"/>
              </a:ext>
            </a:extLst>
          </p:cNvPr>
          <p:cNvSpPr txBox="1">
            <a:spLocks/>
          </p:cNvSpPr>
          <p:nvPr/>
        </p:nvSpPr>
        <p:spPr>
          <a:xfrm>
            <a:off x="1883945" y="4546150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넓이는 얼마일까요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41" name="텍스트 개체 틀 17">
            <a:extLst>
              <a:ext uri="{FF2B5EF4-FFF2-40B4-BE49-F238E27FC236}">
                <a16:creationId xmlns:a16="http://schemas.microsoft.com/office/drawing/2014/main" id="{E62E539B-DDB7-8B15-F80C-700EDEFF46F8}"/>
              </a:ext>
            </a:extLst>
          </p:cNvPr>
          <p:cNvSpPr txBox="1">
            <a:spLocks/>
          </p:cNvSpPr>
          <p:nvPr/>
        </p:nvSpPr>
        <p:spPr>
          <a:xfrm>
            <a:off x="1387612" y="554212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42" name="텍스트 개체 틀 2">
            <a:extLst>
              <a:ext uri="{FF2B5EF4-FFF2-40B4-BE49-F238E27FC236}">
                <a16:creationId xmlns:a16="http://schemas.microsoft.com/office/drawing/2014/main" id="{3A654745-7ECD-3D61-2F06-ED0A98442943}"/>
              </a:ext>
            </a:extLst>
          </p:cNvPr>
          <p:cNvSpPr txBox="1">
            <a:spLocks/>
          </p:cNvSpPr>
          <p:nvPr/>
        </p:nvSpPr>
        <p:spPr>
          <a:xfrm>
            <a:off x="1883945" y="5560026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넓이는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 넓이의 몇 배일까요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8931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93ACF-5C34-3DE9-B5D2-F9C35E014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989440A-B2C7-BDB2-BB34-C1E21DCD68B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50E17561-72E3-8E0B-8A10-BF148FE0D1E7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 </a:t>
            </a:r>
            <a:r>
              <a:rPr lang="ko-KR" altLang="en-US" dirty="0"/>
              <a:t>지연이의 의견 확인하기</a:t>
            </a: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61E6FA2E-AECE-D7BA-97CE-CC1939E81B3E}"/>
              </a:ext>
            </a:extLst>
          </p:cNvPr>
          <p:cNvSpPr txBox="1">
            <a:spLocks/>
          </p:cNvSpPr>
          <p:nvPr/>
        </p:nvSpPr>
        <p:spPr>
          <a:xfrm>
            <a:off x="1387612" y="148377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3" name="텍스트 개체 틀 2">
            <a:extLst>
              <a:ext uri="{FF2B5EF4-FFF2-40B4-BE49-F238E27FC236}">
                <a16:creationId xmlns:a16="http://schemas.microsoft.com/office/drawing/2014/main" id="{2329A192-F913-2C63-D408-F016EC27A6AD}"/>
              </a:ext>
            </a:extLst>
          </p:cNvPr>
          <p:cNvSpPr txBox="1">
            <a:spLocks/>
          </p:cNvSpPr>
          <p:nvPr/>
        </p:nvSpPr>
        <p:spPr>
          <a:xfrm>
            <a:off x="1883945" y="150239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와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 중심각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크기가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□인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빨간 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부채꼴이 각각 몇 개씩 들어가나요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2" name="텍스트 개체 틀 2">
            <a:extLst>
              <a:ext uri="{FF2B5EF4-FFF2-40B4-BE49-F238E27FC236}">
                <a16:creationId xmlns:a16="http://schemas.microsoft.com/office/drawing/2014/main" id="{E8965DB6-4AC4-ED7A-CE73-686265F72BBF}"/>
              </a:ext>
            </a:extLst>
          </p:cNvPr>
          <p:cNvSpPr txBox="1">
            <a:spLocks/>
          </p:cNvSpPr>
          <p:nvPr/>
        </p:nvSpPr>
        <p:spPr>
          <a:xfrm>
            <a:off x="1883945" y="1959931"/>
            <a:ext cx="8920443" cy="60939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중심각이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10</a:t>
            </a:r>
            <a:r>
              <a:rPr lang="ko-KR" altLang="ko-KR" sz="1800" dirty="0">
                <a:solidFill>
                  <a:srgbClr val="0C4CAB"/>
                </a:solidFill>
              </a:rPr>
              <a:t>°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 부채꼴이 각각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5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개씩 들어간다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중심각이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ko-KR" sz="1800" dirty="0">
                <a:solidFill>
                  <a:srgbClr val="0C4CAB"/>
                </a:solidFill>
              </a:rPr>
              <a:t>°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인 부채꼴이 각각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15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25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개씩 들어간다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C407B6A3-F0ED-899A-AFFC-646B97CB8EBD}"/>
              </a:ext>
            </a:extLst>
          </p:cNvPr>
          <p:cNvSpPr txBox="1">
            <a:spLocks/>
          </p:cNvSpPr>
          <p:nvPr/>
        </p:nvSpPr>
        <p:spPr>
          <a:xfrm>
            <a:off x="1387612" y="32660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5F8B6EBD-29BF-D3D6-A76F-28E7CE25879F}"/>
              </a:ext>
            </a:extLst>
          </p:cNvPr>
          <p:cNvGrpSpPr/>
          <p:nvPr/>
        </p:nvGrpSpPr>
        <p:grpSpPr>
          <a:xfrm>
            <a:off x="1812925" y="3162377"/>
            <a:ext cx="2310981" cy="446161"/>
            <a:chOff x="2492375" y="2802638"/>
            <a:chExt cx="2310981" cy="44616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F40B47E-EE3A-B90A-6E16-8CE6579430F5}"/>
                </a:ext>
              </a:extLst>
            </p:cNvPr>
            <p:cNvSpPr txBox="1"/>
            <p:nvPr/>
          </p:nvSpPr>
          <p:spPr>
            <a:xfrm>
              <a:off x="2492375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6B553D5-2EA2-2385-0D85-E689921700D4}"/>
                </a:ext>
              </a:extLst>
            </p:cNvPr>
            <p:cNvSpPr txBox="1"/>
            <p:nvPr/>
          </p:nvSpPr>
          <p:spPr>
            <a:xfrm>
              <a:off x="2539916" y="2971800"/>
              <a:ext cx="2263440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: CD 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는 얼마일까요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?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D6FEEE-1BCC-0651-12D2-630518234325}"/>
                </a:ext>
              </a:extLst>
            </p:cNvPr>
            <p:cNvSpPr txBox="1"/>
            <p:nvPr/>
          </p:nvSpPr>
          <p:spPr>
            <a:xfrm>
              <a:off x="2983896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CA2E3BD-BA2A-6DFC-B3E2-68105A204B6B}"/>
              </a:ext>
            </a:extLst>
          </p:cNvPr>
          <p:cNvGrpSpPr/>
          <p:nvPr/>
        </p:nvGrpSpPr>
        <p:grpSpPr>
          <a:xfrm>
            <a:off x="1812925" y="3777700"/>
            <a:ext cx="4662587" cy="446161"/>
            <a:chOff x="2492375" y="2802638"/>
            <a:chExt cx="4662587" cy="44616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3D3D7F0-C31D-AA89-E160-471F5B46ABCC}"/>
                </a:ext>
              </a:extLst>
            </p:cNvPr>
            <p:cNvSpPr txBox="1"/>
            <p:nvPr/>
          </p:nvSpPr>
          <p:spPr>
            <a:xfrm>
              <a:off x="2492375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9E39BDE-A830-41C3-46BB-CF9ECEF2CFD5}"/>
                </a:ext>
              </a:extLst>
            </p:cNvPr>
            <p:cNvSpPr txBox="1"/>
            <p:nvPr/>
          </p:nvSpPr>
          <p:spPr>
            <a:xfrm>
              <a:off x="2539916" y="2971800"/>
              <a:ext cx="4615046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: CD = 3 : 5 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또는 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: CD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= 15 : 25 = 3 : 5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2D3EF7E-49E1-42FF-5516-6C794BC85593}"/>
                </a:ext>
              </a:extLst>
            </p:cNvPr>
            <p:cNvSpPr txBox="1"/>
            <p:nvPr/>
          </p:nvSpPr>
          <p:spPr>
            <a:xfrm>
              <a:off x="2983896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DF2E113-9582-2E1A-4255-49D6405957E0}"/>
                </a:ext>
              </a:extLst>
            </p:cNvPr>
            <p:cNvSpPr txBox="1"/>
            <p:nvPr/>
          </p:nvSpPr>
          <p:spPr>
            <a:xfrm>
              <a:off x="4533296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AA0C449-43CA-7BE1-77C8-A9D264F0B03B}"/>
                </a:ext>
              </a:extLst>
            </p:cNvPr>
            <p:cNvSpPr txBox="1"/>
            <p:nvPr/>
          </p:nvSpPr>
          <p:spPr>
            <a:xfrm>
              <a:off x="5041296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</p:grp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D943352C-8011-6733-906B-CB29C9E74581}"/>
              </a:ext>
            </a:extLst>
          </p:cNvPr>
          <p:cNvSpPr txBox="1">
            <a:spLocks/>
          </p:cNvSpPr>
          <p:nvPr/>
        </p:nvSpPr>
        <p:spPr>
          <a:xfrm>
            <a:off x="1387612" y="4912290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5E169E9E-AAC4-1B83-F087-221EF32836BB}"/>
              </a:ext>
            </a:extLst>
          </p:cNvPr>
          <p:cNvGrpSpPr/>
          <p:nvPr/>
        </p:nvGrpSpPr>
        <p:grpSpPr>
          <a:xfrm>
            <a:off x="1812925" y="4808636"/>
            <a:ext cx="2448839" cy="446161"/>
            <a:chOff x="2492375" y="2802638"/>
            <a:chExt cx="2448839" cy="446161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2BDE5A-4B47-02C5-1048-75EFA39E8810}"/>
                </a:ext>
              </a:extLst>
            </p:cNvPr>
            <p:cNvSpPr txBox="1"/>
            <p:nvPr/>
          </p:nvSpPr>
          <p:spPr>
            <a:xfrm>
              <a:off x="2492375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75FA8C-F0D2-020C-CDFA-FDB85FD7E806}"/>
                </a:ext>
              </a:extLst>
            </p:cNvPr>
            <p:cNvSpPr txBox="1"/>
            <p:nvPr/>
          </p:nvSpPr>
          <p:spPr>
            <a:xfrm>
              <a:off x="2539916" y="2971800"/>
              <a:ext cx="240129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</a:t>
              </a:r>
              <a:r>
                <a:rPr lang="ko-KR" altLang="en-US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는</a:t>
              </a:r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 CD</a:t>
              </a:r>
              <a:r>
                <a:rPr lang="ko-KR" altLang="en-US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의 몇 배일까요</a:t>
              </a:r>
              <a:r>
                <a:rPr lang="en-US" altLang="ko-KR" b="1" dirty="0">
                  <a:ln>
                    <a:solidFill>
                      <a:schemeClr val="accent5">
                        <a:alpha val="0"/>
                      </a:schemeClr>
                    </a:solidFill>
                  </a:ln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?</a:t>
              </a:r>
              <a:endPara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D2B49DF-7055-8C80-6D8B-4FF0188965A6}"/>
                </a:ext>
              </a:extLst>
            </p:cNvPr>
            <p:cNvSpPr txBox="1"/>
            <p:nvPr/>
          </p:nvSpPr>
          <p:spPr>
            <a:xfrm>
              <a:off x="3111599" y="2802638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/>
                <a:t>⌢</a:t>
              </a:r>
              <a:endParaRPr lang="ko-KR" altLang="en-US" dirty="0"/>
            </a:p>
          </p:txBody>
        </p: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3418744-088F-FB33-1F5D-9B4CFDD2A54B}"/>
              </a:ext>
            </a:extLst>
          </p:cNvPr>
          <p:cNvGrpSpPr/>
          <p:nvPr/>
        </p:nvGrpSpPr>
        <p:grpSpPr>
          <a:xfrm>
            <a:off x="1812925" y="5381725"/>
            <a:ext cx="4447785" cy="553999"/>
            <a:chOff x="1812925" y="5445225"/>
            <a:chExt cx="4447785" cy="553999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B0153B7-9FCF-F88C-4D8D-CE2C9ED849D2}"/>
                </a:ext>
              </a:extLst>
            </p:cNvPr>
            <p:cNvSpPr txBox="1"/>
            <p:nvPr/>
          </p:nvSpPr>
          <p:spPr>
            <a:xfrm>
              <a:off x="1812925" y="5445226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3ACC75A-0E34-02C4-AAA4-E505BB6A21B1}"/>
                </a:ext>
              </a:extLst>
            </p:cNvPr>
            <p:cNvSpPr txBox="1"/>
            <p:nvPr/>
          </p:nvSpPr>
          <p:spPr>
            <a:xfrm>
              <a:off x="1860466" y="5614388"/>
              <a:ext cx="4400244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 : CD = 3 : 5 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이므로 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AB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는 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CD</a:t>
              </a:r>
              <a:r>
                <a: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의      배이다</a:t>
              </a:r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.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EB11738-E1BE-12D9-9C62-E54C78AF25C2}"/>
                </a:ext>
              </a:extLst>
            </p:cNvPr>
            <p:cNvSpPr txBox="1"/>
            <p:nvPr/>
          </p:nvSpPr>
          <p:spPr>
            <a:xfrm>
              <a:off x="2304446" y="5445226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310AEB-9F97-0114-CA9A-13352A30A761}"/>
                </a:ext>
              </a:extLst>
            </p:cNvPr>
            <p:cNvSpPr txBox="1"/>
            <p:nvPr/>
          </p:nvSpPr>
          <p:spPr>
            <a:xfrm>
              <a:off x="4056786" y="5445226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A8DA31E-8418-64D1-2D89-36073E9A71A7}"/>
                </a:ext>
              </a:extLst>
            </p:cNvPr>
            <p:cNvSpPr txBox="1"/>
            <p:nvPr/>
          </p:nvSpPr>
          <p:spPr>
            <a:xfrm>
              <a:off x="4637451" y="5445226"/>
              <a:ext cx="405880" cy="276999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dirty="0">
                  <a:solidFill>
                    <a:srgbClr val="0C4CAB"/>
                  </a:solidFill>
                </a:rPr>
                <a:t>⌢</a:t>
              </a:r>
              <a:endParaRPr lang="ko-KR" altLang="en-US" dirty="0">
                <a:solidFill>
                  <a:srgbClr val="0C4CAB"/>
                </a:solidFill>
              </a:endParaRPr>
            </a:p>
          </p:txBody>
        </p:sp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C6D12CC4-AACC-4382-C847-51B13F01BB43}"/>
                </a:ext>
              </a:extLst>
            </p:cNvPr>
            <p:cNvGrpSpPr/>
            <p:nvPr/>
          </p:nvGrpSpPr>
          <p:grpSpPr>
            <a:xfrm>
              <a:off x="5310812" y="5445225"/>
              <a:ext cx="178763" cy="553999"/>
              <a:chOff x="5310812" y="5445225"/>
              <a:chExt cx="178763" cy="553999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0D81DB4-6952-FAD3-BA08-C376509BC449}"/>
                  </a:ext>
                </a:extLst>
              </p:cNvPr>
              <p:cNvSpPr txBox="1"/>
              <p:nvPr/>
            </p:nvSpPr>
            <p:spPr>
              <a:xfrm>
                <a:off x="5331912" y="5722225"/>
                <a:ext cx="142668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5</a:t>
                </a:r>
                <a:endPara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E123433-7090-3AB1-4134-9D8D370F9463}"/>
                  </a:ext>
                </a:extLst>
              </p:cNvPr>
              <p:cNvSpPr txBox="1"/>
              <p:nvPr/>
            </p:nvSpPr>
            <p:spPr>
              <a:xfrm>
                <a:off x="5331912" y="5445225"/>
                <a:ext cx="147476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ko-KR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3</a:t>
                </a:r>
                <a:endParaRPr lang="ko-KR" altLang="en-US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46" name="직선 연결선 45">
                <a:extLst>
                  <a:ext uri="{FF2B5EF4-FFF2-40B4-BE49-F238E27FC236}">
                    <a16:creationId xmlns:a16="http://schemas.microsoft.com/office/drawing/2014/main" id="{2CC0EDB1-66DE-2EBB-782C-5981F5E94CB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10812" y="5722225"/>
                <a:ext cx="178763" cy="0"/>
              </a:xfrm>
              <a:prstGeom prst="line">
                <a:avLst/>
              </a:prstGeom>
              <a:ln w="15875">
                <a:solidFill>
                  <a:srgbClr val="0C4CA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텍스트 개체 틀 17">
            <a:extLst>
              <a:ext uri="{FF2B5EF4-FFF2-40B4-BE49-F238E27FC236}">
                <a16:creationId xmlns:a16="http://schemas.microsoft.com/office/drawing/2014/main" id="{0328AB77-A9D1-CC07-1B72-E0A1ECFB1C41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314286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C4350-6FB3-6064-1CD4-D209453EF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0580632-B66D-67E9-01C5-CA3F3B8EBBB3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B058D214-A0C9-0865-6947-FB1F7984762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문제 상황</a:t>
            </a:r>
            <a:r>
              <a:rPr lang="en-US" altLang="ko-KR" dirty="0"/>
              <a:t>2] </a:t>
            </a:r>
            <a:r>
              <a:rPr lang="ko-KR" altLang="en-US" dirty="0"/>
              <a:t>지연이의 의견 확인하기</a:t>
            </a:r>
          </a:p>
        </p:txBody>
      </p:sp>
      <p:sp>
        <p:nvSpPr>
          <p:cNvPr id="29" name="텍스트 개체 틀 17">
            <a:extLst>
              <a:ext uri="{FF2B5EF4-FFF2-40B4-BE49-F238E27FC236}">
                <a16:creationId xmlns:a16="http://schemas.microsoft.com/office/drawing/2014/main" id="{DEF4DF89-9C05-CBDD-DD7D-B0574C56C7B3}"/>
              </a:ext>
            </a:extLst>
          </p:cNvPr>
          <p:cNvSpPr txBox="1">
            <a:spLocks/>
          </p:cNvSpPr>
          <p:nvPr/>
        </p:nvSpPr>
        <p:spPr>
          <a:xfrm>
            <a:off x="1387612" y="161016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BE7D1E70-53EA-ED03-7024-4999676FD659}"/>
              </a:ext>
            </a:extLst>
          </p:cNvPr>
          <p:cNvSpPr txBox="1">
            <a:spLocks/>
          </p:cNvSpPr>
          <p:nvPr/>
        </p:nvSpPr>
        <p:spPr>
          <a:xfrm>
            <a:off x="1883945" y="1628779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넓이는 얼마일까요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33" name="텍스트 개체 틀 2">
            <a:extLst>
              <a:ext uri="{FF2B5EF4-FFF2-40B4-BE49-F238E27FC236}">
                <a16:creationId xmlns:a16="http://schemas.microsoft.com/office/drawing/2014/main" id="{616C47AD-E358-A9AA-BF7A-4F35B730398D}"/>
              </a:ext>
            </a:extLst>
          </p:cNvPr>
          <p:cNvSpPr txBox="1">
            <a:spLocks/>
          </p:cNvSpPr>
          <p:nvPr/>
        </p:nvSpPr>
        <p:spPr>
          <a:xfrm>
            <a:off x="1883945" y="2247689"/>
            <a:ext cx="8920443" cy="276999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3 : 5</a:t>
            </a:r>
          </a:p>
        </p:txBody>
      </p:sp>
      <p:sp>
        <p:nvSpPr>
          <p:cNvPr id="35" name="텍스트 개체 틀 17">
            <a:extLst>
              <a:ext uri="{FF2B5EF4-FFF2-40B4-BE49-F238E27FC236}">
                <a16:creationId xmlns:a16="http://schemas.microsoft.com/office/drawing/2014/main" id="{F33E19DB-CC42-10E8-AFF9-C5FFE067AE35}"/>
              </a:ext>
            </a:extLst>
          </p:cNvPr>
          <p:cNvSpPr txBox="1">
            <a:spLocks/>
          </p:cNvSpPr>
          <p:nvPr/>
        </p:nvSpPr>
        <p:spPr>
          <a:xfrm>
            <a:off x="1387612" y="2873529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  <a:endParaRPr lang="ko-KR" altLang="en-US" dirty="0"/>
          </a:p>
        </p:txBody>
      </p:sp>
      <p:sp>
        <p:nvSpPr>
          <p:cNvPr id="36" name="텍스트 개체 틀 2">
            <a:extLst>
              <a:ext uri="{FF2B5EF4-FFF2-40B4-BE49-F238E27FC236}">
                <a16:creationId xmlns:a16="http://schemas.microsoft.com/office/drawing/2014/main" id="{E4F22A55-3D9D-4FAA-DEA1-1A1438561A37}"/>
              </a:ext>
            </a:extLst>
          </p:cNvPr>
          <p:cNvSpPr txBox="1">
            <a:spLocks/>
          </p:cNvSpPr>
          <p:nvPr/>
        </p:nvSpPr>
        <p:spPr>
          <a:xfrm>
            <a:off x="1883945" y="2892144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넓이는</a:t>
            </a:r>
            <a:r>
              <a:rPr lang="ko-KR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부채꼴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 넓이의 몇 배일까요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</a:p>
        </p:txBody>
      </p:sp>
      <p:sp>
        <p:nvSpPr>
          <p:cNvPr id="37" name="텍스트 개체 틀 2">
            <a:extLst>
              <a:ext uri="{FF2B5EF4-FFF2-40B4-BE49-F238E27FC236}">
                <a16:creationId xmlns:a16="http://schemas.microsoft.com/office/drawing/2014/main" id="{FB9C14C3-977E-9975-5DB3-C7C3DBB60706}"/>
              </a:ext>
            </a:extLst>
          </p:cNvPr>
          <p:cNvSpPr txBox="1">
            <a:spLocks/>
          </p:cNvSpPr>
          <p:nvPr/>
        </p:nvSpPr>
        <p:spPr>
          <a:xfrm>
            <a:off x="1883945" y="3454579"/>
            <a:ext cx="8920443" cy="700000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: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3 : 5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이므로</a:t>
            </a:r>
            <a:endParaRPr lang="en-US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5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OAB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넓이는 부채꼴 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O’CD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의 넓이의     배이다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F4C23EA-03CD-436B-A4BB-F8E162DD8016}"/>
              </a:ext>
            </a:extLst>
          </p:cNvPr>
          <p:cNvGrpSpPr/>
          <p:nvPr/>
        </p:nvGrpSpPr>
        <p:grpSpPr>
          <a:xfrm>
            <a:off x="5982523" y="3739080"/>
            <a:ext cx="178763" cy="553999"/>
            <a:chOff x="5310812" y="5445225"/>
            <a:chExt cx="178763" cy="55399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ECB6D8-B787-E7F0-7BED-82A3A0864DB2}"/>
                </a:ext>
              </a:extLst>
            </p:cNvPr>
            <p:cNvSpPr txBox="1"/>
            <p:nvPr/>
          </p:nvSpPr>
          <p:spPr>
            <a:xfrm>
              <a:off x="5331912" y="5722225"/>
              <a:ext cx="142668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5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8C14885-0862-89EE-58BE-8C52D1D79174}"/>
                </a:ext>
              </a:extLst>
            </p:cNvPr>
            <p:cNvSpPr txBox="1"/>
            <p:nvPr/>
          </p:nvSpPr>
          <p:spPr>
            <a:xfrm>
              <a:off x="5331912" y="5445225"/>
              <a:ext cx="147476" cy="276999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r>
                <a:rPr lang="en-US" altLang="ko-KR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rgbClr val="0C4CAB"/>
                  </a:solidFill>
                  <a:latin typeface="Pretendard Medium" panose="02000603000000020004" pitchFamily="50" charset="-127"/>
                  <a:ea typeface="Pretendard Medium" panose="02000603000000020004" pitchFamily="50" charset="-127"/>
                  <a:cs typeface="Pretendard Medium" panose="02000603000000020004" pitchFamily="50" charset="-127"/>
                </a:rPr>
                <a:t>3</a:t>
              </a:r>
              <a:endPara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41" name="직선 연결선 40">
              <a:extLst>
                <a:ext uri="{FF2B5EF4-FFF2-40B4-BE49-F238E27FC236}">
                  <a16:creationId xmlns:a16="http://schemas.microsoft.com/office/drawing/2014/main" id="{4CF4133F-408C-D82D-29D9-778D327575E3}"/>
                </a:ext>
              </a:extLst>
            </p:cNvPr>
            <p:cNvCxnSpPr>
              <a:cxnSpLocks/>
            </p:cNvCxnSpPr>
            <p:nvPr/>
          </p:nvCxnSpPr>
          <p:spPr>
            <a:xfrm>
              <a:off x="5310812" y="5722225"/>
              <a:ext cx="178763" cy="0"/>
            </a:xfrm>
            <a:prstGeom prst="line">
              <a:avLst/>
            </a:prstGeom>
            <a:ln w="15875">
              <a:solidFill>
                <a:srgbClr val="0C4C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텍스트 개체 틀 17">
            <a:extLst>
              <a:ext uri="{FF2B5EF4-FFF2-40B4-BE49-F238E27FC236}">
                <a16:creationId xmlns:a16="http://schemas.microsoft.com/office/drawing/2014/main" id="{5971006B-89BA-4B1D-F3E6-73BB3BC7AA10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785809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965A4-2756-AC52-8C5D-A98202634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AC05F98A-5D38-1C4C-5A57-AA73D5E4970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스스로 정리하기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6451AAA2-98EC-DA27-2D0A-A49C677D546D}"/>
              </a:ext>
            </a:extLst>
          </p:cNvPr>
          <p:cNvSpPr txBox="1">
            <a:spLocks/>
          </p:cNvSpPr>
          <p:nvPr/>
        </p:nvSpPr>
        <p:spPr>
          <a:xfrm>
            <a:off x="1431444" y="942526"/>
            <a:ext cx="9372944" cy="762388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[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과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[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문제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상황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2]를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통해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내가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000" b="1" kern="0" spc="-90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가지게</a:t>
            </a:r>
            <a:r>
              <a:rPr lang="en-US" altLang="ko-KR" sz="2000" b="1" kern="0" spc="-9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된 </a:t>
            </a:r>
            <a:r>
              <a:rPr lang="ko-KR" altLang="en-US" sz="2000" b="1" dirty="0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ko-KR" sz="2000" b="1" dirty="0">
                <a:solidFill>
                  <a:srgbClr val="0C4CAB"/>
                </a:solidFill>
              </a:rPr>
              <a:t>부채꼴의 중심각의 크기와 호의 길이</a:t>
            </a:r>
            <a:r>
              <a:rPr lang="en-US" altLang="ko-KR" sz="2000" b="1" dirty="0">
                <a:solidFill>
                  <a:srgbClr val="0C4CAB"/>
                </a:solidFill>
              </a:rPr>
              <a:t>, </a:t>
            </a:r>
            <a:r>
              <a:rPr lang="ko-KR" altLang="ko-KR" sz="2000" b="1" dirty="0">
                <a:solidFill>
                  <a:srgbClr val="0C4CAB"/>
                </a:solidFill>
              </a:rPr>
              <a:t>넓이의 </a:t>
            </a:r>
            <a:r>
              <a:rPr lang="ko-KR" altLang="ko-KR" sz="2000" b="1" dirty="0" err="1">
                <a:solidFill>
                  <a:srgbClr val="0C4CAB"/>
                </a:solidFill>
              </a:rPr>
              <a:t>관계</a:t>
            </a:r>
            <a:r>
              <a:rPr lang="ko-KR" altLang="en-US" sz="2000" b="1" dirty="0" err="1">
                <a:solidFill>
                  <a:srgbClr val="0B3F94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ko-KR" altLang="en-US" sz="2000" b="1" dirty="0" err="1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</a:t>
            </a:r>
            <a:r>
              <a:rPr lang="ko-KR" altLang="en-US" sz="2000" b="1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대한 생각을 아래에 적어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  <a:endParaRPr lang="en-US" altLang="ko-KR" sz="2000" b="1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3" name="Shape 5">
            <a:extLst>
              <a:ext uri="{FF2B5EF4-FFF2-40B4-BE49-F238E27FC236}">
                <a16:creationId xmlns:a16="http://schemas.microsoft.com/office/drawing/2014/main" id="{E1EBFDBD-80DC-3C3C-B6CF-71949B4F7F16}"/>
              </a:ext>
            </a:extLst>
          </p:cNvPr>
          <p:cNvSpPr/>
          <p:nvPr/>
        </p:nvSpPr>
        <p:spPr>
          <a:xfrm>
            <a:off x="1387612" y="2278601"/>
            <a:ext cx="9416776" cy="3450343"/>
          </a:xfrm>
          <a:prstGeom prst="roundRect">
            <a:avLst>
              <a:gd name="adj" fmla="val 8315"/>
            </a:avLst>
          </a:prstGeom>
          <a:solidFill>
            <a:srgbClr val="EDF4FF"/>
          </a:solidFill>
          <a:ln w="25400">
            <a:solidFill>
              <a:srgbClr val="0B3F94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E04C1A0-DEBF-99FB-CF29-5667BFC89D95}"/>
              </a:ext>
            </a:extLst>
          </p:cNvPr>
          <p:cNvGrpSpPr/>
          <p:nvPr/>
        </p:nvGrpSpPr>
        <p:grpSpPr>
          <a:xfrm>
            <a:off x="1714906" y="2045429"/>
            <a:ext cx="1543507" cy="466344"/>
            <a:chOff x="1778406" y="1939380"/>
            <a:chExt cx="1543507" cy="466344"/>
          </a:xfrm>
        </p:grpSpPr>
        <p:sp>
          <p:nvSpPr>
            <p:cNvPr id="6" name="Shape 15">
              <a:extLst>
                <a:ext uri="{FF2B5EF4-FFF2-40B4-BE49-F238E27FC236}">
                  <a16:creationId xmlns:a16="http://schemas.microsoft.com/office/drawing/2014/main" id="{C4C725B7-2F7D-A8E7-2102-EEE99C7D7A54}"/>
                </a:ext>
              </a:extLst>
            </p:cNvPr>
            <p:cNvSpPr/>
            <p:nvPr/>
          </p:nvSpPr>
          <p:spPr>
            <a:xfrm>
              <a:off x="1778406" y="1939380"/>
              <a:ext cx="1543507" cy="466344"/>
            </a:xfrm>
            <a:prstGeom prst="roundRect">
              <a:avLst>
                <a:gd name="adj" fmla="val 50000"/>
              </a:avLst>
            </a:prstGeom>
            <a:solidFill>
              <a:srgbClr val="0B3F94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탐정 메모</a:t>
              </a:r>
            </a:p>
          </p:txBody>
        </p:sp>
        <p:pic>
          <p:nvPicPr>
            <p:cNvPr id="8" name="그래픽 7">
              <a:extLst>
                <a:ext uri="{FF2B5EF4-FFF2-40B4-BE49-F238E27FC236}">
                  <a16:creationId xmlns:a16="http://schemas.microsoft.com/office/drawing/2014/main" id="{501DE6F3-3991-7E9B-876F-E8DA83F0B0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4A203AA0-34D6-52DD-B517-7F2FC53159FF}"/>
              </a:ext>
            </a:extLst>
          </p:cNvPr>
          <p:cNvCxnSpPr>
            <a:cxnSpLocks/>
          </p:cNvCxnSpPr>
          <p:nvPr/>
        </p:nvCxnSpPr>
        <p:spPr>
          <a:xfrm>
            <a:off x="1778406" y="350577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B519312-FEA4-12CB-84A2-542B01E772B5}"/>
              </a:ext>
            </a:extLst>
          </p:cNvPr>
          <p:cNvCxnSpPr>
            <a:cxnSpLocks/>
          </p:cNvCxnSpPr>
          <p:nvPr/>
        </p:nvCxnSpPr>
        <p:spPr>
          <a:xfrm>
            <a:off x="1778406" y="423602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97A5F737-002D-2CB9-BACE-ECADF1B704A6}"/>
              </a:ext>
            </a:extLst>
          </p:cNvPr>
          <p:cNvCxnSpPr>
            <a:cxnSpLocks/>
          </p:cNvCxnSpPr>
          <p:nvPr/>
        </p:nvCxnSpPr>
        <p:spPr>
          <a:xfrm>
            <a:off x="1778406" y="4966271"/>
            <a:ext cx="8622894" cy="0"/>
          </a:xfrm>
          <a:prstGeom prst="line">
            <a:avLst/>
          </a:prstGeom>
          <a:ln>
            <a:solidFill>
              <a:srgbClr val="0B3F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0307C273-9422-F58B-75DB-21DDA79173E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1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BED31BF6-0E86-3A07-9640-DFDA4029AFE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탐정 메모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5488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2397F5-FE57-0BCE-9B07-23E21A3A08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spc="-100" dirty="0">
                <a:solidFill>
                  <a:srgbClr val="0C4CAB"/>
                </a:solidFill>
              </a:rPr>
              <a:t>숨은 단서</a:t>
            </a:r>
            <a:r>
              <a:rPr lang="ko-KR" altLang="en-US" spc="-100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</a:rPr>
              <a:t>를 </a:t>
            </a:r>
            <a:r>
              <a:rPr lang="ko-KR" altLang="en-US" spc="-100" dirty="0"/>
              <a:t>찾아라</a:t>
            </a:r>
            <a:r>
              <a:rPr lang="en-US" altLang="ko-KR" spc="-100" dirty="0"/>
              <a:t>!</a:t>
            </a:r>
            <a:endParaRPr lang="ko-KR" altLang="en-US" spc="-1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4" name="Text 3"/>
          <p:cNvSpPr txBox="1"/>
          <p:nvPr/>
        </p:nvSpPr>
        <p:spPr>
          <a:xfrm>
            <a:off x="3421470" y="4124568"/>
            <a:ext cx="5349670" cy="677237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원과 부채꼴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부채꼴을 비교하며</a:t>
            </a:r>
            <a:endParaRPr lang="en-US" altLang="ko-KR" sz="1900" b="1" kern="0" spc="-37" dirty="0">
              <a:solidFill>
                <a:srgbClr val="2A3648"/>
              </a:solidFill>
              <a:latin typeface="Pretendard" pitchFamily="34" charset="0"/>
              <a:ea typeface="Pretendard" pitchFamily="34" charset="-122"/>
              <a:cs typeface="Pretendard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길이와 넓이를 구하는 방법을 탐색해 봅시다</a:t>
            </a:r>
            <a:r>
              <a:rPr lang="en-US" altLang="ko-KR" sz="1900" b="1" kern="0" spc="-37" dirty="0"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1900" dirty="0"/>
          </a:p>
        </p:txBody>
      </p:sp>
    </p:spTree>
    <p:extLst>
      <p:ext uri="{BB962C8B-B14F-4D97-AF65-F5344CB8AC3E}">
        <p14:creationId xmlns:p14="http://schemas.microsoft.com/office/powerpoint/2010/main" val="1154370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48300" y="2034857"/>
            <a:ext cx="12946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1CC144-B1DF-0B5D-13C0-9644629E6C5A}"/>
              </a:ext>
            </a:extLst>
          </p:cNvPr>
          <p:cNvSpPr txBox="1"/>
          <p:nvPr/>
        </p:nvSpPr>
        <p:spPr>
          <a:xfrm>
            <a:off x="2172520" y="2844227"/>
            <a:ext cx="7846961" cy="175432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부채꼴의 호의 길이와 넓이를 구하는 방법을 탐구할 수 있다</a:t>
            </a:r>
            <a:r>
              <a:rPr lang="en-US" altLang="ko-KR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5016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1EC1A-061F-B2BC-30C6-36F7945BB4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24D47024-EC64-72BE-4306-5D16F568F16D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</a:t>
            </a:r>
            <a:r>
              <a:rPr lang="ko-KR" altLang="ko-KR" sz="2000" b="1" dirty="0"/>
              <a:t>원과 부채꼴을 비교하며 부채꼴의 호의 길이와 넓이를 구하는 방법을 탐색해 봅시다</a:t>
            </a:r>
            <a:r>
              <a:rPr lang="en-US" altLang="ko-KR" sz="2000" b="1" dirty="0"/>
              <a:t>.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DEF14861-72EF-0157-BB11-F3D0BA3DCDA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EEC90F56-E9E8-F775-6E81-2B1930961C4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8102C95A-F7BB-E948-0AD7-6B38F3378963}"/>
              </a:ext>
            </a:extLst>
          </p:cNvPr>
          <p:cNvSpPr/>
          <p:nvPr/>
        </p:nvSpPr>
        <p:spPr>
          <a:xfrm>
            <a:off x="1335088" y="1739900"/>
            <a:ext cx="9534525" cy="3831709"/>
          </a:xfrm>
          <a:prstGeom prst="roundRect">
            <a:avLst>
              <a:gd name="adj" fmla="val 6089"/>
            </a:avLst>
          </a:prstGeom>
          <a:solidFill>
            <a:srgbClr val="EEEBFD"/>
          </a:solidFill>
          <a:ln w="19050">
            <a:solidFill>
              <a:schemeClr val="tx1">
                <a:lumMod val="95000"/>
                <a:lumOff val="5000"/>
                <a:alpha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865D9F12-E44D-B85C-2769-EECB00422589}"/>
              </a:ext>
            </a:extLst>
          </p:cNvPr>
          <p:cNvGrpSpPr/>
          <p:nvPr/>
        </p:nvGrpSpPr>
        <p:grpSpPr>
          <a:xfrm>
            <a:off x="3165952" y="1786383"/>
            <a:ext cx="5780626" cy="3684673"/>
            <a:chOff x="2622854" y="1837753"/>
            <a:chExt cx="6946292" cy="4427689"/>
          </a:xfrm>
        </p:grpSpPr>
        <p:pic>
          <p:nvPicPr>
            <p:cNvPr id="9" name="_x788989072">
              <a:extLst>
                <a:ext uri="{FF2B5EF4-FFF2-40B4-BE49-F238E27FC236}">
                  <a16:creationId xmlns:a16="http://schemas.microsoft.com/office/drawing/2014/main" id="{97608936-EDC8-2028-71F2-7B8AB8D174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2854" y="1837753"/>
              <a:ext cx="6946292" cy="4427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BC9ADC3-C9DE-0300-1B52-E2CA5D3C20E8}"/>
                </a:ext>
              </a:extLst>
            </p:cNvPr>
            <p:cNvSpPr/>
            <p:nvPr/>
          </p:nvSpPr>
          <p:spPr>
            <a:xfrm>
              <a:off x="2747925" y="1961235"/>
              <a:ext cx="2796540" cy="144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ko-KR" altLang="ko-KR" sz="650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반지름의 길이가 5cm인 원과 부채꼴을 비교해 보세요.</a:t>
              </a:r>
              <a:endParaRPr lang="ko-KR" altLang="en-US" sz="65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14A48D49-42A6-D418-FE3B-FCE1A1F42C30}"/>
                </a:ext>
              </a:extLst>
            </p:cNvPr>
            <p:cNvSpPr/>
            <p:nvPr/>
          </p:nvSpPr>
          <p:spPr>
            <a:xfrm>
              <a:off x="2747924" y="5367374"/>
              <a:ext cx="3884296" cy="144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ko-KR" altLang="ko-KR" sz="650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값을 </a:t>
              </a:r>
              <a:r>
                <a:rPr lang="ko-KR" altLang="ko-KR" sz="650" b="1" dirty="0" err="1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드래그하거나</a:t>
              </a:r>
              <a:r>
                <a:rPr lang="ko-KR" altLang="ko-KR" sz="650" b="1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, 값을 클릭한 뒤 아래 칸을 클릭해서 표에 들어갈 비율을 구해 보세요</a:t>
              </a:r>
              <a:endParaRPr lang="ko-KR" altLang="en-US" sz="65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32" name="텍스트 개체 틀 17">
            <a:extLst>
              <a:ext uri="{FF2B5EF4-FFF2-40B4-BE49-F238E27FC236}">
                <a16:creationId xmlns:a16="http://schemas.microsoft.com/office/drawing/2014/main" id="{A5DACA1A-3430-549A-279E-4D9A427DFA4B}"/>
              </a:ext>
            </a:extLst>
          </p:cNvPr>
          <p:cNvSpPr txBox="1">
            <a:spLocks/>
          </p:cNvSpPr>
          <p:nvPr/>
        </p:nvSpPr>
        <p:spPr>
          <a:xfrm>
            <a:off x="9472773" y="287124"/>
            <a:ext cx="1667903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원과 부채꼴 비교</a:t>
            </a:r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475436FA-C859-C88A-5628-D7DA18EE9B9A}"/>
              </a:ext>
            </a:extLst>
          </p:cNvPr>
          <p:cNvSpPr/>
          <p:nvPr/>
        </p:nvSpPr>
        <p:spPr>
          <a:xfrm rot="5400000">
            <a:off x="6638564" y="2135121"/>
            <a:ext cx="654354" cy="7807742"/>
          </a:xfrm>
          <a:prstGeom prst="round2SameRect">
            <a:avLst>
              <a:gd name="adj1" fmla="val 19651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8F206F92-C4FA-23DD-2E75-8B386B82CCD7}"/>
              </a:ext>
            </a:extLst>
          </p:cNvPr>
          <p:cNvSpPr/>
          <p:nvPr/>
        </p:nvSpPr>
        <p:spPr>
          <a:xfrm rot="16200000">
            <a:off x="1960036" y="5091213"/>
            <a:ext cx="654354" cy="1895957"/>
          </a:xfrm>
          <a:prstGeom prst="round2SameRect">
            <a:avLst>
              <a:gd name="adj1" fmla="val 21221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947BD1A-6E81-D2B8-C224-62CDCEA8AE31}"/>
              </a:ext>
            </a:extLst>
          </p:cNvPr>
          <p:cNvSpPr txBox="1"/>
          <p:nvPr/>
        </p:nvSpPr>
        <p:spPr>
          <a:xfrm>
            <a:off x="1965929" y="5930759"/>
            <a:ext cx="10959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공학도구 링크</a:t>
            </a:r>
            <a:endParaRPr lang="en-US" sz="1600" dirty="0"/>
          </a:p>
        </p:txBody>
      </p:sp>
      <p:sp>
        <p:nvSpPr>
          <p:cNvPr id="15" name="Text 7">
            <a:hlinkClick r:id="rId4"/>
            <a:extLst>
              <a:ext uri="{FF2B5EF4-FFF2-40B4-BE49-F238E27FC236}">
                <a16:creationId xmlns:a16="http://schemas.microsoft.com/office/drawing/2014/main" id="{75FF499F-B6BD-BFF1-C68B-9D6067856A30}"/>
              </a:ext>
            </a:extLst>
          </p:cNvPr>
          <p:cNvSpPr txBox="1"/>
          <p:nvPr/>
        </p:nvSpPr>
        <p:spPr>
          <a:xfrm>
            <a:off x="3370139" y="5915371"/>
            <a:ext cx="7193086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u="sng" dirty="0">
                <a:solidFill>
                  <a:srgbClr val="0C4CAB"/>
                </a:solidFill>
              </a:rPr>
              <a:t>https://localcdn.cemware.com/2026/1_circle_and_sector_comparison.html</a:t>
            </a:r>
            <a:endParaRPr lang="en-US" sz="1600" u="sng" dirty="0">
              <a:solidFill>
                <a:srgbClr val="0C4CAB"/>
              </a:solidFill>
            </a:endParaRPr>
          </a:p>
        </p:txBody>
      </p:sp>
      <p:pic>
        <p:nvPicPr>
          <p:cNvPr id="18" name="그래픽 17">
            <a:extLst>
              <a:ext uri="{FF2B5EF4-FFF2-40B4-BE49-F238E27FC236}">
                <a16:creationId xmlns:a16="http://schemas.microsoft.com/office/drawing/2014/main" id="{DF369AC9-31AD-7F0D-B978-62BB04BEDD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869" y="5883568"/>
            <a:ext cx="342595" cy="3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37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CBBC62-4CB4-F402-8553-8341CA79C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41DF182C-DF3D-3774-2400-107979279858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24F7D282-7474-D7C6-76F4-9230F477035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127A34E1-56BA-E42E-0630-9614DBE9B34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6D56277C-3C18-37AB-E3BE-F295C1D1658A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7841017-0CFE-93BD-FA37-2B7AD760EDCA}"/>
              </a:ext>
            </a:extLst>
          </p:cNvPr>
          <p:cNvSpPr txBox="1">
            <a:spLocks/>
          </p:cNvSpPr>
          <p:nvPr/>
        </p:nvSpPr>
        <p:spPr>
          <a:xfrm>
            <a:off x="1883945" y="1754146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중심각 크기를 변화시키며 표를 작성해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B5E8FA87-15BD-C068-3F55-9F77337934A6}"/>
              </a:ext>
            </a:extLst>
          </p:cNvPr>
          <p:cNvSpPr txBox="1">
            <a:spLocks/>
          </p:cNvSpPr>
          <p:nvPr/>
        </p:nvSpPr>
        <p:spPr>
          <a:xfrm>
            <a:off x="1387612" y="3864328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F09031-A2C3-A35C-779E-FA15BFAFE59F}"/>
              </a:ext>
            </a:extLst>
          </p:cNvPr>
          <p:cNvSpPr txBox="1"/>
          <p:nvPr/>
        </p:nvSpPr>
        <p:spPr>
          <a:xfrm>
            <a:off x="1860466" y="3919562"/>
            <a:ext cx="451405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표에서 파악할 수 있는 공통된 사실은 무엇인가요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5CA083B2-AFBF-0D13-E283-7CB216937C65}"/>
              </a:ext>
            </a:extLst>
          </p:cNvPr>
          <p:cNvSpPr txBox="1">
            <a:spLocks/>
          </p:cNvSpPr>
          <p:nvPr/>
        </p:nvSpPr>
        <p:spPr>
          <a:xfrm>
            <a:off x="1387612" y="456017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7F95E7-E837-D6FF-C66B-BAB3D3DD990F}"/>
              </a:ext>
            </a:extLst>
          </p:cNvPr>
          <p:cNvSpPr txBox="1"/>
          <p:nvPr/>
        </p:nvSpPr>
        <p:spPr>
          <a:xfrm>
            <a:off x="1860466" y="4625682"/>
            <a:ext cx="378949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왜 그러한 결과가 나타났다고 생각하나요</a:t>
            </a:r>
            <a:r>
              <a:rPr lang="en-US" altLang="ko-KR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8396483A-998A-FB10-8ED8-DAB2B8836C97}"/>
              </a:ext>
            </a:extLst>
          </p:cNvPr>
          <p:cNvSpPr txBox="1">
            <a:spLocks/>
          </p:cNvSpPr>
          <p:nvPr/>
        </p:nvSpPr>
        <p:spPr>
          <a:xfrm>
            <a:off x="1387612" y="523950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367EF62A-0610-C5E2-34FF-AE12A046362A}"/>
              </a:ext>
            </a:extLst>
          </p:cNvPr>
          <p:cNvSpPr txBox="1">
            <a:spLocks/>
          </p:cNvSpPr>
          <p:nvPr/>
        </p:nvSpPr>
        <p:spPr>
          <a:xfrm>
            <a:off x="1883945" y="5256020"/>
            <a:ext cx="8920443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파악한 공통된 사실을 통해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호의 길이와 넓이를 원을 이용해 표현하는 방법은</a:t>
            </a:r>
            <a:endParaRPr lang="en-US" altLang="ko-KR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무엇인지 생각해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E5F825B1-43F7-9A40-7109-19FAD816A8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587424"/>
              </p:ext>
            </p:extLst>
          </p:nvPr>
        </p:nvGraphicFramePr>
        <p:xfrm>
          <a:off x="1883945" y="2122113"/>
          <a:ext cx="8128001" cy="1566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59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1828782602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2568411894"/>
                    </a:ext>
                  </a:extLst>
                </a:gridCol>
              </a:tblGrid>
              <a:tr h="559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중심각의 크기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360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도에 대한 부채꼴의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중심각의 크기의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원주에 대한 호의 길이의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원의 넓이에 대한 부채꼴의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넓이의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30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47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66286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134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26" name="텍스트 개체 틀 17">
            <a:extLst>
              <a:ext uri="{FF2B5EF4-FFF2-40B4-BE49-F238E27FC236}">
                <a16:creationId xmlns:a16="http://schemas.microsoft.com/office/drawing/2014/main" id="{1B4ECEC7-3683-D521-B714-70B5D316AE9C}"/>
              </a:ext>
            </a:extLst>
          </p:cNvPr>
          <p:cNvSpPr txBox="1">
            <a:spLocks/>
          </p:cNvSpPr>
          <p:nvPr/>
        </p:nvSpPr>
        <p:spPr>
          <a:xfrm>
            <a:off x="9472773" y="287124"/>
            <a:ext cx="1667903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원과 부채꼴 비교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6184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70D6E-C0BC-79D0-1F9D-2C5813F68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3">
            <a:extLst>
              <a:ext uri="{FF2B5EF4-FFF2-40B4-BE49-F238E27FC236}">
                <a16:creationId xmlns:a16="http://schemas.microsoft.com/office/drawing/2014/main" id="{88EE6324-5EC1-CC65-44A9-BB6ED3622C0B}"/>
              </a:ext>
            </a:extLst>
          </p:cNvPr>
          <p:cNvSpPr txBox="1"/>
          <p:nvPr/>
        </p:nvSpPr>
        <p:spPr>
          <a:xfrm>
            <a:off x="857707" y="2128816"/>
            <a:ext cx="10478110" cy="26003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발표해 봅시다</a:t>
            </a:r>
            <a:r>
              <a:rPr lang="en-US" altLang="ko-KR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3600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FEE61C79-E895-4491-2B8A-437956AC599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BEF9B0A1-C0CA-E81E-9C02-42B8C3EA303A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</p:spTree>
    <p:extLst>
      <p:ext uri="{BB962C8B-B14F-4D97-AF65-F5344CB8AC3E}">
        <p14:creationId xmlns:p14="http://schemas.microsoft.com/office/powerpoint/2010/main" val="23959524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B29BC-9622-49FB-7730-43EE699C6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B8EB2A56-733A-4AE8-33FA-8941E7965420}"/>
                  </a:ext>
                </a:extLst>
              </p:cNvPr>
              <p:cNvSpPr/>
              <p:nvPr/>
            </p:nvSpPr>
            <p:spPr>
              <a:xfrm>
                <a:off x="3872805" y="2327096"/>
                <a:ext cx="6984107" cy="2727789"/>
              </a:xfrm>
              <a:prstGeom prst="roundRect">
                <a:avLst>
                  <a:gd name="adj" fmla="val 6224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44000" rIns="144000" rtlCol="0" anchor="ctr"/>
              <a:lstStyle/>
              <a:p>
                <a:pPr fontAlgn="base" latinLnBrk="1">
                  <a:lnSpc>
                    <a:spcPct val="120000"/>
                  </a:lnSpc>
                </a:pP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원에서 지름의 길이에 대한 원의 둘레의 길이의 비율인 원주율은 일정하며 그 값은 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3.1415926535897932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…와 같이 한없이 계속되는 소수라고 알려져 있다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 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초등학교에서 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3.14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로 어림하여 사용했던 </a:t>
                </a:r>
                <a:r>
                  <a:rPr lang="ko-KR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원주율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을 기호로π와 같이 나타내고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, </a:t>
                </a:r>
                <a:r>
                  <a:rPr lang="en-US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‘</a:t>
                </a:r>
                <a:r>
                  <a:rPr lang="ko-KR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파이</a:t>
                </a:r>
                <a:r>
                  <a:rPr lang="en-US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’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라고 읽는다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. 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반지름의 길이가 </a:t>
                </a:r>
                <a14:m>
                  <m:oMath xmlns:m="http://schemas.openxmlformats.org/officeDocument/2006/math">
                    <m:r>
                      <a:rPr lang="en-US" altLang="ko-KR" sz="16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ko-KR" sz="16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인 원에서 원주와 원의 넓이를</a:t>
                </a:r>
                <a:r>
                  <a:rPr lang="en-US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π를 사용하여 나타내면</a:t>
                </a:r>
                <a:endPara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fontAlgn="base" latinLnBrk="1">
                  <a:lnSpc>
                    <a:spcPct val="120000"/>
                  </a:lnSpc>
                </a:pPr>
                <a:endParaRPr lang="en-US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fontAlgn="base" latinLnBrk="1">
                  <a:lnSpc>
                    <a:spcPct val="120000"/>
                  </a:lnSpc>
                </a:pPr>
                <a:endParaRPr lang="ko-KR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mc:Choice>
        <mc:Fallback xmlns="">
          <p:sp>
            <p:nvSpPr>
              <p:cNvPr id="10" name="사각형: 둥근 모서리 9">
                <a:extLst>
                  <a:ext uri="{FF2B5EF4-FFF2-40B4-BE49-F238E27FC236}">
                    <a16:creationId xmlns:a16="http://schemas.microsoft.com/office/drawing/2014/main" id="{B8EB2A56-733A-4AE8-33FA-8941E7965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2805" y="2327096"/>
                <a:ext cx="6984107" cy="2727789"/>
              </a:xfrm>
              <a:prstGeom prst="roundRect">
                <a:avLst>
                  <a:gd name="adj" fmla="val 6224"/>
                </a:avLst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5E77884B-2D2A-0758-07AC-76E40D2113B2}"/>
              </a:ext>
            </a:extLst>
          </p:cNvPr>
          <p:cNvSpPr/>
          <p:nvPr/>
        </p:nvSpPr>
        <p:spPr>
          <a:xfrm>
            <a:off x="1335088" y="2327096"/>
            <a:ext cx="2414427" cy="2727789"/>
          </a:xfrm>
          <a:prstGeom prst="roundRect">
            <a:avLst>
              <a:gd name="adj" fmla="val 773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marL="285750" indent="-28575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원주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= 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지름의 길이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x 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원주율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 marL="285750" indent="-28575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US" altLang="ko-KR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  <a:p>
            <a:pPr marL="285750" indent="-285750"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원의 넓이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=(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반지름의 길이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x(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반지름의 길이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</a:p>
          <a:p>
            <a:pPr>
              <a:buClr>
                <a:schemeClr val="accent6">
                  <a:lumMod val="50000"/>
                </a:schemeClr>
              </a:buClr>
            </a:pP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       x(</a:t>
            </a:r>
            <a:r>
              <a:rPr lang="ko-KR" altLang="en-US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원주율</a:t>
            </a:r>
            <a:r>
              <a:rPr lang="en-US" altLang="ko-KR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 Medium" panose="02000603000000020004" pitchFamily="50" charset="-127"/>
                <a:ea typeface="Pretendard Medium" panose="02000603000000020004" pitchFamily="50" charset="-127"/>
                <a:cs typeface="Pretendard Medium" panose="02000603000000020004" pitchFamily="50" charset="-127"/>
              </a:rPr>
              <a:t>)</a:t>
            </a:r>
            <a:endParaRPr lang="ko-KR" altLang="en-US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Pretendard Medium" panose="02000603000000020004" pitchFamily="50" charset="-127"/>
              <a:ea typeface="Pretendard Medium" panose="02000603000000020004" pitchFamily="50" charset="-127"/>
              <a:cs typeface="Pretendard Medium" panose="02000603000000020004" pitchFamily="50" charset="-127"/>
            </a:endParaRPr>
          </a:p>
        </p:txBody>
      </p:sp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7CC318F7-E937-E8AB-C131-7E61766E806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4B22D6B8-0945-B160-5771-BE5516E2114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5E063295-6F74-C62D-6984-008147C04BB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248910D1-F4C7-A21F-C01C-1743BD11A8D0}"/>
              </a:ext>
            </a:extLst>
          </p:cNvPr>
          <p:cNvSpPr/>
          <p:nvPr/>
        </p:nvSpPr>
        <p:spPr>
          <a:xfrm>
            <a:off x="1335088" y="2095928"/>
            <a:ext cx="2414427" cy="462337"/>
          </a:xfrm>
          <a:prstGeom prst="roundRect">
            <a:avLst/>
          </a:prstGeom>
          <a:solidFill>
            <a:srgbClr val="00B050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배웠어요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6BACC59D-E47F-1F89-04F5-1B23FF4F7C5A}"/>
              </a:ext>
            </a:extLst>
          </p:cNvPr>
          <p:cNvSpPr/>
          <p:nvPr/>
        </p:nvSpPr>
        <p:spPr>
          <a:xfrm>
            <a:off x="3872805" y="2095928"/>
            <a:ext cx="6996808" cy="462337"/>
          </a:xfrm>
          <a:prstGeom prst="roundRect">
            <a:avLst/>
          </a:prstGeom>
          <a:solidFill>
            <a:srgbClr val="0B3F94">
              <a:alpha val="9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알아봅시다</a:t>
            </a:r>
          </a:p>
        </p:txBody>
      </p:sp>
      <p:sp>
        <p:nvSpPr>
          <p:cNvPr id="29" name="텍스트 개체 틀 17">
            <a:extLst>
              <a:ext uri="{FF2B5EF4-FFF2-40B4-BE49-F238E27FC236}">
                <a16:creationId xmlns:a16="http://schemas.microsoft.com/office/drawing/2014/main" id="{3409062A-37C6-ED77-EFFD-AA524FFE1E50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원과 부채꼴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EC2A2A-C6D4-5FF2-5254-3FB6A139B319}"/>
                  </a:ext>
                </a:extLst>
              </p:cNvPr>
              <p:cNvSpPr txBox="1"/>
              <p:nvPr/>
            </p:nvSpPr>
            <p:spPr>
              <a:xfrm>
                <a:off x="3990975" y="4071306"/>
                <a:ext cx="1742721" cy="7346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fontAlgn="base" latinLnBrk="1">
                  <a:lnSpc>
                    <a:spcPct val="120000"/>
                  </a:lnSpc>
                </a:pPr>
                <a:r>
                  <a:rPr lang="en-US" altLang="ko-KR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원주</a:t>
                </a:r>
                <a:r>
                  <a:rPr lang="en-US" altLang="ko-KR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)=2</a:t>
                </a:r>
                <a:r>
                  <a:rPr lang="ko-KR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</a:t>
                </a:r>
                <a14:m>
                  <m:oMath xmlns:m="http://schemas.openxmlformats.org/officeDocument/2006/math">
                    <m:r>
                      <a:rPr lang="en-US" altLang="ko-KR" sz="1800" b="1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𝒓</m:t>
                    </m:r>
                  </m:oMath>
                </a14:m>
                <a:endParaRPr lang="ko-KR" altLang="ko-KR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fontAlgn="base" latinLnBrk="1">
                  <a:lnSpc>
                    <a:spcPct val="120000"/>
                  </a:lnSpc>
                </a:pPr>
                <a:r>
                  <a:rPr lang="en-US" altLang="ko-KR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(</a:t>
                </a:r>
                <a:r>
                  <a:rPr lang="ko-KR" altLang="en-US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원의 넓이</a:t>
                </a:r>
                <a:r>
                  <a:rPr lang="en-US" altLang="ko-KR" sz="18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)=</a:t>
                </a:r>
                <a:r>
                  <a:rPr lang="ko-KR" altLang="ko-KR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800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z="1800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en-US" altLang="ko-KR" sz="1800" b="1" i="1" smtClean="0">
                            <a:solidFill>
                              <a:schemeClr val="tx1">
                                <a:lumMod val="85000"/>
                                <a:lumOff val="1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ko-KR" altLang="ko-KR" sz="18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FEC2A2A-C6D4-5FF2-5254-3FB6A139B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975" y="4071306"/>
                <a:ext cx="1742721" cy="734688"/>
              </a:xfrm>
              <a:prstGeom prst="rect">
                <a:avLst/>
              </a:prstGeom>
              <a:blipFill>
                <a:blip r:embed="rId4"/>
                <a:stretch>
                  <a:fillRect l="-3147" t="-833" b="-12500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2672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DCC5F-9EEB-CC48-4174-A3856FA5D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D2B0403F-11F7-0C2F-9613-05C56EF6D53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69FEDA79-8511-9EC8-EF5F-24E8643BD75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E279BEA4-558F-9C1A-C7FB-6D20C19BE00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08ECC8BC-F331-5DA6-0C22-74641D03C9CD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텍스트 개체 틀 2">
                <a:extLst>
                  <a:ext uri="{FF2B5EF4-FFF2-40B4-BE49-F238E27FC236}">
                    <a16:creationId xmlns:a16="http://schemas.microsoft.com/office/drawing/2014/main" id="{FA4C6882-E276-52CB-35F7-CC330A7DD7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754146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4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번을 통해 알게 된 사실을 통해 부채꼴의 호의 길이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과 넓이</a:t>
                </a:r>
                <a:r>
                  <a:rPr lang="en-US" altLang="ko-KR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를 식으로 </a:t>
                </a:r>
                <a:r>
                  <a:rPr lang="ko-KR" altLang="en-US" sz="1800" dirty="0" err="1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나타내봅시다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" name="텍스트 개체 틀 2">
                <a:extLst>
                  <a:ext uri="{FF2B5EF4-FFF2-40B4-BE49-F238E27FC236}">
                    <a16:creationId xmlns:a16="http://schemas.microsoft.com/office/drawing/2014/main" id="{FA4C6882-E276-52CB-35F7-CC330A7DD7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754146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텍스트 개체 틀 2">
                <a:extLst>
                  <a:ext uri="{FF2B5EF4-FFF2-40B4-BE49-F238E27FC236}">
                    <a16:creationId xmlns:a16="http://schemas.microsoft.com/office/drawing/2014/main" id="{EF98F208-C2AA-BE62-1CB4-90EFADA00C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289251"/>
                <a:ext cx="1753107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호의 길이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=</a:t>
                </a:r>
              </a:p>
            </p:txBody>
          </p:sp>
        </mc:Choice>
        <mc:Fallback xmlns="">
          <p:sp>
            <p:nvSpPr>
              <p:cNvPr id="4" name="텍스트 개체 틀 2">
                <a:extLst>
                  <a:ext uri="{FF2B5EF4-FFF2-40B4-BE49-F238E27FC236}">
                    <a16:creationId xmlns:a16="http://schemas.microsoft.com/office/drawing/2014/main" id="{EF98F208-C2AA-BE62-1CB4-90EFADA00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289251"/>
                <a:ext cx="1753107" cy="305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텍스트 개체 틀 2">
                <a:extLst>
                  <a:ext uri="{FF2B5EF4-FFF2-40B4-BE49-F238E27FC236}">
                    <a16:creationId xmlns:a16="http://schemas.microsoft.com/office/drawing/2014/main" id="{D088D9FE-224F-8070-1400-DD72577E232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850344"/>
                <a:ext cx="3181215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부채꼴의 넓이 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=</a:t>
                </a:r>
              </a:p>
            </p:txBody>
          </p:sp>
        </mc:Choice>
        <mc:Fallback xmlns="">
          <p:sp>
            <p:nvSpPr>
              <p:cNvPr id="8" name="텍스트 개체 틀 2">
                <a:extLst>
                  <a:ext uri="{FF2B5EF4-FFF2-40B4-BE49-F238E27FC236}">
                    <a16:creationId xmlns:a16="http://schemas.microsoft.com/office/drawing/2014/main" id="{D088D9FE-224F-8070-1400-DD72577E23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850344"/>
                <a:ext cx="3181215" cy="30527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896E64F5-18CD-7A75-8E43-CFF785E210F5}"/>
              </a:ext>
            </a:extLst>
          </p:cNvPr>
          <p:cNvSpPr txBox="1">
            <a:spLocks/>
          </p:cNvSpPr>
          <p:nvPr/>
        </p:nvSpPr>
        <p:spPr>
          <a:xfrm>
            <a:off x="1387612" y="362265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6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54A3F8D4-83F6-9506-26E7-980C60736838}"/>
              </a:ext>
            </a:extLst>
          </p:cNvPr>
          <p:cNvSpPr txBox="1">
            <a:spLocks/>
          </p:cNvSpPr>
          <p:nvPr/>
        </p:nvSpPr>
        <p:spPr>
          <a:xfrm>
            <a:off x="1883945" y="3641266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중심각이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배가 될 때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호의 길이와 넓이가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배가 되는 이유를 식으로 설명해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15" name="텍스트 개체 틀 17">
            <a:extLst>
              <a:ext uri="{FF2B5EF4-FFF2-40B4-BE49-F238E27FC236}">
                <a16:creationId xmlns:a16="http://schemas.microsoft.com/office/drawing/2014/main" id="{02D03D40-997E-266A-186B-C169803463DC}"/>
              </a:ext>
            </a:extLst>
          </p:cNvPr>
          <p:cNvSpPr txBox="1">
            <a:spLocks/>
          </p:cNvSpPr>
          <p:nvPr/>
        </p:nvSpPr>
        <p:spPr>
          <a:xfrm>
            <a:off x="9944100" y="287124"/>
            <a:ext cx="1196576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원과 부채꼴</a:t>
            </a:r>
          </a:p>
        </p:txBody>
      </p:sp>
    </p:spTree>
    <p:extLst>
      <p:ext uri="{BB962C8B-B14F-4D97-AF65-F5344CB8AC3E}">
        <p14:creationId xmlns:p14="http://schemas.microsoft.com/office/powerpoint/2010/main" val="1300643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82030-2B7C-532A-2CEE-95EB80984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D20A343B-7364-E7FC-8869-EA58658F3FB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원과 부채꼴을 비교하며 부채꼴의 호의 길이와 넓이를 구하는 방법을 탐색해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5806706A-2B6B-E79A-7B60-E39B7E3FE60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53F800A8-97EC-08CC-E0A0-740D353BE7A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72AAD0D1-C9B7-8901-C98E-209E0CC295E1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1F938C5-F911-8A05-D230-348EEA28E555}"/>
              </a:ext>
            </a:extLst>
          </p:cNvPr>
          <p:cNvSpPr txBox="1">
            <a:spLocks/>
          </p:cNvSpPr>
          <p:nvPr/>
        </p:nvSpPr>
        <p:spPr>
          <a:xfrm>
            <a:off x="1883945" y="1754145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b="1" dirty="0"/>
              <a:t>부채꼴의 중심각 크기를 변화시키며 표를 작성해 봅시다</a:t>
            </a:r>
            <a:r>
              <a:rPr lang="en-US" altLang="ko-KR" sz="1800" b="1" dirty="0"/>
              <a:t>.</a:t>
            </a:r>
            <a:endParaRPr lang="ko-KR" altLang="ko-KR" sz="1800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DAB3A42A-F6FD-8065-7A22-D5A88C880363}"/>
              </a:ext>
            </a:extLst>
          </p:cNvPr>
          <p:cNvSpPr txBox="1">
            <a:spLocks/>
          </p:cNvSpPr>
          <p:nvPr/>
        </p:nvSpPr>
        <p:spPr>
          <a:xfrm>
            <a:off x="1387612" y="3978628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3FF3C5-B65D-62CF-72D2-F2BE099E4E1B}"/>
              </a:ext>
            </a:extLst>
          </p:cNvPr>
          <p:cNvSpPr txBox="1"/>
          <p:nvPr/>
        </p:nvSpPr>
        <p:spPr>
          <a:xfrm>
            <a:off x="1860466" y="4033862"/>
            <a:ext cx="451405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표에서 파악할 수 있는 공통된 사실은 무엇인가요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D2561EAF-E492-20AC-0AFC-175EA454AA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988847"/>
              </p:ext>
            </p:extLst>
          </p:nvPr>
        </p:nvGraphicFramePr>
        <p:xfrm>
          <a:off x="1883945" y="2122113"/>
          <a:ext cx="8128001" cy="1566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59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1828782602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2568411894"/>
                    </a:ext>
                  </a:extLst>
                </a:gridCol>
              </a:tblGrid>
              <a:tr h="559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중심각의 크기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360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도에 대한 부채꼴의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중심각의 크기의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원주에 대한 호의 길이의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원의 넓이에 대한 부채꼴의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넓이의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30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0.08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0.08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0.08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47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0.13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0.13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0.13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66286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134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0.37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0.37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0.37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F5D3EACE-B4BC-567C-F144-DB681D8BB006}"/>
              </a:ext>
            </a:extLst>
          </p:cNvPr>
          <p:cNvSpPr txBox="1">
            <a:spLocks/>
          </p:cNvSpPr>
          <p:nvPr/>
        </p:nvSpPr>
        <p:spPr>
          <a:xfrm>
            <a:off x="1883945" y="4536067"/>
            <a:ext cx="8920443" cy="127419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중심각의 크기가 고정될 때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</a:t>
            </a:r>
          </a:p>
          <a:p>
            <a:pPr marL="0" indent="0">
              <a:lnSpc>
                <a:spcPct val="100000"/>
              </a:lnSpc>
            </a:pP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360</a:t>
            </a:r>
            <a:r>
              <a:rPr lang="ko-KR" altLang="ko-KR" sz="1800" dirty="0">
                <a:solidFill>
                  <a:srgbClr val="0C4CAB"/>
                </a:solidFill>
              </a:rPr>
              <a:t>°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에 대한 부채꼴의 중심각의 크기의 비율</a:t>
            </a:r>
            <a:endParaRPr lang="en-US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00000"/>
              </a:lnSpc>
            </a:pP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원주에 대한 호의 길이의 비율</a:t>
            </a:r>
            <a:endParaRPr lang="en-US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00000"/>
              </a:lnSpc>
            </a:pP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원의 넓이에 대한 부채꼴의 넓이의 비율</a:t>
            </a:r>
            <a:endParaRPr lang="en-US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텍스트 개체 틀 17">
            <a:extLst>
              <a:ext uri="{FF2B5EF4-FFF2-40B4-BE49-F238E27FC236}">
                <a16:creationId xmlns:a16="http://schemas.microsoft.com/office/drawing/2014/main" id="{D371C009-A1F7-2B06-7A84-26F2902BAB8A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604921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1E0ED-1EE8-26CF-FAF9-AA34A92E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7F4CAB05-5A41-2120-0BEC-835A9028D0A7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C2751F52-CB87-E3EE-34BB-09A1EB23F01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45202A74-2E45-5B6D-2E4F-67CBBD1F91E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0B70C8FF-F7A9-5C2F-9B4F-42B83142DE48}"/>
              </a:ext>
            </a:extLst>
          </p:cNvPr>
          <p:cNvSpPr txBox="1">
            <a:spLocks/>
          </p:cNvSpPr>
          <p:nvPr/>
        </p:nvSpPr>
        <p:spPr>
          <a:xfrm>
            <a:off x="1387612" y="183680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DC817C-BB76-AAB7-0B05-A8AE19983ABE}"/>
              </a:ext>
            </a:extLst>
          </p:cNvPr>
          <p:cNvSpPr txBox="1"/>
          <p:nvPr/>
        </p:nvSpPr>
        <p:spPr>
          <a:xfrm>
            <a:off x="1860466" y="1902313"/>
            <a:ext cx="378949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왜 그러한 결과가 나타났다고 생각하나요</a:t>
            </a:r>
            <a:r>
              <a:rPr lang="en-US" altLang="ko-KR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3B3EB577-1B03-0012-D01B-21E4DBA0FBFD}"/>
              </a:ext>
            </a:extLst>
          </p:cNvPr>
          <p:cNvSpPr txBox="1">
            <a:spLocks/>
          </p:cNvSpPr>
          <p:nvPr/>
        </p:nvSpPr>
        <p:spPr>
          <a:xfrm>
            <a:off x="1387612" y="340976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807B39C1-CBEE-ED9E-920C-B00FB60E2D9A}"/>
              </a:ext>
            </a:extLst>
          </p:cNvPr>
          <p:cNvSpPr txBox="1">
            <a:spLocks/>
          </p:cNvSpPr>
          <p:nvPr/>
        </p:nvSpPr>
        <p:spPr>
          <a:xfrm>
            <a:off x="1883945" y="3426284"/>
            <a:ext cx="8920443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파악한 공통된 사실을 통해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호의 길이와 넓이를 원을 이용해 표현하는 방법은</a:t>
            </a:r>
            <a:endParaRPr lang="en-US" altLang="ko-KR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무엇인지 생각해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1AB5B52C-8CEE-30C3-6E70-E0661F663661}"/>
              </a:ext>
            </a:extLst>
          </p:cNvPr>
          <p:cNvSpPr txBox="1">
            <a:spLocks/>
          </p:cNvSpPr>
          <p:nvPr/>
        </p:nvSpPr>
        <p:spPr>
          <a:xfrm>
            <a:off x="1883945" y="2444333"/>
            <a:ext cx="8920443" cy="27699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latinLnBrk="1"/>
            <a:r>
              <a:rPr lang="ko-KR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지난 시간에 중심각이 커지면 호의 </a:t>
            </a:r>
            <a:r>
              <a:rPr lang="ko-KR" altLang="ko-KR" sz="1800" dirty="0" err="1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길이랑</a:t>
            </a:r>
            <a:r>
              <a:rPr lang="ko-KR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넓이도 똑같은 비율로 커진다고 배웠다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  <a:endParaRPr lang="ko-KR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7663CB6C-BEE9-5BB9-F15E-9F8EB42A9987}"/>
              </a:ext>
            </a:extLst>
          </p:cNvPr>
          <p:cNvSpPr txBox="1">
            <a:spLocks/>
          </p:cNvSpPr>
          <p:nvPr/>
        </p:nvSpPr>
        <p:spPr>
          <a:xfrm>
            <a:off x="1883945" y="4339488"/>
            <a:ext cx="8920443" cy="60939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원래 원의 둘레나 원의 넓이를 먼저 구한 다음에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360</a:t>
            </a:r>
            <a:r>
              <a:rPr lang="ko-KR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°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중에서 부채꼴의 중심각의 크기가 </a:t>
            </a:r>
            <a:endParaRPr lang="en-US" altLang="ko-KR" sz="1800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00000"/>
              </a:lnSpc>
            </a:pP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얼마만큼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차지하는지 그 비율을 곱해주면 된다</a:t>
            </a:r>
            <a:r>
              <a:rPr lang="en-US" altLang="ko-KR" sz="18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텍스트 개체 틀 2">
                <a:extLst>
                  <a:ext uri="{FF2B5EF4-FFF2-40B4-BE49-F238E27FC236}">
                    <a16:creationId xmlns:a16="http://schemas.microsoft.com/office/drawing/2014/main" id="{E925FAA4-515A-C7E9-B4D0-B2C69F6FF0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5150162"/>
                <a:ext cx="8920443" cy="494559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</a:pPr>
                <a:r>
                  <a:rPr lang="ko-KR" altLang="en-US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호의 길이 </a:t>
                </a:r>
                <a:r>
                  <a:rPr lang="en-US" altLang="ko-KR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= </a:t>
                </a:r>
                <a:r>
                  <a:rPr lang="ko-KR" altLang="en-US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원주 </a:t>
                </a:r>
                <a:r>
                  <a:rPr lang="en-US" altLang="ko-KR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</m:ctrlPr>
                      </m:fPr>
                      <m:num>
                        <m: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𝑥</m:t>
                        </m:r>
                      </m:num>
                      <m:den>
                        <m: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360</m:t>
                        </m:r>
                      </m:den>
                    </m:f>
                  </m:oMath>
                </a14:m>
                <a:endParaRPr lang="en-US" altLang="ko-KR" sz="18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mc:Choice>
        <mc:Fallback xmlns="">
          <p:sp>
            <p:nvSpPr>
              <p:cNvPr id="10" name="텍스트 개체 틀 2">
                <a:extLst>
                  <a:ext uri="{FF2B5EF4-FFF2-40B4-BE49-F238E27FC236}">
                    <a16:creationId xmlns:a16="http://schemas.microsoft.com/office/drawing/2014/main" id="{E925FAA4-515A-C7E9-B4D0-B2C69F6FF0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5150162"/>
                <a:ext cx="8920443" cy="494559"/>
              </a:xfrm>
              <a:prstGeom prst="rect">
                <a:avLst/>
              </a:prstGeom>
              <a:blipFill>
                <a:blip r:embed="rId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텍스트 개체 틀 2">
                <a:extLst>
                  <a:ext uri="{FF2B5EF4-FFF2-40B4-BE49-F238E27FC236}">
                    <a16:creationId xmlns:a16="http://schemas.microsoft.com/office/drawing/2014/main" id="{F3195B23-BC0D-94FC-A7FD-597D0EF8A69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5803630"/>
                <a:ext cx="8920443" cy="494559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</a:pPr>
                <a:r>
                  <a:rPr lang="ko-KR" altLang="en-US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부채꼴의 넓이 </a:t>
                </a:r>
                <a:r>
                  <a:rPr lang="en-US" altLang="ko-KR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= </a:t>
                </a:r>
                <a:r>
                  <a:rPr lang="ko-KR" altLang="en-US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원의 넓이 </a:t>
                </a:r>
                <a:r>
                  <a:rPr lang="en-US" altLang="ko-KR" sz="1800" dirty="0"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</m:ctrlPr>
                      </m:fPr>
                      <m:num>
                        <m: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𝑥</m:t>
                        </m:r>
                      </m:num>
                      <m:den>
                        <m:r>
                          <a:rPr lang="en-US" altLang="ko-KR" sz="2400" b="0" i="1" smtClean="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360</m:t>
                        </m:r>
                      </m:den>
                    </m:f>
                  </m:oMath>
                </a14:m>
                <a:endParaRPr lang="en-US" altLang="ko-KR" sz="18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endParaRPr>
              </a:p>
            </p:txBody>
          </p:sp>
        </mc:Choice>
        <mc:Fallback xmlns="">
          <p:sp>
            <p:nvSpPr>
              <p:cNvPr id="12" name="텍스트 개체 틀 2">
                <a:extLst>
                  <a:ext uri="{FF2B5EF4-FFF2-40B4-BE49-F238E27FC236}">
                    <a16:creationId xmlns:a16="http://schemas.microsoft.com/office/drawing/2014/main" id="{F3195B23-BC0D-94FC-A7FD-597D0EF8A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5803630"/>
                <a:ext cx="8920443" cy="494559"/>
              </a:xfrm>
              <a:prstGeom prst="rect">
                <a:avLst/>
              </a:prstGeom>
              <a:blipFill>
                <a:blip r:embed="rId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CD4D041E-4E6F-1633-1C87-F27662E1AA13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15067686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8F837-EEE8-A47A-33DA-3C78E1215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6180F8D3-5A25-DB11-4A4B-EA2BBC4C151D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1]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4A5AA33A-B910-9CB0-D9DD-0F676461E21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5A8D3DFD-8E7F-0AAC-40A9-5E6CF108D92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1] </a:t>
            </a:r>
            <a:r>
              <a:rPr lang="ko-KR" altLang="en-US" dirty="0"/>
              <a:t>원과 부채꼴 비교</a:t>
            </a:r>
          </a:p>
        </p:txBody>
      </p:sp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BAB47AFD-2649-7EB3-6603-C612799091E3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5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텍스트 개체 틀 2">
                <a:extLst>
                  <a:ext uri="{FF2B5EF4-FFF2-40B4-BE49-F238E27FC236}">
                    <a16:creationId xmlns:a16="http://schemas.microsoft.com/office/drawing/2014/main" id="{CF3C990B-2D43-CCF0-8195-DD39D7006B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754146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4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번을 통해 알게 된 사실을 통해 부채꼴의 호의 길이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과 넓이</a:t>
                </a:r>
                <a:r>
                  <a:rPr lang="en-US" altLang="ko-KR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를 식으로 </a:t>
                </a:r>
                <a:r>
                  <a:rPr lang="ko-KR" altLang="en-US" sz="1800" dirty="0" err="1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나타내봅시다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6" name="텍스트 개체 틀 2">
                <a:extLst>
                  <a:ext uri="{FF2B5EF4-FFF2-40B4-BE49-F238E27FC236}">
                    <a16:creationId xmlns:a16="http://schemas.microsoft.com/office/drawing/2014/main" id="{CF3C990B-2D43-CCF0-8195-DD39D7006B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754146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FE255545-06F5-94CB-3847-78D2A9ED2B8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461658"/>
                <a:ext cx="3910680" cy="59349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호의 길이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</a:t>
                </a:r>
                <a:r>
                  <a:rPr lang="en-US" altLang="ko-KR" sz="1800" dirty="0"/>
                  <a:t>= </a:t>
                </a:r>
                <a:r>
                  <a:rPr lang="en-US" altLang="ko-KR" sz="1800" dirty="0">
                    <a:solidFill>
                      <a:srgbClr val="0C4CAB"/>
                    </a:solidFill>
                  </a:rPr>
                  <a:t>2</a:t>
                </a:r>
                <a:r>
                  <a:rPr lang="ko-KR" altLang="ko-KR" dirty="0">
                    <a:solidFill>
                      <a:srgbClr val="0C4CAB"/>
                    </a:solidFill>
                  </a:rPr>
                  <a:t>π</a:t>
                </a:r>
                <a14:m>
                  <m:oMath xmlns:m="http://schemas.openxmlformats.org/officeDocument/2006/math">
                    <m:r>
                      <a:rPr lang="en-US" altLang="ko-KR" sz="1800"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50" charset="-127"/>
                        <a:cs typeface="Pretendard SemiBold" panose="02000703000000020004" pitchFamily="50" charset="-127"/>
                      </a:rPr>
                      <m:t>𝑟</m:t>
                    </m:r>
                  </m:oMath>
                </a14:m>
                <a:r>
                  <a:rPr lang="en-US" altLang="ko-KR" sz="1800" dirty="0">
                    <a:solidFill>
                      <a:srgbClr val="0C4CAB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</m:ctrlPr>
                      </m:fPr>
                      <m:num>
                        <m: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𝑥</m:t>
                        </m:r>
                      </m:num>
                      <m:den>
                        <m: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360</m:t>
                        </m:r>
                      </m:den>
                    </m:f>
                  </m:oMath>
                </a14:m>
                <a:endParaRPr lang="en-US" altLang="ko-KR" sz="1800" dirty="0"/>
              </a:p>
            </p:txBody>
          </p:sp>
        </mc:Choice>
        <mc:Fallback xmlns="">
          <p:sp>
            <p:nvSpPr>
              <p:cNvPr id="13" name="텍스트 개체 틀 2">
                <a:extLst>
                  <a:ext uri="{FF2B5EF4-FFF2-40B4-BE49-F238E27FC236}">
                    <a16:creationId xmlns:a16="http://schemas.microsoft.com/office/drawing/2014/main" id="{FE255545-06F5-94CB-3847-78D2A9ED2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461658"/>
                <a:ext cx="3910680" cy="593496"/>
              </a:xfrm>
              <a:prstGeom prst="rect">
                <a:avLst/>
              </a:prstGeom>
              <a:blipFill>
                <a:blip r:embed="rId4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텍스트 개체 틀 2">
                <a:extLst>
                  <a:ext uri="{FF2B5EF4-FFF2-40B4-BE49-F238E27FC236}">
                    <a16:creationId xmlns:a16="http://schemas.microsoft.com/office/drawing/2014/main" id="{1B278318-4780-9D36-596E-8A6EADEF4B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3560215"/>
                <a:ext cx="4496307" cy="593496"/>
              </a:xfrm>
              <a:prstGeom prst="rect">
                <a:avLst/>
              </a:prstGeom>
            </p:spPr>
            <p:txBody>
              <a:bodyPr wrap="square" lIns="0" tIns="0" bIns="0" anchor="ctr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부채꼴의 넓이 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z="1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=</a:t>
                </a:r>
                <a:r>
                  <a:rPr lang="ko-KR" altLang="ko-KR" sz="1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 </a:t>
                </a:r>
                <a:r>
                  <a:rPr lang="ko-KR" altLang="ko-KR" dirty="0">
                    <a:solidFill>
                      <a:srgbClr val="0C4CAB"/>
                    </a:solidFill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z="180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</m:ctrlPr>
                      </m:sSupPr>
                      <m:e>
                        <m:r>
                          <a:rPr lang="en-US" altLang="ko-KR" sz="180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𝑟</m:t>
                        </m:r>
                      </m:e>
                      <m:sup>
                        <m:r>
                          <a:rPr lang="en-US" altLang="ko-KR" sz="1800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sz="1800" dirty="0">
                    <a:solidFill>
                      <a:srgbClr val="0C4CAB"/>
                    </a:solidFill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</m:ctrlPr>
                      </m:fPr>
                      <m:num>
                        <m: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𝑥</m:t>
                        </m:r>
                      </m:num>
                      <m:den>
                        <m:r>
                          <a:rPr lang="en-US" altLang="ko-KR" sz="2400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50" charset="-127"/>
                            <a:cs typeface="Pretendard SemiBold" panose="02000703000000020004" pitchFamily="50" charset="-127"/>
                          </a:rPr>
                          <m:t>360</m:t>
                        </m:r>
                      </m:den>
                    </m:f>
                  </m:oMath>
                </a14:m>
                <a:r>
                  <a:rPr lang="en-US" altLang="ko-KR" sz="2400" dirty="0">
                    <a:solidFill>
                      <a:srgbClr val="0C4CAB"/>
                    </a:solidFill>
                  </a:rPr>
                  <a:t> </a:t>
                </a:r>
                <a:endParaRPr lang="en-US" altLang="ko-KR" sz="1800" dirty="0"/>
              </a:p>
            </p:txBody>
          </p:sp>
        </mc:Choice>
        <mc:Fallback xmlns="">
          <p:sp>
            <p:nvSpPr>
              <p:cNvPr id="15" name="텍스트 개체 틀 2">
                <a:extLst>
                  <a:ext uri="{FF2B5EF4-FFF2-40B4-BE49-F238E27FC236}">
                    <a16:creationId xmlns:a16="http://schemas.microsoft.com/office/drawing/2014/main" id="{1B278318-4780-9D36-596E-8A6EADEF4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3560215"/>
                <a:ext cx="4496307" cy="593496"/>
              </a:xfrm>
              <a:prstGeom prst="rect">
                <a:avLst/>
              </a:prstGeom>
              <a:blipFill>
                <a:blip r:embed="rId5"/>
                <a:stretch>
                  <a:fillRect b="-1031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텍스트 개체 틀 17">
            <a:extLst>
              <a:ext uri="{FF2B5EF4-FFF2-40B4-BE49-F238E27FC236}">
                <a16:creationId xmlns:a16="http://schemas.microsoft.com/office/drawing/2014/main" id="{97F2F22C-1A5E-A4FA-DE36-BDE1A24EC30B}"/>
              </a:ext>
            </a:extLst>
          </p:cNvPr>
          <p:cNvSpPr txBox="1">
            <a:spLocks/>
          </p:cNvSpPr>
          <p:nvPr/>
        </p:nvSpPr>
        <p:spPr>
          <a:xfrm>
            <a:off x="1387612" y="4430018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6</a:t>
            </a:r>
            <a:endParaRPr lang="ko-KR" altLang="en-US" dirty="0"/>
          </a:p>
        </p:txBody>
      </p:sp>
      <p:sp>
        <p:nvSpPr>
          <p:cNvPr id="24" name="텍스트 개체 틀 2">
            <a:extLst>
              <a:ext uri="{FF2B5EF4-FFF2-40B4-BE49-F238E27FC236}">
                <a16:creationId xmlns:a16="http://schemas.microsoft.com/office/drawing/2014/main" id="{FEA37A90-7C83-33F3-8127-202529D4856D}"/>
              </a:ext>
            </a:extLst>
          </p:cNvPr>
          <p:cNvSpPr txBox="1">
            <a:spLocks/>
          </p:cNvSpPr>
          <p:nvPr/>
        </p:nvSpPr>
        <p:spPr>
          <a:xfrm>
            <a:off x="1883945" y="4448633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중심각이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배가 될 때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호의 길이와 넓이가 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2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배가 되는 이유를 식으로 설명해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텍스트 개체 틀 2">
                <a:extLst>
                  <a:ext uri="{FF2B5EF4-FFF2-40B4-BE49-F238E27FC236}">
                    <a16:creationId xmlns:a16="http://schemas.microsoft.com/office/drawing/2014/main" id="{65E5B3E1-710B-5FD2-3D0D-9BE2DB2FB3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155954"/>
                <a:ext cx="8920443" cy="276999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indent="0">
                  <a:lnSpc>
                    <a:spcPct val="100000"/>
                  </a:lnSpc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b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en-US" altLang="ko-KR" dirty="0"/>
                  <a:t>(</a:t>
                </a:r>
                <a:r>
                  <a:rPr lang="ko-KR" altLang="en-US" dirty="0"/>
                  <a:t>원주</a:t>
                </a:r>
                <a:r>
                  <a:rPr lang="en-US" altLang="ko-KR" dirty="0"/>
                  <a:t>) </a:t>
                </a:r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= 2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ko-KR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en-US" dirty="0"/>
                  <a:t>이므로 </a:t>
                </a:r>
                <a:r>
                  <a:rPr lang="en-US" altLang="ko-KR" dirty="0"/>
                  <a:t>4</a:t>
                </a:r>
                <a:r>
                  <a:rPr lang="ko-KR" altLang="en-US" dirty="0"/>
                  <a:t>번에 쓴 식으로 정리하면</a:t>
                </a:r>
                <a:r>
                  <a:rPr lang="en-US" altLang="ko-KR" dirty="0"/>
                  <a:t> </a:t>
                </a:r>
              </a:p>
            </p:txBody>
          </p:sp>
        </mc:Choice>
        <mc:Fallback xmlns="">
          <p:sp>
            <p:nvSpPr>
              <p:cNvPr id="26" name="텍스트 개체 틀 2">
                <a:extLst>
                  <a:ext uri="{FF2B5EF4-FFF2-40B4-BE49-F238E27FC236}">
                    <a16:creationId xmlns:a16="http://schemas.microsoft.com/office/drawing/2014/main" id="{65E5B3E1-710B-5FD2-3D0D-9BE2DB2FB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155954"/>
                <a:ext cx="8920443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텍스트 개체 틀 2">
                <a:extLst>
                  <a:ext uri="{FF2B5EF4-FFF2-40B4-BE49-F238E27FC236}">
                    <a16:creationId xmlns:a16="http://schemas.microsoft.com/office/drawing/2014/main" id="{3B8B16DE-9BA1-B591-862E-AFBB2C9C32F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3234762"/>
                <a:ext cx="8920443" cy="283219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indent="0">
                  <a:lnSpc>
                    <a:spcPct val="100000"/>
                  </a:lnSpc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b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ko-KR" altLang="en-US" dirty="0"/>
                  <a:t>또한</a:t>
                </a:r>
                <a:r>
                  <a:rPr lang="en-US" altLang="ko-KR" dirty="0"/>
                  <a:t>, (</a:t>
                </a:r>
                <a:r>
                  <a:rPr lang="ko-KR" altLang="en-US" dirty="0"/>
                  <a:t>원의 넓이</a:t>
                </a:r>
                <a:r>
                  <a:rPr lang="en-US" altLang="ko-KR" dirty="0"/>
                  <a:t>) =</a:t>
                </a:r>
                <a:r>
                  <a:rPr lang="ko-KR" altLang="ko-KR" dirty="0"/>
                  <a:t> </a:t>
                </a:r>
                <a:r>
                  <a:rPr lang="ko-KR" altLang="ko-KR" sz="1600" dirty="0">
                    <a:latin typeface="Pretendard Medium" panose="02000603000000020004" pitchFamily="50" charset="-127"/>
                    <a:ea typeface="Pretendard Medium" panose="02000603000000020004" pitchFamily="50" charset="-127"/>
                    <a:cs typeface="Pretendard Medium" panose="02000603000000020004" pitchFamily="50" charset="-127"/>
                  </a:rPr>
                  <a:t>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dirty="0"/>
                  <a:t> </a:t>
                </a:r>
                <a:r>
                  <a:rPr lang="ko-KR" altLang="en-US" dirty="0"/>
                  <a:t>이므로 </a:t>
                </a:r>
                <a:r>
                  <a:rPr lang="en-US" altLang="ko-KR" dirty="0"/>
                  <a:t>4</a:t>
                </a:r>
                <a:r>
                  <a:rPr lang="ko-KR" altLang="en-US" dirty="0"/>
                  <a:t>번에 쓴 식으로 정리하면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27" name="텍스트 개체 틀 2">
                <a:extLst>
                  <a:ext uri="{FF2B5EF4-FFF2-40B4-BE49-F238E27FC236}">
                    <a16:creationId xmlns:a16="http://schemas.microsoft.com/office/drawing/2014/main" id="{3B8B16DE-9BA1-B591-862E-AFBB2C9C32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3234762"/>
                <a:ext cx="8920443" cy="2832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텍스트 개체 틀 2">
                <a:extLst>
                  <a:ext uri="{FF2B5EF4-FFF2-40B4-BE49-F238E27FC236}">
                    <a16:creationId xmlns:a16="http://schemas.microsoft.com/office/drawing/2014/main" id="{7B7FC18F-A79B-668E-807F-3B27220472B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4864965"/>
                <a:ext cx="8920443" cy="1573508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indent="0">
                  <a:lnSpc>
                    <a:spcPct val="100000"/>
                  </a:lnSpc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b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defRPr>
                </a:lvl1pPr>
                <a:lvl2pPr marL="742950" indent="-285750">
                  <a:spcBef>
                    <a:spcPct val="20000"/>
                  </a:spcBef>
                  <a:buFont typeface="Arial" pitchFamily="34" charset="0"/>
                  <a:buChar char="–"/>
                  <a:defRPr sz="2800"/>
                </a:lvl2pPr>
                <a:lvl3pPr marL="1143000" indent="-228600">
                  <a:spcBef>
                    <a:spcPct val="20000"/>
                  </a:spcBef>
                  <a:buFont typeface="Arial" pitchFamily="34" charset="0"/>
                  <a:buChar char="•"/>
                  <a:defRPr sz="2400"/>
                </a:lvl3pPr>
                <a:lvl4pPr marL="1600200" indent="-228600">
                  <a:spcBef>
                    <a:spcPct val="20000"/>
                  </a:spcBef>
                  <a:buFont typeface="Arial" pitchFamily="34" charset="0"/>
                  <a:buChar char="–"/>
                  <a:defRPr sz="2000"/>
                </a:lvl4pPr>
                <a:lvl5pPr marL="2057400" indent="-228600">
                  <a:spcBef>
                    <a:spcPct val="20000"/>
                  </a:spcBef>
                  <a:buFont typeface="Arial" pitchFamily="34" charset="0"/>
                  <a:buChar char="»"/>
                  <a:defRPr sz="2000"/>
                </a:lvl5pPr>
                <a:lvl6pPr marL="25146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6pPr>
                <a:lvl7pPr marL="29718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7pPr>
                <a:lvl8pPr marL="34290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8pPr>
                <a:lvl9pPr marL="3886200" indent="-228600">
                  <a:spcBef>
                    <a:spcPct val="20000"/>
                  </a:spcBef>
                  <a:buFont typeface="Arial" pitchFamily="34" charset="0"/>
                  <a:buChar char="•"/>
                  <a:defRPr sz="2000"/>
                </a:lvl9pPr>
              </a:lstStyle>
              <a:p>
                <a:r>
                  <a:rPr lang="ko-KR" altLang="ko-KR" dirty="0"/>
                  <a:t>5번 식에서 중심각이 2배가 되었으므로</a:t>
                </a:r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ko-KR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ko-KR" dirty="0"/>
                  <a:t>대신 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2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ko-KR" dirty="0"/>
                  <a:t>를 대입해보면 호의 길이</a:t>
                </a:r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r>
                      <a:rPr lang="en-US" altLang="ko-KR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=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2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=2 x (2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π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x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)=2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ko-KR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ko-KR" altLang="ko-KR" dirty="0"/>
                  <a:t>이므로 중심각의 크기가 2배 되면 부채꼴의 호의 길이도 2배가 된다. 같은 방법으로 부채꼴의 넓이 </a:t>
                </a:r>
                <a14:m>
                  <m:oMath xmlns:m="http://schemas.openxmlformats.org/officeDocument/2006/math">
                    <m:r>
                      <a:rPr lang="en-US" altLang="ko-KR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ko-KR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=</a:t>
                </a:r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×</a:t>
                </a:r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= 2×(π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altLang="ko-KR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×</a:t>
                </a:r>
                <a:r>
                  <a:rPr lang="en-US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200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altLang="ko-KR" sz="2000"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)=2</a:t>
                </a:r>
                <a14:m>
                  <m:oMath xmlns:m="http://schemas.openxmlformats.org/officeDocument/2006/math">
                    <m:r>
                      <a:rPr lang="en-US" altLang="ko-KR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ko-KR" altLang="ko-KR" dirty="0"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 </a:t>
                </a:r>
                <a:r>
                  <a:rPr lang="ko-KR" altLang="ko-KR" dirty="0"/>
                  <a:t>이므로 중심각의 크기가 2배 되면 부채꼴의 넓이도 2배가 된다. </a:t>
                </a:r>
                <a:endParaRPr lang="en-US" altLang="ko-KR" dirty="0"/>
              </a:p>
            </p:txBody>
          </p:sp>
        </mc:Choice>
        <mc:Fallback xmlns="">
          <p:sp>
            <p:nvSpPr>
              <p:cNvPr id="29" name="텍스트 개체 틀 2">
                <a:extLst>
                  <a:ext uri="{FF2B5EF4-FFF2-40B4-BE49-F238E27FC236}">
                    <a16:creationId xmlns:a16="http://schemas.microsoft.com/office/drawing/2014/main" id="{7B7FC18F-A79B-668E-807F-3B2722047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4864965"/>
                <a:ext cx="8920443" cy="157350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텍스트 개체 틀 17">
            <a:extLst>
              <a:ext uri="{FF2B5EF4-FFF2-40B4-BE49-F238E27FC236}">
                <a16:creationId xmlns:a16="http://schemas.microsoft.com/office/drawing/2014/main" id="{AC323AF6-3008-34AD-738D-26E2D9FCAB50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3285061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207D9-5E11-F569-A9B8-77351D2C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7612E8F4-5073-4E6D-FF30-0F65D6A478A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8CED8459-DF0C-E474-D886-D408BC4DE1E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b="1" kern="0" spc="-37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①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770E6AAB-9E21-3D9D-DF61-3458FF28746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1]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3EA1D84F-BA31-3ACD-E7CE-193CF1F34702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84743E05-E15B-E204-D84E-066765929DFA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A4EC06CE-6FF6-284F-70A6-368ED35DA79F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D523B09-801E-5BAB-A50F-1F3EBE26993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C2C0D11C-E8D3-9618-6FED-50D6D0D68E42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F22CA7F-3F8F-E7DA-3EAB-A0CC0C671579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62AD394A-EE9E-39BF-EE05-A156A0136C36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길이와 넓이를 구하는 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첫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524BC6AB-47BD-4629-7814-F56F4C1BA39F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4EE36304-6707-C5AE-9291-03EE1A516F8B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첫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6426F870-57B1-6B04-2F27-9533782F213C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5C9900-12D2-3A79-1C06-93FDA1ED2033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9540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897B6-B59E-A34B-4357-17CDCDC43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81B996AF-6C68-6DAE-BAB7-547076FB77A4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 </a:t>
            </a:r>
            <a:r>
              <a:rPr lang="ko-KR" altLang="en-US" sz="2000" b="1" dirty="0"/>
              <a:t>두</a:t>
            </a:r>
            <a:r>
              <a:rPr lang="ko-KR" altLang="ko-KR" sz="2000" b="1" dirty="0"/>
              <a:t> 부채꼴을 비교하며 부채꼴의 호의 길이와 넓이를 구하는 방법을 탐색해 봅시다</a:t>
            </a:r>
            <a:r>
              <a:rPr lang="en-US" altLang="ko-KR" sz="2000" b="1" dirty="0"/>
              <a:t>.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DE5E48E0-09CE-E388-AAD9-A51AAB5CB86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681EE49C-BE56-911C-2BC3-9F1D9479ABC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2] </a:t>
            </a:r>
            <a:r>
              <a:rPr lang="ko-KR" altLang="en-US" dirty="0"/>
              <a:t>두 부채꼴 비교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D6884C4-29B0-717A-B4FC-3C369C0DA113}"/>
              </a:ext>
            </a:extLst>
          </p:cNvPr>
          <p:cNvGrpSpPr/>
          <p:nvPr/>
        </p:nvGrpSpPr>
        <p:grpSpPr>
          <a:xfrm>
            <a:off x="1335088" y="1739900"/>
            <a:ext cx="9534525" cy="3854905"/>
            <a:chOff x="1335088" y="1739900"/>
            <a:chExt cx="9534525" cy="3854905"/>
          </a:xfrm>
        </p:grpSpPr>
        <p:sp>
          <p:nvSpPr>
            <p:cNvPr id="4" name="사각형: 둥근 모서리 3">
              <a:extLst>
                <a:ext uri="{FF2B5EF4-FFF2-40B4-BE49-F238E27FC236}">
                  <a16:creationId xmlns:a16="http://schemas.microsoft.com/office/drawing/2014/main" id="{8EE9FBE2-9287-9BA7-6082-33320DA32E93}"/>
                </a:ext>
              </a:extLst>
            </p:cNvPr>
            <p:cNvSpPr/>
            <p:nvPr/>
          </p:nvSpPr>
          <p:spPr>
            <a:xfrm>
              <a:off x="1335088" y="1739900"/>
              <a:ext cx="9534525" cy="3854905"/>
            </a:xfrm>
            <a:prstGeom prst="roundRect">
              <a:avLst>
                <a:gd name="adj" fmla="val 6089"/>
              </a:avLst>
            </a:prstGeom>
            <a:solidFill>
              <a:srgbClr val="EEEBFD"/>
            </a:solidFill>
            <a:ln w="19050">
              <a:solidFill>
                <a:schemeClr val="tx1">
                  <a:lumMod val="95000"/>
                  <a:lumOff val="5000"/>
                  <a:alpha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" name="그림 2" descr="The image shows two circles, Circle A and Circle B, with the same radius of 18, and includes information about their diameters, areas, and central angles, with Circle A's diameter being 6TL and Circle B's being 3ￏﾀ.&#10;&#10;AI 생성 콘텐츠는 정확하지 않을 수 있습니다.">
              <a:extLst>
                <a:ext uri="{FF2B5EF4-FFF2-40B4-BE49-F238E27FC236}">
                  <a16:creationId xmlns:a16="http://schemas.microsoft.com/office/drawing/2014/main" id="{9099376A-ED92-64EB-9620-18F8FEF87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70139" y="1846821"/>
              <a:ext cx="5418462" cy="3650942"/>
            </a:xfrm>
            <a:prstGeom prst="rect">
              <a:avLst/>
            </a:prstGeom>
          </p:spPr>
        </p:pic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87A51FD-FE3A-9B1A-3EE4-D3FC187A016A}"/>
                </a:ext>
              </a:extLst>
            </p:cNvPr>
            <p:cNvSpPr/>
            <p:nvPr/>
          </p:nvSpPr>
          <p:spPr>
            <a:xfrm>
              <a:off x="3444497" y="1901662"/>
              <a:ext cx="2796540" cy="1447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tlCol="0" anchor="ctr"/>
            <a:lstStyle/>
            <a:p>
              <a:r>
                <a:rPr lang="ko-KR" altLang="ko-KR" sz="700" dirty="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반지름의 길이가 18cm인 두 부채꼴을 비교해 보세요.</a:t>
              </a:r>
              <a:endParaRPr lang="ko-KR" altLang="en-US" sz="600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  <p:sp>
        <p:nvSpPr>
          <p:cNvPr id="32" name="텍스트 개체 틀 17">
            <a:extLst>
              <a:ext uri="{FF2B5EF4-FFF2-40B4-BE49-F238E27FC236}">
                <a16:creationId xmlns:a16="http://schemas.microsoft.com/office/drawing/2014/main" id="{E4FEEEAE-7B94-E4AE-4BFE-E152D52D6D95}"/>
              </a:ext>
            </a:extLst>
          </p:cNvPr>
          <p:cNvSpPr txBox="1">
            <a:spLocks/>
          </p:cNvSpPr>
          <p:nvPr/>
        </p:nvSpPr>
        <p:spPr>
          <a:xfrm>
            <a:off x="9472773" y="287124"/>
            <a:ext cx="1667903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원과 부채꼴 비교</a:t>
            </a:r>
          </a:p>
        </p:txBody>
      </p:sp>
      <p:sp>
        <p:nvSpPr>
          <p:cNvPr id="8" name="사각형: 둥근 위쪽 모서리 7">
            <a:extLst>
              <a:ext uri="{FF2B5EF4-FFF2-40B4-BE49-F238E27FC236}">
                <a16:creationId xmlns:a16="http://schemas.microsoft.com/office/drawing/2014/main" id="{0EA1B1B9-1D4C-5BEF-B176-5FF351FAB022}"/>
              </a:ext>
            </a:extLst>
          </p:cNvPr>
          <p:cNvSpPr/>
          <p:nvPr/>
        </p:nvSpPr>
        <p:spPr>
          <a:xfrm rot="5400000">
            <a:off x="6638564" y="2135121"/>
            <a:ext cx="654354" cy="7807742"/>
          </a:xfrm>
          <a:prstGeom prst="round2SameRect">
            <a:avLst>
              <a:gd name="adj1" fmla="val 19651"/>
              <a:gd name="adj2" fmla="val 0"/>
            </a:avLst>
          </a:prstGeom>
          <a:solidFill>
            <a:schemeClr val="bg1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1" name="사각형: 둥근 위쪽 모서리 10">
            <a:extLst>
              <a:ext uri="{FF2B5EF4-FFF2-40B4-BE49-F238E27FC236}">
                <a16:creationId xmlns:a16="http://schemas.microsoft.com/office/drawing/2014/main" id="{D88EAF5B-37AD-E6BE-2B30-72D92597F1D4}"/>
              </a:ext>
            </a:extLst>
          </p:cNvPr>
          <p:cNvSpPr/>
          <p:nvPr/>
        </p:nvSpPr>
        <p:spPr>
          <a:xfrm rot="16200000">
            <a:off x="1960036" y="5091213"/>
            <a:ext cx="654354" cy="1895957"/>
          </a:xfrm>
          <a:prstGeom prst="round2SameRect">
            <a:avLst>
              <a:gd name="adj1" fmla="val 21221"/>
              <a:gd name="adj2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3B175051-9228-CCF0-0E67-92C13353C39D}"/>
              </a:ext>
            </a:extLst>
          </p:cNvPr>
          <p:cNvSpPr txBox="1"/>
          <p:nvPr/>
        </p:nvSpPr>
        <p:spPr>
          <a:xfrm>
            <a:off x="1965929" y="5930759"/>
            <a:ext cx="1095941" cy="24622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/>
          <a:p>
            <a:pPr marL="0" indent="0" algn="l">
              <a:buNone/>
            </a:pPr>
            <a:r>
              <a:rPr lang="ko-KR" altLang="en-US" sz="1600" b="1" kern="0" spc="-22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공학도구 링크</a:t>
            </a:r>
            <a:endParaRPr lang="en-US" sz="1600" dirty="0"/>
          </a:p>
        </p:txBody>
      </p:sp>
      <p:sp>
        <p:nvSpPr>
          <p:cNvPr id="19" name="Text 7">
            <a:hlinkClick r:id="rId4"/>
            <a:extLst>
              <a:ext uri="{FF2B5EF4-FFF2-40B4-BE49-F238E27FC236}">
                <a16:creationId xmlns:a16="http://schemas.microsoft.com/office/drawing/2014/main" id="{762D7D19-BD59-60B5-05E8-69512F093D8C}"/>
              </a:ext>
            </a:extLst>
          </p:cNvPr>
          <p:cNvSpPr txBox="1"/>
          <p:nvPr/>
        </p:nvSpPr>
        <p:spPr>
          <a:xfrm>
            <a:off x="3370139" y="5915371"/>
            <a:ext cx="6761149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ko-KR" u="sng" dirty="0">
                <a:solidFill>
                  <a:srgbClr val="0C4CAB"/>
                </a:solidFill>
              </a:rPr>
              <a:t>https://localcdn.cemware.com/2026/2_two_sectors_comparison.html</a:t>
            </a:r>
            <a:endParaRPr lang="en-US" sz="1600" u="sng" dirty="0">
              <a:solidFill>
                <a:srgbClr val="0C4CAB"/>
              </a:solidFill>
            </a:endParaRPr>
          </a:p>
        </p:txBody>
      </p:sp>
      <p:pic>
        <p:nvPicPr>
          <p:cNvPr id="24" name="그래픽 23">
            <a:extLst>
              <a:ext uri="{FF2B5EF4-FFF2-40B4-BE49-F238E27FC236}">
                <a16:creationId xmlns:a16="http://schemas.microsoft.com/office/drawing/2014/main" id="{3BC85CFE-46F1-7EEE-0592-EA04D8A99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97869" y="5883568"/>
            <a:ext cx="342595" cy="342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6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D5159-6C07-0227-FAA5-F603B4DC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D690D02D-5364-F53C-F37D-151076BE48E2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F9D494CE-ABDE-8D89-6B1A-F761655A0B7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4D271A1A-06A3-3C43-73B6-C3FF79AAEE0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2] </a:t>
            </a:r>
            <a:r>
              <a:rPr lang="ko-KR" altLang="en-US" dirty="0"/>
              <a:t>두 부채꼴 비교</a:t>
            </a:r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FC58237D-50AF-7A73-4A6A-338E85ED1532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B073C8-BF82-31BB-35A2-D6CA878C8FCD}"/>
              </a:ext>
            </a:extLst>
          </p:cNvPr>
          <p:cNvSpPr txBox="1">
            <a:spLocks/>
          </p:cNvSpPr>
          <p:nvPr/>
        </p:nvSpPr>
        <p:spPr>
          <a:xfrm>
            <a:off x="1883945" y="1754145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b="1" dirty="0"/>
              <a:t>오른쪽 부채꼴의 중심각 크기를 변화시키며 표를 작성해 봅시다</a:t>
            </a:r>
            <a:r>
              <a:rPr lang="en-US" altLang="ko-KR" sz="1800" b="1" dirty="0"/>
              <a:t>.</a:t>
            </a:r>
            <a:endParaRPr lang="ko-KR" altLang="ko-KR" sz="1800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6289332F-4C80-274F-818F-C03E1BDFAB60}"/>
              </a:ext>
            </a:extLst>
          </p:cNvPr>
          <p:cNvSpPr txBox="1">
            <a:spLocks/>
          </p:cNvSpPr>
          <p:nvPr/>
        </p:nvSpPr>
        <p:spPr>
          <a:xfrm>
            <a:off x="1387612" y="3864328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BEB2FD-FD9E-A392-CB24-63EA3F7C8CCA}"/>
              </a:ext>
            </a:extLst>
          </p:cNvPr>
          <p:cNvSpPr txBox="1"/>
          <p:nvPr/>
        </p:nvSpPr>
        <p:spPr>
          <a:xfrm>
            <a:off x="1860466" y="3919562"/>
            <a:ext cx="451405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표에서 파악할 수 있는 공통된 사실은 무엇인가요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95C2B5D7-04EC-3C06-40A9-8FDAB26130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149805"/>
              </p:ext>
            </p:extLst>
          </p:nvPr>
        </p:nvGraphicFramePr>
        <p:xfrm>
          <a:off x="1883945" y="2122113"/>
          <a:ext cx="8128001" cy="1566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1592">
                  <a:extLst>
                    <a:ext uri="{9D8B030D-6E8A-4147-A177-3AD203B41FA5}">
                      <a16:colId xmlns:a16="http://schemas.microsoft.com/office/drawing/2014/main" val="3830908903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98143308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1828782602"/>
                    </a:ext>
                  </a:extLst>
                </a:gridCol>
                <a:gridCol w="2268803">
                  <a:extLst>
                    <a:ext uri="{9D8B030D-6E8A-4147-A177-3AD203B41FA5}">
                      <a16:colId xmlns:a16="http://schemas.microsoft.com/office/drawing/2014/main" val="2568411894"/>
                    </a:ext>
                  </a:extLst>
                </a:gridCol>
              </a:tblGrid>
              <a:tr h="559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중심각의 크기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A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중심각 크기에 대한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중심각 크기의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A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호의 길이에 대한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호의 길이의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A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넓이에 대한</a:t>
                      </a:r>
                      <a:endParaRPr lang="en-US" altLang="ko-KR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부채꼴 </a:t>
                      </a:r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B</a:t>
                      </a:r>
                      <a:r>
                        <a:rPr lang="ko-KR" altLang="en-US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의 넓이의 비율</a:t>
                      </a:r>
                    </a:p>
                  </a:txBody>
                  <a:tcPr anchor="ctr"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931018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20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70242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30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E9EBF5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266286"/>
                  </a:ext>
                </a:extLst>
              </a:tr>
              <a:tr h="33563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n>
                            <a:solidFill>
                              <a:schemeClr val="accent1">
                                <a:shade val="15000"/>
                                <a:alpha val="0"/>
                              </a:scheme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40</a:t>
                      </a:r>
                      <a:r>
                        <a:rPr lang="ko-KR" altLang="ko-KR" sz="1200" dirty="0"/>
                        <a:t>°</a:t>
                      </a:r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anchor="ctr">
                    <a:solidFill>
                      <a:srgbClr val="CFD5EA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671478"/>
                  </a:ext>
                </a:extLst>
              </a:tr>
            </a:tbl>
          </a:graphicData>
        </a:graphic>
      </p:graphicFrame>
      <p:sp>
        <p:nvSpPr>
          <p:cNvPr id="9" name="텍스트 개체 틀 17">
            <a:extLst>
              <a:ext uri="{FF2B5EF4-FFF2-40B4-BE49-F238E27FC236}">
                <a16:creationId xmlns:a16="http://schemas.microsoft.com/office/drawing/2014/main" id="{1472F189-D5C4-97E7-092C-EA743C9085D5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두 부채꼴 비교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131BB01E-896F-F436-6DD9-3B15E5B3ECA1}"/>
              </a:ext>
            </a:extLst>
          </p:cNvPr>
          <p:cNvSpPr txBox="1">
            <a:spLocks/>
          </p:cNvSpPr>
          <p:nvPr/>
        </p:nvSpPr>
        <p:spPr>
          <a:xfrm>
            <a:off x="1387612" y="456017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14B865-C20C-AA14-7192-F01D7EBA277B}"/>
              </a:ext>
            </a:extLst>
          </p:cNvPr>
          <p:cNvSpPr txBox="1"/>
          <p:nvPr/>
        </p:nvSpPr>
        <p:spPr>
          <a:xfrm>
            <a:off x="1860466" y="4625682"/>
            <a:ext cx="378949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왜 그러한 결과가 나타났다고 생각하나요</a:t>
            </a:r>
            <a:r>
              <a:rPr lang="en-US" altLang="ko-KR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텍스트 개체 틀 17">
            <a:extLst>
              <a:ext uri="{FF2B5EF4-FFF2-40B4-BE49-F238E27FC236}">
                <a16:creationId xmlns:a16="http://schemas.microsoft.com/office/drawing/2014/main" id="{85DAB0CD-1CB6-FA35-644D-C2980E88A08D}"/>
              </a:ext>
            </a:extLst>
          </p:cNvPr>
          <p:cNvSpPr txBox="1">
            <a:spLocks/>
          </p:cNvSpPr>
          <p:nvPr/>
        </p:nvSpPr>
        <p:spPr>
          <a:xfrm>
            <a:off x="1387612" y="523950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20" name="텍스트 개체 틀 2">
            <a:extLst>
              <a:ext uri="{FF2B5EF4-FFF2-40B4-BE49-F238E27FC236}">
                <a16:creationId xmlns:a16="http://schemas.microsoft.com/office/drawing/2014/main" id="{A345B423-EE0F-0E4F-D30E-27DA09132116}"/>
              </a:ext>
            </a:extLst>
          </p:cNvPr>
          <p:cNvSpPr txBox="1">
            <a:spLocks/>
          </p:cNvSpPr>
          <p:nvPr/>
        </p:nvSpPr>
        <p:spPr>
          <a:xfrm>
            <a:off x="1883945" y="5256020"/>
            <a:ext cx="8920443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파악한 공통된 사실을 통해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호의 길이와 넓이를 주어진 부채꼴을 이용해 표현하는 방법은</a:t>
            </a:r>
            <a:endParaRPr lang="en-US" altLang="ko-KR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무엇인지 생각해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8323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7D6697-C834-C9CB-8B1D-01FB51C1B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3">
            <a:extLst>
              <a:ext uri="{FF2B5EF4-FFF2-40B4-BE49-F238E27FC236}">
                <a16:creationId xmlns:a16="http://schemas.microsoft.com/office/drawing/2014/main" id="{37CB9175-8224-A698-3A56-768D4BB8B3C6}"/>
              </a:ext>
            </a:extLst>
          </p:cNvPr>
          <p:cNvSpPr txBox="1"/>
          <p:nvPr/>
        </p:nvSpPr>
        <p:spPr>
          <a:xfrm>
            <a:off x="857707" y="2128816"/>
            <a:ext cx="10478110" cy="260036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발표해 봅시다</a:t>
            </a:r>
            <a:r>
              <a:rPr lang="en-US" altLang="ko-KR" sz="36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sz="3600" dirty="0"/>
          </a:p>
        </p:txBody>
      </p:sp>
      <p:sp>
        <p:nvSpPr>
          <p:cNvPr id="4" name="텍스트 개체 틀 2">
            <a:extLst>
              <a:ext uri="{FF2B5EF4-FFF2-40B4-BE49-F238E27FC236}">
                <a16:creationId xmlns:a16="http://schemas.microsoft.com/office/drawing/2014/main" id="{E337EE2F-DC16-6D09-4289-4AE291A11CFE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2] </a:t>
            </a:r>
            <a:r>
              <a:rPr lang="ko-KR" altLang="en-US" dirty="0"/>
              <a:t>두 부채꼴 비교</a:t>
            </a:r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5198A3F-D942-9151-89C1-91F0828D86A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</p:spTree>
    <p:extLst>
      <p:ext uri="{BB962C8B-B14F-4D97-AF65-F5344CB8AC3E}">
        <p14:creationId xmlns:p14="http://schemas.microsoft.com/office/powerpoint/2010/main" val="38577166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B1666-B670-C750-447A-D8F1F996B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AF6B3186-AE70-C1C5-D617-5897E71528D2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EA89F9D4-DF2A-621E-54E9-7754905C530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FE879CF1-681F-5CF9-1ABB-91E9D913D84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2] </a:t>
            </a:r>
            <a:r>
              <a:rPr lang="ko-KR" altLang="en-US" dirty="0"/>
              <a:t>두 부채꼴 비교</a:t>
            </a:r>
          </a:p>
        </p:txBody>
      </p:sp>
      <p:sp>
        <p:nvSpPr>
          <p:cNvPr id="2" name="텍스트 개체 틀 17">
            <a:extLst>
              <a:ext uri="{FF2B5EF4-FFF2-40B4-BE49-F238E27FC236}">
                <a16:creationId xmlns:a16="http://schemas.microsoft.com/office/drawing/2014/main" id="{11A7C876-9E1B-83DA-194A-2C41125D8321}"/>
              </a:ext>
            </a:extLst>
          </p:cNvPr>
          <p:cNvSpPr txBox="1">
            <a:spLocks/>
          </p:cNvSpPr>
          <p:nvPr/>
        </p:nvSpPr>
        <p:spPr>
          <a:xfrm>
            <a:off x="1387612" y="17355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03701A1-1621-B04D-B804-6A07D7F50A0B}"/>
              </a:ext>
            </a:extLst>
          </p:cNvPr>
          <p:cNvSpPr txBox="1">
            <a:spLocks/>
          </p:cNvSpPr>
          <p:nvPr/>
        </p:nvSpPr>
        <p:spPr>
          <a:xfrm>
            <a:off x="1883945" y="1754145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b="1" dirty="0"/>
              <a:t>오른쪽 부채꼴의 중심각 크기를 변화시키며 표를 작성해 봅시다</a:t>
            </a:r>
            <a:r>
              <a:rPr lang="en-US" altLang="ko-KR" sz="1800" b="1" dirty="0"/>
              <a:t>.</a:t>
            </a:r>
            <a:endParaRPr lang="ko-KR" altLang="ko-KR" sz="1800" dirty="0"/>
          </a:p>
        </p:txBody>
      </p:sp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56B18368-2E62-9DD1-39DD-68C9B84DA031}"/>
              </a:ext>
            </a:extLst>
          </p:cNvPr>
          <p:cNvSpPr txBox="1">
            <a:spLocks/>
          </p:cNvSpPr>
          <p:nvPr/>
        </p:nvSpPr>
        <p:spPr>
          <a:xfrm>
            <a:off x="1387612" y="429848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A752FE-2843-E599-8E03-F655652534C8}"/>
              </a:ext>
            </a:extLst>
          </p:cNvPr>
          <p:cNvSpPr txBox="1"/>
          <p:nvPr/>
        </p:nvSpPr>
        <p:spPr>
          <a:xfrm>
            <a:off x="1860466" y="4353716"/>
            <a:ext cx="4514056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표에서 파악할 수 있는 공통된 사실은 무엇인가요</a:t>
            </a:r>
            <a:r>
              <a:rPr lang="en-US" altLang="ko-KR" b="1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4" name="표 23">
                <a:extLst>
                  <a:ext uri="{FF2B5EF4-FFF2-40B4-BE49-F238E27FC236}">
                    <a16:creationId xmlns:a16="http://schemas.microsoft.com/office/drawing/2014/main" id="{84F648CE-03A4-A5A2-7777-67072D8CBA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2783196"/>
                  </p:ext>
                </p:extLst>
              </p:nvPr>
            </p:nvGraphicFramePr>
            <p:xfrm>
              <a:off x="1883945" y="2122113"/>
              <a:ext cx="8128001" cy="19727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1592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52862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중심각 크기에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중심각 크기의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호의 길이에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호의 길이의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넓이에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넓이의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48181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  <a:tr h="480478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E9EBF5">
                            <a:alpha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E9EBF5">
                            <a:alpha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E9EBF5">
                            <a:alpha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E9EBF5">
                            <a:alpha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5266286"/>
                      </a:ext>
                    </a:extLst>
                  </a:tr>
                  <a:tr h="48181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US" altLang="ko-KR" sz="12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36714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4" name="표 23">
                <a:extLst>
                  <a:ext uri="{FF2B5EF4-FFF2-40B4-BE49-F238E27FC236}">
                    <a16:creationId xmlns:a16="http://schemas.microsoft.com/office/drawing/2014/main" id="{84F648CE-03A4-A5A2-7777-67072D8CBA4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52783196"/>
                  </p:ext>
                </p:extLst>
              </p:nvPr>
            </p:nvGraphicFramePr>
            <p:xfrm>
              <a:off x="1883945" y="2122113"/>
              <a:ext cx="8128001" cy="19727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1592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2268803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52862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중심각 크기에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중심각 크기의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호의 길이에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호의 길이의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A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넓이에 대한</a:t>
                          </a:r>
                          <a:endParaRPr lang="en-US" altLang="ko-KR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 </a:t>
                          </a:r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B</a:t>
                          </a:r>
                          <a:r>
                            <a:rPr lang="ko-KR" altLang="en-US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의 넓이의 비율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48181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8602" t="-111392" r="-201344" b="-20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58177" t="-111392" r="-100804" b="-20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8871" t="-111392" r="-1075" b="-202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  <a:tr h="480478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E9EBF5">
                            <a:alpha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8602" t="-211392" r="-201344" b="-10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58177" t="-211392" r="-100804" b="-10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8871" t="-211392" r="-1075" b="-102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55266286"/>
                      </a:ext>
                    </a:extLst>
                  </a:tr>
                  <a:tr h="481814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en-US" altLang="ko-KR" sz="1200" dirty="0">
                              <a:ln>
                                <a:solidFill>
                                  <a:schemeClr val="accent1">
                                    <a:shade val="15000"/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40</a:t>
                          </a:r>
                          <a:r>
                            <a:rPr lang="ko-KR" altLang="ko-KR" sz="1200" dirty="0"/>
                            <a:t>°</a:t>
                          </a:r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8602" t="-311392" r="-201344" b="-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58177" t="-311392" r="-100804" b="-25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8871" t="-311392" r="-1075" b="-25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1367147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7A35A7DA-778D-5778-DB3D-3A14CFEFEE30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45F3690E-2AE0-C6E7-A0C6-534EDB43CEDE}"/>
              </a:ext>
            </a:extLst>
          </p:cNvPr>
          <p:cNvSpPr txBox="1">
            <a:spLocks/>
          </p:cNvSpPr>
          <p:nvPr/>
        </p:nvSpPr>
        <p:spPr>
          <a:xfrm>
            <a:off x="1883945" y="4798580"/>
            <a:ext cx="8920443" cy="941796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ko-KR" altLang="en-US" dirty="0"/>
              <a:t>부채꼴 </a:t>
            </a:r>
            <a:r>
              <a:rPr lang="en-US" altLang="ko-KR" dirty="0"/>
              <a:t>A</a:t>
            </a:r>
            <a:r>
              <a:rPr lang="ko-KR" altLang="en-US" dirty="0"/>
              <a:t>의 중심각의 크기에 대한 부채꼴 </a:t>
            </a:r>
            <a:r>
              <a:rPr lang="en-US" altLang="ko-KR" dirty="0"/>
              <a:t>B</a:t>
            </a:r>
            <a:r>
              <a:rPr lang="ko-KR" altLang="en-US" dirty="0"/>
              <a:t>의 중심각의 크기의 비율</a:t>
            </a:r>
            <a:endParaRPr lang="en-US" altLang="ko-KR" dirty="0"/>
          </a:p>
          <a:p>
            <a:r>
              <a:rPr lang="en-US" altLang="ko-KR" dirty="0"/>
              <a:t>= </a:t>
            </a:r>
            <a:r>
              <a:rPr lang="ko-KR" altLang="en-US" dirty="0"/>
              <a:t>부채꼴 </a:t>
            </a:r>
            <a:r>
              <a:rPr lang="en-US" altLang="ko-KR" dirty="0"/>
              <a:t>A</a:t>
            </a:r>
            <a:r>
              <a:rPr lang="ko-KR" altLang="en-US" dirty="0"/>
              <a:t>의 호의 길이에 대한 부채꼴 </a:t>
            </a:r>
            <a:r>
              <a:rPr lang="en-US" altLang="ko-KR" dirty="0"/>
              <a:t>B</a:t>
            </a:r>
            <a:r>
              <a:rPr lang="ko-KR" altLang="en-US" dirty="0"/>
              <a:t>의 호의 길이의 비율</a:t>
            </a:r>
            <a:endParaRPr lang="en-US" altLang="ko-KR" dirty="0"/>
          </a:p>
          <a:p>
            <a:r>
              <a:rPr lang="en-US" altLang="ko-KR" dirty="0"/>
              <a:t>= </a:t>
            </a:r>
            <a:r>
              <a:rPr lang="ko-KR" altLang="en-US" dirty="0"/>
              <a:t>부채꼴 </a:t>
            </a:r>
            <a:r>
              <a:rPr lang="en-US" altLang="ko-KR" dirty="0"/>
              <a:t>A</a:t>
            </a:r>
            <a:r>
              <a:rPr lang="ko-KR" altLang="en-US" dirty="0"/>
              <a:t>의 넓이에 대한 부채꼴 </a:t>
            </a:r>
            <a:r>
              <a:rPr lang="en-US" altLang="ko-KR" dirty="0"/>
              <a:t>B</a:t>
            </a:r>
            <a:r>
              <a:rPr lang="ko-KR" altLang="en-US" dirty="0"/>
              <a:t>의 넓이의 비율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1348943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21934-0A72-A2CD-D80F-83FF4D027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텍스트 개체 틀 2">
            <a:extLst>
              <a:ext uri="{FF2B5EF4-FFF2-40B4-BE49-F238E27FC236}">
                <a16:creationId xmlns:a16="http://schemas.microsoft.com/office/drawing/2014/main" id="{47578CC0-2DFA-5AC0-9E46-FFC120249F2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2]</a:t>
            </a:r>
            <a:endParaRPr lang="ko-KR" altLang="ko-KR" sz="2000" dirty="0"/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C2B9C3EA-ED68-11EC-13D5-FF1728B3EBE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7" name="텍스트 개체 틀 2">
            <a:extLst>
              <a:ext uri="{FF2B5EF4-FFF2-40B4-BE49-F238E27FC236}">
                <a16:creationId xmlns:a16="http://schemas.microsoft.com/office/drawing/2014/main" id="{9FF10C3E-E55F-A635-5BB0-7BF65FE024B3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2]</a:t>
            </a:r>
            <a:r>
              <a:rPr lang="ko-KR" altLang="en-US" dirty="0"/>
              <a:t>두부채꼴 비교</a:t>
            </a:r>
          </a:p>
        </p:txBody>
      </p:sp>
      <p:sp>
        <p:nvSpPr>
          <p:cNvPr id="17" name="텍스트 개체 틀 17">
            <a:extLst>
              <a:ext uri="{FF2B5EF4-FFF2-40B4-BE49-F238E27FC236}">
                <a16:creationId xmlns:a16="http://schemas.microsoft.com/office/drawing/2014/main" id="{44BF4A67-E8B2-C697-DBA4-05E549E4F903}"/>
              </a:ext>
            </a:extLst>
          </p:cNvPr>
          <p:cNvSpPr txBox="1">
            <a:spLocks/>
          </p:cNvSpPr>
          <p:nvPr/>
        </p:nvSpPr>
        <p:spPr>
          <a:xfrm>
            <a:off x="1387612" y="183680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9A3AA7E-6D9E-BABD-3FD8-B2BA020A840F}"/>
              </a:ext>
            </a:extLst>
          </p:cNvPr>
          <p:cNvSpPr txBox="1"/>
          <p:nvPr/>
        </p:nvSpPr>
        <p:spPr>
          <a:xfrm>
            <a:off x="1860466" y="1902313"/>
            <a:ext cx="378949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r>
              <a:rPr lang="ko-KR" altLang="en-US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왜 그러한 결과가 나타났다고 생각하나요</a:t>
            </a:r>
            <a:r>
              <a:rPr lang="en-US" altLang="ko-KR" b="1" dirty="0">
                <a:ln>
                  <a:solidFill>
                    <a:schemeClr val="accent5">
                      <a:alpha val="0"/>
                    </a:schemeClr>
                  </a:solidFill>
                </a:ln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?</a:t>
            </a:r>
            <a:endParaRPr lang="ko-KR" altLang="en-US" b="1" dirty="0">
              <a:ln>
                <a:solidFill>
                  <a:schemeClr val="accent5">
                    <a:alpha val="0"/>
                  </a:schemeClr>
                </a:solidFill>
              </a:ln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2" name="텍스트 개체 틀 17">
            <a:extLst>
              <a:ext uri="{FF2B5EF4-FFF2-40B4-BE49-F238E27FC236}">
                <a16:creationId xmlns:a16="http://schemas.microsoft.com/office/drawing/2014/main" id="{D2711067-B2A8-C8D7-AEB9-C6AE5A43DD16}"/>
              </a:ext>
            </a:extLst>
          </p:cNvPr>
          <p:cNvSpPr txBox="1">
            <a:spLocks/>
          </p:cNvSpPr>
          <p:nvPr/>
        </p:nvSpPr>
        <p:spPr>
          <a:xfrm>
            <a:off x="1387612" y="3409767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23" name="텍스트 개체 틀 2">
            <a:extLst>
              <a:ext uri="{FF2B5EF4-FFF2-40B4-BE49-F238E27FC236}">
                <a16:creationId xmlns:a16="http://schemas.microsoft.com/office/drawing/2014/main" id="{6475D6CA-4A2D-4421-001B-9498579671E4}"/>
              </a:ext>
            </a:extLst>
          </p:cNvPr>
          <p:cNvSpPr txBox="1">
            <a:spLocks/>
          </p:cNvSpPr>
          <p:nvPr/>
        </p:nvSpPr>
        <p:spPr>
          <a:xfrm>
            <a:off x="1883945" y="3426284"/>
            <a:ext cx="8920443" cy="693075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파악한 공통된 사실을 통해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부채꼴의 호의 길이와 넓이를 주어진 부채꼴을 이용해 표현하는 방법은</a:t>
            </a:r>
            <a:endParaRPr lang="en-US" altLang="ko-KR" sz="1800" dirty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무엇인지 생각해 봅시다</a:t>
            </a:r>
            <a:r>
              <a:rPr lang="en-US" altLang="ko-KR" sz="1800" dirty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.</a:t>
            </a:r>
          </a:p>
        </p:txBody>
      </p:sp>
      <p:sp>
        <p:nvSpPr>
          <p:cNvPr id="8" name="텍스트 개체 틀 2">
            <a:extLst>
              <a:ext uri="{FF2B5EF4-FFF2-40B4-BE49-F238E27FC236}">
                <a16:creationId xmlns:a16="http://schemas.microsoft.com/office/drawing/2014/main" id="{99717681-27D2-4E9B-48EC-CED6067A7647}"/>
              </a:ext>
            </a:extLst>
          </p:cNvPr>
          <p:cNvSpPr txBox="1">
            <a:spLocks/>
          </p:cNvSpPr>
          <p:nvPr/>
        </p:nvSpPr>
        <p:spPr>
          <a:xfrm>
            <a:off x="1860466" y="2274566"/>
            <a:ext cx="8920443" cy="970074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indent="0">
              <a:lnSpc>
                <a:spcPct val="100000"/>
              </a:lnSpc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b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>
              <a:lnSpc>
                <a:spcPct val="120000"/>
              </a:lnSpc>
            </a:pPr>
            <a:r>
              <a:rPr lang="ko-KR" altLang="ko-KR" dirty="0"/>
              <a:t>부채꼴 </a:t>
            </a:r>
            <a:r>
              <a:rPr lang="ko-KR" altLang="ko-KR" dirty="0" err="1"/>
              <a:t>A와</a:t>
            </a:r>
            <a:r>
              <a:rPr lang="ko-KR" altLang="ko-KR" dirty="0"/>
              <a:t> 부채꼴 </a:t>
            </a:r>
            <a:r>
              <a:rPr lang="ko-KR" altLang="ko-KR" dirty="0" err="1"/>
              <a:t>B</a:t>
            </a:r>
            <a:r>
              <a:rPr lang="ko-KR" altLang="ko-KR" dirty="0"/>
              <a:t> 모두 결국은 '같은 </a:t>
            </a:r>
            <a:r>
              <a:rPr lang="ko-KR" altLang="ko-KR" dirty="0" err="1"/>
              <a:t>원'에서</a:t>
            </a:r>
            <a:r>
              <a:rPr lang="ko-KR" altLang="ko-KR" dirty="0"/>
              <a:t> 잘라낸 조각들이다. [탐색 1]에서 각 부채꼴이 원 전체에 대해 일정한 비율(정비례)을 갖는다는 것을 확인했으니, 같은 원을 기준으로 하는 두 조각(부채꼴)끼리 비교했을 때도 당연히 일정한 비율을 갖게 된다.</a:t>
            </a:r>
            <a:endParaRPr lang="en-US" altLang="ko-KR" dirty="0"/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719A5B15-922B-9094-96B0-FDFDB1673AFF}"/>
              </a:ext>
            </a:extLst>
          </p:cNvPr>
          <p:cNvSpPr txBox="1">
            <a:spLocks/>
          </p:cNvSpPr>
          <p:nvPr/>
        </p:nvSpPr>
        <p:spPr>
          <a:xfrm>
            <a:off x="1883945" y="4339488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구하려는 부채꼴의 호의 길이</a:t>
            </a:r>
            <a:endParaRPr lang="en-US" altLang="ko-KR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DF54EF8F-0DCA-61E9-A108-2685618DE44B}"/>
              </a:ext>
            </a:extLst>
          </p:cNvPr>
          <p:cNvSpPr txBox="1">
            <a:spLocks/>
          </p:cNvSpPr>
          <p:nvPr/>
        </p:nvSpPr>
        <p:spPr>
          <a:xfrm>
            <a:off x="1883945" y="4818130"/>
            <a:ext cx="2811345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en-US" altLang="ko-KR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</a:t>
            </a:r>
            <a:r>
              <a:rPr lang="ko-KR" altLang="en-US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주어진 부채꼴의 호의 길이 </a:t>
            </a:r>
            <a:r>
              <a:rPr lang="en-US" altLang="ko-KR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x</a:t>
            </a:r>
          </a:p>
        </p:txBody>
      </p:sp>
      <p:sp>
        <p:nvSpPr>
          <p:cNvPr id="14" name="텍스트 개체 틀 17">
            <a:extLst>
              <a:ext uri="{FF2B5EF4-FFF2-40B4-BE49-F238E27FC236}">
                <a16:creationId xmlns:a16="http://schemas.microsoft.com/office/drawing/2014/main" id="{707C2296-0516-A2CD-DDD3-C33E887574B4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775A57A-3A8D-DC75-3C2E-663ED9C5E046}"/>
              </a:ext>
            </a:extLst>
          </p:cNvPr>
          <p:cNvGrpSpPr/>
          <p:nvPr/>
        </p:nvGrpSpPr>
        <p:grpSpPr>
          <a:xfrm>
            <a:off x="4371976" y="4683587"/>
            <a:ext cx="2320925" cy="520717"/>
            <a:chOff x="4931595" y="4977519"/>
            <a:chExt cx="2320925" cy="520717"/>
          </a:xfrm>
        </p:grpSpPr>
        <p:sp>
          <p:nvSpPr>
            <p:cNvPr id="2" name="텍스트 개체 틀 2">
              <a:extLst>
                <a:ext uri="{FF2B5EF4-FFF2-40B4-BE49-F238E27FC236}">
                  <a16:creationId xmlns:a16="http://schemas.microsoft.com/office/drawing/2014/main" id="{B1B23757-C4B9-9E0C-6653-570F3A717200}"/>
                </a:ext>
              </a:extLst>
            </p:cNvPr>
            <p:cNvSpPr txBox="1">
              <a:spLocks/>
            </p:cNvSpPr>
            <p:nvPr/>
          </p:nvSpPr>
          <p:spPr>
            <a:xfrm>
              <a:off x="4931596" y="4977519"/>
              <a:ext cx="2320924" cy="21544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</a:pPr>
              <a:r>
                <a:rPr lang="ko-KR" altLang="en-US" sz="14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구하려는 부채꼴의 중심각의 크기</a:t>
              </a:r>
              <a:endParaRPr lang="en-US" altLang="ko-KR" sz="14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3" name="텍스트 개체 틀 2">
              <a:extLst>
                <a:ext uri="{FF2B5EF4-FFF2-40B4-BE49-F238E27FC236}">
                  <a16:creationId xmlns:a16="http://schemas.microsoft.com/office/drawing/2014/main" id="{9DAA19AC-E910-5332-BDCC-03AA92F779C4}"/>
                </a:ext>
              </a:extLst>
            </p:cNvPr>
            <p:cNvSpPr txBox="1">
              <a:spLocks/>
            </p:cNvSpPr>
            <p:nvPr/>
          </p:nvSpPr>
          <p:spPr>
            <a:xfrm>
              <a:off x="4931595" y="5282792"/>
              <a:ext cx="2320925" cy="21544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</a:pPr>
              <a:r>
                <a:rPr lang="ko-KR" altLang="en-US" sz="14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주어진 부채꼴의 중심각의 크기</a:t>
              </a:r>
              <a:endParaRPr lang="en-US" altLang="ko-KR" sz="14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AE1906CE-B15F-E3C9-FC00-726A15DD7B7C}"/>
                </a:ext>
              </a:extLst>
            </p:cNvPr>
            <p:cNvCxnSpPr>
              <a:cxnSpLocks/>
            </p:cNvCxnSpPr>
            <p:nvPr/>
          </p:nvCxnSpPr>
          <p:spPr>
            <a:xfrm>
              <a:off x="4931596" y="5247565"/>
              <a:ext cx="2320923" cy="0"/>
            </a:xfrm>
            <a:prstGeom prst="line">
              <a:avLst/>
            </a:prstGeom>
            <a:ln w="9525">
              <a:solidFill>
                <a:srgbClr val="0C4C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텍스트 개체 틀 2">
            <a:extLst>
              <a:ext uri="{FF2B5EF4-FFF2-40B4-BE49-F238E27FC236}">
                <a16:creationId xmlns:a16="http://schemas.microsoft.com/office/drawing/2014/main" id="{A19FE35A-E98D-A3FC-B14E-332C0BA0552E}"/>
              </a:ext>
            </a:extLst>
          </p:cNvPr>
          <p:cNvSpPr txBox="1">
            <a:spLocks/>
          </p:cNvSpPr>
          <p:nvPr/>
        </p:nvSpPr>
        <p:spPr>
          <a:xfrm>
            <a:off x="1883945" y="5449741"/>
            <a:ext cx="8920443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4625" indent="-174625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구하려는 부채꼴의 넓이</a:t>
            </a:r>
            <a:endParaRPr lang="en-US" altLang="ko-KR" dirty="0">
              <a:solidFill>
                <a:srgbClr val="0C4CAB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20D5FAF5-11E6-F60C-7E2B-043865646BF1}"/>
              </a:ext>
            </a:extLst>
          </p:cNvPr>
          <p:cNvSpPr txBox="1">
            <a:spLocks/>
          </p:cNvSpPr>
          <p:nvPr/>
        </p:nvSpPr>
        <p:spPr>
          <a:xfrm>
            <a:off x="1883946" y="5972309"/>
            <a:ext cx="2430880" cy="246221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</a:pPr>
            <a:r>
              <a:rPr lang="en-US" altLang="ko-KR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= </a:t>
            </a:r>
            <a:r>
              <a:rPr lang="ko-KR" altLang="en-US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주어진 부채꼴의 넓이 </a:t>
            </a:r>
            <a:r>
              <a:rPr lang="en-US" altLang="ko-KR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x</a:t>
            </a: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BDE0CA35-7422-10BB-0735-3DE40BD8109D}"/>
              </a:ext>
            </a:extLst>
          </p:cNvPr>
          <p:cNvGrpSpPr/>
          <p:nvPr/>
        </p:nvGrpSpPr>
        <p:grpSpPr>
          <a:xfrm>
            <a:off x="3999762" y="5822595"/>
            <a:ext cx="2320925" cy="520717"/>
            <a:chOff x="4931595" y="4977519"/>
            <a:chExt cx="2320925" cy="520717"/>
          </a:xfrm>
        </p:grpSpPr>
        <p:sp>
          <p:nvSpPr>
            <p:cNvPr id="28" name="텍스트 개체 틀 2">
              <a:extLst>
                <a:ext uri="{FF2B5EF4-FFF2-40B4-BE49-F238E27FC236}">
                  <a16:creationId xmlns:a16="http://schemas.microsoft.com/office/drawing/2014/main" id="{73279570-1F05-9D95-D5D5-EB6CDCA4803E}"/>
                </a:ext>
              </a:extLst>
            </p:cNvPr>
            <p:cNvSpPr txBox="1">
              <a:spLocks/>
            </p:cNvSpPr>
            <p:nvPr/>
          </p:nvSpPr>
          <p:spPr>
            <a:xfrm>
              <a:off x="4931596" y="4977519"/>
              <a:ext cx="2320924" cy="21544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</a:pPr>
              <a:r>
                <a:rPr lang="ko-KR" altLang="en-US" sz="14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구하려는 부채꼴의 중심각의 크기</a:t>
              </a:r>
              <a:endParaRPr lang="en-US" altLang="ko-KR" sz="14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sp>
          <p:nvSpPr>
            <p:cNvPr id="29" name="텍스트 개체 틀 2">
              <a:extLst>
                <a:ext uri="{FF2B5EF4-FFF2-40B4-BE49-F238E27FC236}">
                  <a16:creationId xmlns:a16="http://schemas.microsoft.com/office/drawing/2014/main" id="{8A7D534A-8923-9D6F-95D5-FD02447C4B85}"/>
                </a:ext>
              </a:extLst>
            </p:cNvPr>
            <p:cNvSpPr txBox="1">
              <a:spLocks/>
            </p:cNvSpPr>
            <p:nvPr/>
          </p:nvSpPr>
          <p:spPr>
            <a:xfrm>
              <a:off x="4931595" y="5282792"/>
              <a:ext cx="2320925" cy="215444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marL="180975" indent="-180975" algn="l" defTabSz="914400" rtl="0" eaLnBrk="1" latinLnBrk="0" hangingPunct="1">
                <a:spcBef>
                  <a:spcPct val="20000"/>
                </a:spcBef>
                <a:buClr>
                  <a:srgbClr val="0C4CAB"/>
                </a:buClr>
                <a:buFont typeface="Arial" panose="020B0604020202020204" pitchFamily="34" charset="0"/>
                <a:buNone/>
                <a:defRPr sz="1600" b="0" kern="1200">
                  <a:ln>
                    <a:solidFill>
                      <a:schemeClr val="accent1">
                        <a:shade val="15000"/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</a:pPr>
              <a:r>
                <a:rPr lang="ko-KR" altLang="en-US" sz="1400" dirty="0">
                  <a:solidFill>
                    <a:srgbClr val="0C4CAB"/>
                  </a:solidFill>
                  <a:latin typeface="Pretendard SemiBold" panose="02000703000000020004" pitchFamily="50" charset="-127"/>
                  <a:ea typeface="Pretendard SemiBold" panose="02000703000000020004" pitchFamily="50" charset="-127"/>
                  <a:cs typeface="Pretendard SemiBold" panose="02000703000000020004" pitchFamily="50" charset="-127"/>
                </a:rPr>
                <a:t>주어진 부채꼴의 중심각의 크기</a:t>
              </a:r>
              <a:endParaRPr lang="en-US" altLang="ko-KR" sz="1400" dirty="0">
                <a:solidFill>
                  <a:srgbClr val="0C4CAB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endParaRPr>
            </a:p>
          </p:txBody>
        </p:sp>
        <p:cxnSp>
          <p:nvCxnSpPr>
            <p:cNvPr id="30" name="직선 연결선 29">
              <a:extLst>
                <a:ext uri="{FF2B5EF4-FFF2-40B4-BE49-F238E27FC236}">
                  <a16:creationId xmlns:a16="http://schemas.microsoft.com/office/drawing/2014/main" id="{05EB3BF7-3EC4-57B3-84EC-6F2CE7548636}"/>
                </a:ext>
              </a:extLst>
            </p:cNvPr>
            <p:cNvCxnSpPr>
              <a:cxnSpLocks/>
            </p:cNvCxnSpPr>
            <p:nvPr/>
          </p:nvCxnSpPr>
          <p:spPr>
            <a:xfrm>
              <a:off x="4931596" y="5247565"/>
              <a:ext cx="2320923" cy="0"/>
            </a:xfrm>
            <a:prstGeom prst="line">
              <a:avLst/>
            </a:prstGeom>
            <a:ln w="9525">
              <a:solidFill>
                <a:srgbClr val="0C4CA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99379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A4157-6B00-F235-9AF3-7F7DCAD9B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C51C1F75-DB42-94B0-1C52-6C0EFDC5B27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CAEC08C-C59F-2ACE-9766-023EA442BEB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</a:t>
            </a:r>
            <a:r>
              <a:rPr lang="ko-KR" altLang="en-US"/>
              <a:t>단서</a:t>
            </a:r>
            <a:r>
              <a:rPr lang="en-US" altLang="ko-KR" b="1" kern="0" spc="-37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b="1" kern="0" spc="-37">
                <a:solidFill>
                  <a:schemeClr val="tx1">
                    <a:lumMod val="85000"/>
                    <a:lumOff val="15000"/>
                  </a:schemeClr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②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B353E93C-BCD3-E56A-4957-C0C5A212B219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>
                <a:solidFill>
                  <a:srgbClr val="14202E"/>
                </a:solidFill>
              </a:rPr>
              <a:t>탐색 </a:t>
            </a:r>
            <a:r>
              <a:rPr lang="en-US" altLang="ko-KR" sz="2000" b="1" kern="0" spc="-90">
                <a:solidFill>
                  <a:srgbClr val="14202E"/>
                </a:solidFill>
              </a:rPr>
              <a:t>2]</a:t>
            </a:r>
            <a:r>
              <a:rPr lang="ko-KR" altLang="en-US" sz="2000" b="1" kern="0" spc="-9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B0BC315D-BB9E-A5C1-C7D6-EE0AE51F1784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F094096-8278-A839-527D-E28789BBF56D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C20847A7-AA2C-6ED2-B401-06490360B5DD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179E718D-0BC9-3D5A-9F1E-215DE3DD3F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BA237E12-2E83-F2FA-0118-79F4637753E9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C4DE486E-8CDA-BC99-798E-0ED9A166EEB7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7543CBAB-7378-C07E-6AF6-D738D4621824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길이와 넓이를 구하는 </a:t>
            </a:r>
            <a:r>
              <a:rPr lang="ko-KR" alt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E92D1587-B4A5-C821-5D17-C917FB3416DA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18068571-0370-62BD-8D82-6081A7C5C1BD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두 번째 숨은 단서</a:t>
            </a:r>
            <a:endParaRPr lang="ko-KR" altLang="en-US" dirty="0"/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08EA0FE5-2DA0-8A53-A37D-29AD4F870FC0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A6A150B1-D782-5A1C-2DF5-525A2258C84F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4734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504140A-A8BB-3E29-935D-46B76A525D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0" y="4959267"/>
            <a:ext cx="121926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마지막 </a:t>
            </a:r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A5460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‘숨은 단서 ③’</a:t>
            </a:r>
            <a:r>
              <a:rPr lang="en-US" sz="1900" b="1" kern="0" spc="-37" dirty="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rgbClr val="2A3648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을 찾고, 오답 처방전과 나만의 탐정 규칙으로 마무리해 봅시다.</a:t>
            </a:r>
            <a:endParaRPr lang="en-US" sz="1900" dirty="0">
              <a:ln>
                <a:solidFill>
                  <a:schemeClr val="accent1">
                    <a:shade val="15000"/>
                    <a:alpha val="0"/>
                  </a:schemeClr>
                </a:solidFill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33D1F3-4FDA-D9C6-6C9F-73FAC17AC694}"/>
              </a:ext>
            </a:extLst>
          </p:cNvPr>
          <p:cNvSpPr txBox="1"/>
          <p:nvPr/>
        </p:nvSpPr>
        <p:spPr>
          <a:xfrm>
            <a:off x="2172520" y="2725180"/>
            <a:ext cx="7846961" cy="212365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66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부채꼴</a:t>
            </a:r>
            <a:endParaRPr lang="en-US" altLang="ko-KR" sz="6600" dirty="0">
              <a:solidFill>
                <a:srgbClr val="0C4CAB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  <a:p>
            <a:pPr algn="ctr"/>
            <a:r>
              <a:rPr lang="ko-KR" altLang="en-US" sz="66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전문가가 되어라</a:t>
            </a:r>
            <a:r>
              <a:rPr lang="en-US" altLang="ko-KR" sz="66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24650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1073343C-C8CC-0795-B758-337DB65F33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61000" y="2034857"/>
            <a:ext cx="1269242" cy="504825"/>
          </a:xfrm>
        </p:spPr>
        <p:txBody>
          <a:bodyPr/>
          <a:lstStyle/>
          <a:p>
            <a:r>
              <a:rPr lang="ko-KR" altLang="en-US" dirty="0"/>
              <a:t>학습목표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28256D-7665-4CD8-E080-0D222BD53BCA}"/>
              </a:ext>
            </a:extLst>
          </p:cNvPr>
          <p:cNvSpPr txBox="1"/>
          <p:nvPr/>
        </p:nvSpPr>
        <p:spPr>
          <a:xfrm>
            <a:off x="1339471" y="2844227"/>
            <a:ext cx="9512300" cy="175432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ko-KR" altLang="en-US" sz="5400" dirty="0">
                <a:solidFill>
                  <a:schemeClr val="tx1">
                    <a:lumMod val="85000"/>
                    <a:lumOff val="15000"/>
                  </a:schemeClr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부채꼴의 호의 길이와 넓이를 구하는 </a:t>
            </a:r>
            <a:r>
              <a:rPr lang="ko-KR" altLang="en-US" sz="5400" dirty="0">
                <a:solidFill>
                  <a:srgbClr val="0C4CAB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또 다른 방법</a:t>
            </a:r>
            <a:r>
              <a:rPr lang="ko-KR" altLang="en-US" sz="54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을 탐구할 수 있다</a:t>
            </a:r>
            <a:r>
              <a:rPr lang="en-US" altLang="ko-KR" sz="5400" dirty="0"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9234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27A41-AAB5-1008-B065-CFDE4360E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655D8AF8-FA97-2E6E-4542-7FB6CF261304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6FFA852-92B6-63B5-79EF-8D103AAA1BA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C0A54D46-37C5-2C62-1103-474F80FB45F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80E0CCB5-F1C6-5650-15A4-AF7AEC2A77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6160879"/>
                  </p:ext>
                </p:extLst>
              </p:nvPr>
            </p:nvGraphicFramePr>
            <p:xfrm>
              <a:off x="1343026" y="2213551"/>
              <a:ext cx="9526585" cy="43137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074693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2753975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  <a:gridCol w="1395411">
                      <a:extLst>
                        <a:ext uri="{9D8B030D-6E8A-4147-A177-3AD203B41FA5}">
                          <a16:colId xmlns:a16="http://schemas.microsoft.com/office/drawing/2014/main" val="1882376200"/>
                        </a:ext>
                      </a:extLst>
                    </a:gridCol>
                  </a:tblGrid>
                  <a:tr h="4741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풀이 과정 비교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(1)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(2)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(3)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80E0CCB5-F1C6-5650-15A4-AF7AEC2A775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09437113"/>
                  </p:ext>
                </p:extLst>
              </p:nvPr>
            </p:nvGraphicFramePr>
            <p:xfrm>
              <a:off x="1343026" y="2213551"/>
              <a:ext cx="9526585" cy="43137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074693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2753975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  <a:gridCol w="1395411">
                      <a:extLst>
                        <a:ext uri="{9D8B030D-6E8A-4147-A177-3AD203B41FA5}">
                          <a16:colId xmlns:a16="http://schemas.microsoft.com/office/drawing/2014/main" val="1882376200"/>
                        </a:ext>
                      </a:extLst>
                    </a:gridCol>
                  </a:tblGrid>
                  <a:tr h="4741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238" t="-1282" r="-200880" b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575" t="-1282" r="-51549" b="-810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풀이 과정 비교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(1)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(2)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  <a:tr h="127988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(3)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650995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E7DD8CDB-B055-9E16-E54E-1FF0F1C873ED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6A66D853-5563-63E8-8EFA-B2B4F066D928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F5EB7681-B89F-5E80-8EE5-431F686976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F5EB7681-B89F-5E80-8EE5-431F68697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4C295D7F-B0F2-F089-82BF-1DE4A6CD4E82}"/>
              </a:ext>
            </a:extLst>
          </p:cNvPr>
          <p:cNvSpPr txBox="1"/>
          <p:nvPr/>
        </p:nvSpPr>
        <p:spPr>
          <a:xfrm>
            <a:off x="2210562" y="2726624"/>
            <a:ext cx="237940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300" kern="12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O</a:t>
            </a:r>
            <a:r>
              <a:rPr lang="ko-KR" altLang="en-US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둘레 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18</a:t>
            </a:r>
            <a:r>
              <a:rPr lang="ko-KR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cm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8724F1-1860-C5B4-584E-14FD69DAABB2}"/>
              </a:ext>
            </a:extLst>
          </p:cNvPr>
          <p:cNvSpPr txBox="1"/>
          <p:nvPr/>
        </p:nvSpPr>
        <p:spPr>
          <a:xfrm>
            <a:off x="2203985" y="3994384"/>
            <a:ext cx="237940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300" kern="12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O</a:t>
            </a:r>
            <a:r>
              <a:rPr lang="ko-KR" altLang="en-US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넓이 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100</a:t>
            </a:r>
            <a:r>
              <a:rPr lang="ko-KR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</a:t>
            </a:r>
            <a:r>
              <a:rPr lang="ko-KR" altLang="ko-KR" sz="1300" dirty="0"/>
              <a:t>cm²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E2631FA0-4B91-D109-3FD9-65047EB4B7AA}"/>
              </a:ext>
            </a:extLst>
          </p:cNvPr>
          <p:cNvGrpSpPr/>
          <p:nvPr/>
        </p:nvGrpSpPr>
        <p:grpSpPr>
          <a:xfrm>
            <a:off x="2516597" y="5250315"/>
            <a:ext cx="1685311" cy="1205511"/>
            <a:chOff x="2516597" y="5250315"/>
            <a:chExt cx="1685311" cy="1205511"/>
          </a:xfrm>
        </p:grpSpPr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684B7455-59D5-C00E-97E2-C706E13704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6597" y="5570818"/>
              <a:ext cx="1685311" cy="885008"/>
            </a:xfrm>
            <a:prstGeom prst="rect">
              <a:avLst/>
            </a:prstGeom>
          </p:spPr>
        </p:pic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18E18BF2-3F2C-6CCA-BDE4-76CAE4897420}"/>
                </a:ext>
              </a:extLst>
            </p:cNvPr>
            <p:cNvGrpSpPr/>
            <p:nvPr/>
          </p:nvGrpSpPr>
          <p:grpSpPr>
            <a:xfrm>
              <a:off x="2890788" y="5250315"/>
              <a:ext cx="917238" cy="391521"/>
              <a:chOff x="2862035" y="5127411"/>
              <a:chExt cx="917238" cy="391521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20DE67F-3EF0-44B8-0972-C34EBAB5A9F5}"/>
                  </a:ext>
                </a:extLst>
              </p:cNvPr>
              <p:cNvSpPr txBox="1"/>
              <p:nvPr/>
            </p:nvSpPr>
            <p:spPr>
              <a:xfrm>
                <a:off x="2862035" y="5226544"/>
                <a:ext cx="917238" cy="2923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ko-KR" sz="1300" kern="1200" dirty="0">
                    <a:ln>
                      <a:solidFill>
                        <a:srgbClr val="C9D8ED">
                          <a:alpha val="0"/>
                        </a:srgbClr>
                      </a:solidFill>
                    </a:ln>
                    <a:solidFill>
                      <a:schemeClr val="dk1"/>
                    </a:solidFill>
                    <a:effectLst/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AC = 4BC</a:t>
                </a:r>
                <a:endParaRPr lang="ko-KR" altLang="en-US" sz="13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BF112D1B-0CF3-5820-8153-385664A22148}"/>
                  </a:ext>
                </a:extLst>
              </p:cNvPr>
              <p:cNvSpPr txBox="1"/>
              <p:nvPr/>
            </p:nvSpPr>
            <p:spPr>
              <a:xfrm>
                <a:off x="2884269" y="5127411"/>
                <a:ext cx="381836" cy="246221"/>
              </a:xfrm>
              <a:prstGeom prst="rect">
                <a:avLst/>
              </a:prstGeom>
              <a:noFill/>
            </p:spPr>
            <p:txBody>
              <a:bodyPr wrap="none" tIns="0" bIns="0">
                <a:spAutoFit/>
              </a:bodyPr>
              <a:lstStyle/>
              <a:p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⌢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1CC953C-84AC-56B8-E6E3-6B68B9D2560D}"/>
                  </a:ext>
                </a:extLst>
              </p:cNvPr>
              <p:cNvSpPr txBox="1"/>
              <p:nvPr/>
            </p:nvSpPr>
            <p:spPr>
              <a:xfrm>
                <a:off x="3373837" y="5127411"/>
                <a:ext cx="381836" cy="246221"/>
              </a:xfrm>
              <a:prstGeom prst="rect">
                <a:avLst/>
              </a:prstGeom>
              <a:noFill/>
            </p:spPr>
            <p:txBody>
              <a:bodyPr wrap="none" tIns="0" bIns="0">
                <a:spAutoFit/>
              </a:bodyPr>
              <a:lstStyle/>
              <a:p>
                <a:r>
                  <a:rPr lang="ko-KR" altLang="ko-KR" sz="16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⌢</a:t>
                </a:r>
                <a:endParaRPr lang="ko-KR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276ADE2F-1C66-9F09-45AE-6944429426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9263" y="2958549"/>
            <a:ext cx="961699" cy="9251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F32A5F-0A6A-9553-46A5-84DB5AB09404}"/>
              </a:ext>
            </a:extLst>
          </p:cNvPr>
          <p:cNvSpPr txBox="1"/>
          <p:nvPr/>
        </p:nvSpPr>
        <p:spPr>
          <a:xfrm>
            <a:off x="2395123" y="3335986"/>
            <a:ext cx="5874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0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등분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425CEA32-E8EC-7AC9-5BA0-6EAB9CF7C0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29264" y="4240395"/>
            <a:ext cx="1016174" cy="9426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F7DA76-60C8-57FD-8195-D880435CD3D6}"/>
              </a:ext>
            </a:extLst>
          </p:cNvPr>
          <p:cNvSpPr txBox="1"/>
          <p:nvPr/>
        </p:nvSpPr>
        <p:spPr>
          <a:xfrm>
            <a:off x="2395123" y="4628211"/>
            <a:ext cx="5874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0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등분</a:t>
            </a:r>
            <a:endParaRPr lang="ko-KR" alt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5123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FE32F-6F74-3E17-E900-F36F37EEC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269B8BD4-D428-DB30-46FA-1B4C1FFCF20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/>
              <a:t>문제 상황</a:t>
            </a:r>
            <a:endParaRPr lang="ko-KR" altLang="en-US" dirty="0"/>
          </a:p>
        </p:txBody>
      </p:sp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D5E4B9FD-271A-244A-B605-64A68FFAE81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4494D5C8-BFB2-99FD-69AF-713D7BCF522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5B4C92C4-28C3-6852-B07B-941C69FF5B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153156"/>
                  </p:ext>
                </p:extLst>
              </p:nvPr>
            </p:nvGraphicFramePr>
            <p:xfrm>
              <a:off x="1343026" y="2408760"/>
              <a:ext cx="9526585" cy="27867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074693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2753975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  <a:gridCol w="1395411">
                      <a:extLst>
                        <a:ext uri="{9D8B030D-6E8A-4147-A177-3AD203B41FA5}">
                          <a16:colId xmlns:a16="http://schemas.microsoft.com/office/drawing/2014/main" val="1882376200"/>
                        </a:ext>
                      </a:extLst>
                    </a:gridCol>
                  </a:tblGrid>
                  <a:tr h="4741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풀이 과정 비교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15629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15629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5B4C92C4-28C3-6852-B07B-941C69FF5B8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88153156"/>
                  </p:ext>
                </p:extLst>
              </p:nvPr>
            </p:nvGraphicFramePr>
            <p:xfrm>
              <a:off x="1343026" y="2408760"/>
              <a:ext cx="9526585" cy="278672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074693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2753975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  <a:gridCol w="1395411">
                      <a:extLst>
                        <a:ext uri="{9D8B030D-6E8A-4147-A177-3AD203B41FA5}">
                          <a16:colId xmlns:a16="http://schemas.microsoft.com/office/drawing/2014/main" val="1882376200"/>
                        </a:ext>
                      </a:extLst>
                    </a:gridCol>
                  </a:tblGrid>
                  <a:tr h="474140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238" t="-1282" r="-200880" b="-4897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575" t="-1282" r="-51549" b="-4897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풀이 과정 비교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115629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10000"/>
                            </a:lnSpc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15629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bg1">
                              <a:lumMod val="85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1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예</a:t>
                          </a:r>
                          <a:r>
                            <a:rPr lang="en-US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□ </a:t>
                          </a:r>
                          <a:r>
                            <a:rPr lang="ko-KR" altLang="en-US" sz="1600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F51AC5E2-4B40-56E7-D206-033CD533DC61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3CD27F9D-EC8F-94EF-2D25-90E9E730D33E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E9A2E485-0EC1-44B2-57CF-546268E0C2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E9A2E485-0EC1-44B2-57CF-546268E0C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그림 4">
            <a:extLst>
              <a:ext uri="{FF2B5EF4-FFF2-40B4-BE49-F238E27FC236}">
                <a16:creationId xmlns:a16="http://schemas.microsoft.com/office/drawing/2014/main" id="{979D2536-A315-419D-7218-F283720DE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7389" y="2893864"/>
            <a:ext cx="1475264" cy="1108372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847E1C1-409F-71D3-0598-1D46D6F680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5807" y="4151860"/>
            <a:ext cx="1386366" cy="98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864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2FBE0-5060-0BFC-F4D9-22700EC88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FAA5FEDC-6391-755F-6558-B858CE4430AF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21F332B9-6A93-1C3F-554E-E3E10C57EDCC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247B2F09-C613-D843-1D72-EE662D0FCB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4779883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(1)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예시1)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원을 6등분 한 부채꼴이므로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360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°에 대한 중심각의 크기 비율이</a:t>
                          </a:r>
                          <a:r>
                            <a:rPr lang="en-US" altLang="ko-KR" sz="1400" b="1" baseline="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이다.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따라서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18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×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𝟔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3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π이다.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예시2)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원을 6등분 한 부채꼴이므로 중심각의 크기가 60°이다.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따라서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18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×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𝟔𝟎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3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π이다.</a:t>
                          </a:r>
                          <a:endParaRPr lang="ko-KR" altLang="ko-KR" sz="1300" b="1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247B2F09-C613-D843-1D72-EE662D0FCBE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44779883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398" t="-1471" r="-133835" b="-84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471" r="-755" b="-842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(1)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2084" r="-755" b="-3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1688DF69-82BB-16CD-C280-CA5ACCBBFFC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395F373C-AAEA-D533-D933-6923DCA02407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9320557D-F926-EFD2-792B-81656808BAA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9320557D-F926-EFD2-792B-81656808B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D27236F7-DD9F-4B36-E1CC-F0401CBD7A72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E8C96AD-451B-C85E-B617-91F767500901}"/>
              </a:ext>
            </a:extLst>
          </p:cNvPr>
          <p:cNvSpPr txBox="1"/>
          <p:nvPr/>
        </p:nvSpPr>
        <p:spPr>
          <a:xfrm>
            <a:off x="2481130" y="3481630"/>
            <a:ext cx="237940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300" kern="12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O</a:t>
            </a:r>
            <a:r>
              <a:rPr lang="ko-KR" altLang="en-US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둘레 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18</a:t>
            </a:r>
            <a:r>
              <a:rPr lang="ko-KR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</a:t>
            </a:r>
            <a:r>
              <a:rPr lang="en-US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cm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3631C6D-20B4-796D-5C65-EB1FF223D5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54623" y="3886614"/>
            <a:ext cx="1953533" cy="1879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E963017-7995-A75F-E081-922401EA2C36}"/>
              </a:ext>
            </a:extLst>
          </p:cNvPr>
          <p:cNvSpPr txBox="1"/>
          <p:nvPr/>
        </p:nvSpPr>
        <p:spPr>
          <a:xfrm>
            <a:off x="2300155" y="4770688"/>
            <a:ext cx="65259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3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6</a:t>
            </a:r>
            <a:r>
              <a:rPr lang="ko-KR" altLang="en-US" sz="13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등분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570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9EC16-1924-A19C-0BE7-506E13EFD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4F0BAD19-77BD-5DE4-1CD3-0775ADA0627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F7490FD0-86C7-7412-E6A1-7C8142E29FA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CD3C34F1-DFFC-DF54-9728-32BB1C35C8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1140589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(2)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예시1)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원을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5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등분 한 부채꼴이므로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360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°에 대한 중심각의 크기 비율이</a:t>
                          </a:r>
                          <a:r>
                            <a:rPr lang="en-US" altLang="ko-KR" sz="1400" b="1" baseline="0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20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이다.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9800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따라서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100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×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20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π이다.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9800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9800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예시2)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원을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5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등분 한 부채꼴이므로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360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°에 대한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중심각의 크기가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 72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°이다.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따라서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100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×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𝟕𝟐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20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π이다.</a:t>
                          </a:r>
                          <a:endParaRPr lang="ko-KR" altLang="ko-KR" sz="1300" b="1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CD3C34F1-DFFC-DF54-9728-32BB1C35C8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61140589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59398" t="-1471" r="-133835" b="-84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5283" t="-1471" r="-755" b="-842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(2)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95283" t="-12084" r="-755" b="-3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57A182B9-3E21-9FF8-ACB8-8A1978FE6ED0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153F6B4B-BBB4-F91B-E341-F1D7D01B77CE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6AEFD617-0D22-9607-0836-FA5612B0CF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6AEFD617-0D22-9607-0836-FA5612B0CF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34A6A1D6-8865-AD37-1E82-BAECF087BF42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255AB-F203-255D-75BA-5588D3245EBA}"/>
              </a:ext>
            </a:extLst>
          </p:cNvPr>
          <p:cNvSpPr txBox="1"/>
          <p:nvPr/>
        </p:nvSpPr>
        <p:spPr>
          <a:xfrm>
            <a:off x="2550054" y="3481630"/>
            <a:ext cx="237940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300" kern="12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원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O</a:t>
            </a:r>
            <a:r>
              <a:rPr lang="ko-KR" altLang="en-US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의 넓이 </a:t>
            </a:r>
            <a:r>
              <a:rPr lang="en-US" altLang="ko-KR" sz="1300" dirty="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= 100</a:t>
            </a:r>
            <a:r>
              <a:rPr lang="ko-KR" altLang="ko-KR" sz="1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π</a:t>
            </a:r>
            <a:r>
              <a:rPr lang="ko-KR" altLang="ko-KR" sz="1300" dirty="0"/>
              <a:t>cm²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61D5E886-A4B9-A132-127A-3C4010EA07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964822" y="3878863"/>
            <a:ext cx="2051276" cy="19028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AAD2405-DA62-199F-9935-F789940CEC48}"/>
              </a:ext>
            </a:extLst>
          </p:cNvPr>
          <p:cNvSpPr txBox="1"/>
          <p:nvPr/>
        </p:nvSpPr>
        <p:spPr>
          <a:xfrm>
            <a:off x="2300155" y="4770688"/>
            <a:ext cx="65259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3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5</a:t>
            </a:r>
            <a:r>
              <a:rPr lang="ko-KR" altLang="en-US" sz="1300" kern="1200">
                <a:ln>
                  <a:solidFill>
                    <a:srgbClr val="C9D8ED">
                      <a:alpha val="0"/>
                    </a:srgbClr>
                  </a:solidFill>
                </a:ln>
                <a:solidFill>
                  <a:schemeClr val="dk1"/>
                </a:solidFill>
                <a:effectLst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등분</a:t>
            </a:r>
            <a:endParaRPr lang="ko-KR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5003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B3BDB-F8BE-B09A-55C9-9ED171C7A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770CEFA4-C072-FF8B-CDA2-8C2D833CB7A5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13580999-ACF7-249A-A010-11BDA883FED4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DEFA01A5-ACA0-4F86-AF82-BA295A01B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428093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(3)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부채꼴 </a:t>
                          </a:r>
                          <a:r>
                            <a:rPr lang="ko-KR" altLang="ko-KR" sz="1400" b="1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BOC의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호의 길이에 대한 부채꼴 </a:t>
                          </a:r>
                          <a:r>
                            <a:rPr lang="ko-KR" altLang="ko-KR" sz="1400" b="1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AOC의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호의 길이의 비율은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𝟒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이므로, 부채꼴 </a:t>
                          </a:r>
                          <a:r>
                            <a:rPr lang="ko-KR" altLang="ko-KR" sz="1400" b="1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BOC의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넓이는 부채꼴 </a:t>
                          </a:r>
                          <a:r>
                            <a:rPr lang="ko-KR" altLang="ko-KR" sz="1400" b="1" dirty="0" err="1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AOC의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넓이의 4배이므로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 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12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π이다.</a:t>
                          </a:r>
                          <a:endParaRPr lang="ko-KR" altLang="ko-KR" sz="1300" b="1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DEFA01A5-ACA0-4F86-AF82-BA295A01BD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15428093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398" t="-1471" r="-133835" b="-84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471" r="-755" b="-842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(3)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2084" r="-755" b="-3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9FD2082C-6ECD-B3E8-905F-057B21FE2FEA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1C251449-CA87-FAF9-0DB3-087A37CDCFC8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B5809FEE-A7DD-5815-37AB-313030481B5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B5809FEE-A7DD-5815-37AB-313030481B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363B6274-497F-5753-DE68-8E36CEB85917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78C51A4A-A136-AD31-388D-FE04E12C5EB7}"/>
              </a:ext>
            </a:extLst>
          </p:cNvPr>
          <p:cNvGrpSpPr/>
          <p:nvPr/>
        </p:nvGrpSpPr>
        <p:grpSpPr>
          <a:xfrm>
            <a:off x="3229748" y="3624715"/>
            <a:ext cx="917238" cy="391521"/>
            <a:chOff x="2862035" y="5127411"/>
            <a:chExt cx="917238" cy="39152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94A11BF-689C-B2A8-0912-E023F709D579}"/>
                </a:ext>
              </a:extLst>
            </p:cNvPr>
            <p:cNvSpPr txBox="1"/>
            <p:nvPr/>
          </p:nvSpPr>
          <p:spPr>
            <a:xfrm>
              <a:off x="2862035" y="5226544"/>
              <a:ext cx="917238" cy="2923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ko-KR" sz="1300" kern="1200" dirty="0">
                  <a:ln>
                    <a:solidFill>
                      <a:srgbClr val="C9D8ED">
                        <a:alpha val="0"/>
                      </a:srgbClr>
                    </a:solidFill>
                  </a:ln>
                  <a:solidFill>
                    <a:schemeClr val="dk1"/>
                  </a:solidFill>
                  <a:effectLst/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AC = 4BC</a:t>
              </a:r>
              <a:endParaRPr lang="ko-KR" altLang="en-US" sz="13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4790494-8DAF-7ECB-4BD3-F50CD3B44EFE}"/>
                </a:ext>
              </a:extLst>
            </p:cNvPr>
            <p:cNvSpPr txBox="1"/>
            <p:nvPr/>
          </p:nvSpPr>
          <p:spPr>
            <a:xfrm>
              <a:off x="2884269" y="5127411"/>
              <a:ext cx="381836" cy="246221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⌢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4C59D88-EDFA-238C-07E7-D8495A2EF9C8}"/>
                </a:ext>
              </a:extLst>
            </p:cNvPr>
            <p:cNvSpPr txBox="1"/>
            <p:nvPr/>
          </p:nvSpPr>
          <p:spPr>
            <a:xfrm>
              <a:off x="3373837" y="5127411"/>
              <a:ext cx="381836" cy="246221"/>
            </a:xfrm>
            <a:prstGeom prst="rect">
              <a:avLst/>
            </a:prstGeom>
            <a:noFill/>
          </p:spPr>
          <p:txBody>
            <a:bodyPr wrap="none" tIns="0" bIns="0">
              <a:spAutoFit/>
            </a:bodyPr>
            <a:lstStyle/>
            <a:p>
              <a:r>
                <a:rPr lang="ko-KR" altLang="ko-KR" sz="16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⌢</a:t>
              </a:r>
              <a:endParaRPr lang="ko-KR" altLang="en-US"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7" name="그림 6">
            <a:extLst>
              <a:ext uri="{FF2B5EF4-FFF2-40B4-BE49-F238E27FC236}">
                <a16:creationId xmlns:a16="http://schemas.microsoft.com/office/drawing/2014/main" id="{0FD9A853-D8D5-A896-A38D-78C8D7600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211" y="4272435"/>
            <a:ext cx="2651304" cy="139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4477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C1080-5047-C323-18D9-F75042D7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1857F2A-1400-1847-4634-DCC75050439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B0EC4DFA-BCCC-287C-DE7F-97EC72CCC652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F30EA946-737E-3778-9C3D-653ABD9356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7752620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0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반지름이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5cm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이고, 넓이가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</a:rPr>
                            <a:t>cm²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인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lvl="0" algn="l" fontAlgn="base" latinLnBrk="1">
                            <a:lnSpc>
                              <a:spcPct val="10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부채꼴이므로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5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25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π×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라 할 수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lvl="0" algn="l" fontAlgn="base" latinLnBrk="1">
                            <a:lnSpc>
                              <a:spcPct val="10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있다. 이 식에서 중심각의 크기를 구하면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72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이다.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lvl="0" algn="l" fontAlgn="base" latinLnBrk="1">
                            <a:lnSpc>
                              <a:spcPct val="10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따라서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10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π×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𝟕𝟐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2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π이다.</a:t>
                          </a:r>
                          <a:endParaRPr lang="ko-KR" altLang="ko-KR" sz="1300" b="1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F30EA946-737E-3778-9C3D-653ABD93561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27752620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398" t="-1471" r="-133835" b="-84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471" r="-755" b="-842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2084" r="-755" b="-3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6E83D49C-CB29-FA00-30CE-2624B32DF8FC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E2335081-5BB2-8714-15DB-BBDD3E277A5E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A44E8892-FB94-494A-12C1-F3FDB55E39B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A44E8892-FB94-494A-12C1-F3FDB55E39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666FDF40-6A6B-506F-ADD1-A96BCBE8E78A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775DAE2-B800-E782-54A7-5833E0480C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3873" y="3479490"/>
            <a:ext cx="2712261" cy="2037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753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B1542-66F5-A182-A9BE-9E554A307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B864B923-4154-6339-3139-77B27074D231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F570161D-7C72-A086-3EE2-A0745847E81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[</a:t>
            </a:r>
            <a:r>
              <a:rPr lang="ko-KR" altLang="en-US"/>
              <a:t>문제 상황</a:t>
            </a:r>
            <a:r>
              <a:rPr lang="en-US" altLang="ko-KR"/>
              <a:t>] </a:t>
            </a:r>
            <a:r>
              <a:rPr lang="ko-KR" altLang="en-US"/>
              <a:t>지난 시간 복습 </a:t>
            </a:r>
            <a:r>
              <a:rPr lang="en-US" altLang="ko-KR"/>
              <a:t>· </a:t>
            </a:r>
            <a:r>
              <a:rPr lang="ko-KR" altLang="en-US"/>
              <a:t>판단하기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72E86A52-2798-2A92-A4D0-6298A7338D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312195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구할 수 있는가</a:t>
                          </a: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?</a:t>
                          </a:r>
                          <a:endParaRPr lang="ko-KR" altLang="en-US" sz="13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bg1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4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를 구하는 풀이 과정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반지름이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7cm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이고, </a:t>
                          </a:r>
                          <a:r>
                            <a:rPr lang="ko-KR" altLang="en-US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호의 길이가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cm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인 부채꼴이므로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14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π×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라 할 수 </a:t>
                          </a:r>
                          <a:endParaRPr lang="en-US" altLang="ko-KR" sz="14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있다. 이 식에서 중심 각의 크기를 구하면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𝟕𝟐𝟎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8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이다. 따라서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400" b="1" i="1" smtClean="0">
                                  <a:ln>
                                    <a:solidFill>
                                      <a:schemeClr val="accent1">
                                        <a:alpha val="0"/>
                                      </a:scheme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oMath>
                          </a14:m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49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π×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endParaRPr lang="en-US" altLang="ko-KR" sz="1800" b="1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lvl="0" algn="l" fontAlgn="base" latinLnBrk="1">
                            <a:lnSpc>
                              <a:spcPct val="120000"/>
                            </a:lnSpc>
                          </a:pP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49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x</a:t>
                          </a:r>
                          <a:r>
                            <a:rPr lang="en-US" altLang="ko-KR" sz="16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𝟕𝟐𝟎</m:t>
                                  </m:r>
                                </m:num>
                                <m:den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𝟕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ko-KR" sz="16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x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chemeClr val="accent1">
                                            <a:alpha val="0"/>
                                          </a:scheme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𝟑𝟔𝟎</m:t>
                                  </m:r>
                                </m:den>
                              </m:f>
                            </m:oMath>
                          </a14:m>
                          <a:r>
                            <a:rPr lang="en-US" altLang="ko-KR" sz="16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= 14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π</a:t>
                          </a:r>
                          <a:r>
                            <a:rPr lang="en-US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 </a:t>
                          </a:r>
                          <a:r>
                            <a:rPr lang="ko-KR" altLang="ko-KR" sz="1400" b="1" dirty="0">
                              <a:ln>
                                <a:solidFill>
                                  <a:schemeClr val="accent1">
                                    <a:alpha val="0"/>
                                  </a:scheme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이다.</a:t>
                          </a:r>
                          <a:endParaRPr lang="ko-KR" altLang="ko-KR" sz="1300" b="1" kern="1200" dirty="0">
                            <a:ln>
                              <a:solidFill>
                                <a:schemeClr val="accent1"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72E86A52-2798-2A92-A4D0-6298A7338DF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59312195"/>
                  </p:ext>
                </p:extLst>
              </p:nvPr>
            </p:nvGraphicFramePr>
            <p:xfrm>
              <a:off x="1343025" y="2408760"/>
              <a:ext cx="9526587" cy="388929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881608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987650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2430737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  <a:gridCol w="3226592">
                      <a:extLst>
                        <a:ext uri="{9D8B030D-6E8A-4147-A177-3AD203B41FA5}">
                          <a16:colId xmlns:a16="http://schemas.microsoft.com/office/drawing/2014/main" val="2820705085"/>
                        </a:ext>
                      </a:extLst>
                    </a:gridCol>
                  </a:tblGrid>
                  <a:tr h="412167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4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 SemiBold" panose="02000703000000020004" pitchFamily="2" charset="-127"/>
                              <a:ea typeface="Pretendard SemiBold" panose="02000703000000020004" pitchFamily="2" charset="-127"/>
                              <a:cs typeface="Pretendard SemiBold" panose="02000703000000020004" pitchFamily="2" charset="-127"/>
                            </a:rPr>
                            <a:t>번호</a:t>
                          </a:r>
                          <a:endParaRPr lang="ko-KR" altLang="en-US" sz="14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 SemiBold" panose="02000703000000020004" pitchFamily="2" charset="-127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endParaRPr>
                        </a:p>
                      </a:txBody>
                      <a:tcPr marL="67492" marR="67492" marT="33746" marB="33746" anchor="ctr"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bg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조건</a:t>
                          </a:r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59398" t="-1471" r="-133835" b="-8426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L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9525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471" r="-755" b="-842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1870580"/>
                      </a:ext>
                    </a:extLst>
                  </a:tr>
                  <a:tr h="347713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B3F94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 예</a:t>
                          </a:r>
                          <a:r>
                            <a:rPr lang="en-US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▢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아니오</a:t>
                          </a:r>
                          <a:r>
                            <a:rPr lang="ko-KR" altLang="ko-KR" sz="1600" b="1" kern="120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effectLst/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108000" marR="108000" marT="33746" marB="33746" anchor="ctr">
                        <a:lnT w="38100" cap="flat" cmpd="sng" algn="ctr">
                          <a:solidFill>
                            <a:schemeClr val="bg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95283" t="-12084" r="-755" b="-3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729C45C9-F909-554B-DD4D-1B45E6F7D52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문제 상황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지난 시간까지 학습한 내용을 돌아보며 아래 문제를 해결해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 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255675E3-E303-ABCD-0006-DA035CC094CF}"/>
              </a:ext>
            </a:extLst>
          </p:cNvPr>
          <p:cNvSpPr txBox="1">
            <a:spLocks/>
          </p:cNvSpPr>
          <p:nvPr/>
        </p:nvSpPr>
        <p:spPr>
          <a:xfrm>
            <a:off x="1387612" y="17967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3D10F711-D6F2-1A74-1BCD-A2B4A3804C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상황에서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𝑥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구할 수 있는지 판단하고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그 풀이 과정을 친구와 비교해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3D10F711-D6F2-1A74-1BCD-A2B4A3804C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1813901"/>
                <a:ext cx="8920443" cy="3052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43AEAE2-2D00-A19C-5970-BA4C3CEB8681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ED59CC44-040C-21BE-4C3B-78F31F3B56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07" y="3429000"/>
            <a:ext cx="2810045" cy="199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5768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2CADF-486A-6A3F-51C0-84A36BA81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DAE9BB6F-49D7-B15D-712B-1C27B193B62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CB66FA78-BDB4-9F4B-1AA8-CED9D0DFA23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D8AC8382-CE0F-7569-ACBE-2BDC986D3E94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82851961-20B3-8991-5B86-AAB21F4E0D41}"/>
              </a:ext>
            </a:extLst>
          </p:cNvPr>
          <p:cNvSpPr txBox="1">
            <a:spLocks/>
          </p:cNvSpPr>
          <p:nvPr/>
        </p:nvSpPr>
        <p:spPr>
          <a:xfrm>
            <a:off x="1387612" y="215605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C6E3443B-458A-E78B-3A84-146D0CC54B6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173193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다음 부채꼴의 호의 길이를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 b="0" i="0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넓이를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  <m:r>
                      <a:rPr lang="ko-KR" altLang="en-US" sz="180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라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 </a:t>
                </a:r>
                <a:r>
                  <a:rPr lang="ko-KR" altLang="en-US" sz="1800" dirty="0" err="1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할때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,2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차시의 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[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탐색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1]</a:t>
                </a:r>
                <a:r>
                  <a:rPr lang="ko-KR" altLang="en-US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을 이용해 아래 표를 작성해 봅시다</a:t>
                </a:r>
                <a:r>
                  <a:rPr lang="en-US" altLang="ko-KR" sz="1800" dirty="0">
                    <a:latin typeface="Pretendard SemiBold" panose="02000703000000020004" pitchFamily="50" charset="-127"/>
                    <a:ea typeface="Pretendard SemiBold" panose="02000703000000020004" pitchFamily="50" charset="-127"/>
                    <a:cs typeface="Pretendard SemiBold" panose="02000703000000020004" pitchFamily="50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C6E3443B-458A-E78B-3A84-146D0CC54B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173193"/>
                <a:ext cx="8920443" cy="3052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표 4">
                <a:extLst>
                  <a:ext uri="{FF2B5EF4-FFF2-40B4-BE49-F238E27FC236}">
                    <a16:creationId xmlns:a16="http://schemas.microsoft.com/office/drawing/2014/main" id="{EFD6BF87-F4D7-6F08-E1D2-10C66AE236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3453082"/>
                  </p:ext>
                </p:extLst>
              </p:nvPr>
            </p:nvGraphicFramePr>
            <p:xfrm>
              <a:off x="1343025" y="2826868"/>
              <a:ext cx="6823076" cy="27276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414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6656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360°에 대한 부채꼴의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원주에 대한 호의 길이의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원의 넓이에 대한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부채꼴의 넓이의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2062036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ko-KR" sz="1600" dirty="0"/>
                            <a:t>°</a:t>
                          </a:r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표 4">
                <a:extLst>
                  <a:ext uri="{FF2B5EF4-FFF2-40B4-BE49-F238E27FC236}">
                    <a16:creationId xmlns:a16="http://schemas.microsoft.com/office/drawing/2014/main" id="{EFD6BF87-F4D7-6F08-E1D2-10C66AE236F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43453082"/>
                  </p:ext>
                </p:extLst>
              </p:nvPr>
            </p:nvGraphicFramePr>
            <p:xfrm>
              <a:off x="1343025" y="2826868"/>
              <a:ext cx="6823076" cy="27276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414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6656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360°에 대한 부채꼴의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원주에 대한 호의 길이의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원의 넓이에 대한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부채꼴의 넓이의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2062036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49" t="-32743" r="-517582" b="-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endParaRPr lang="ko-KR" altLang="en-US" sz="12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E3ECBD59-E8CB-9ABA-51FD-700B2AE4B9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935" y="3142961"/>
            <a:ext cx="2769740" cy="1989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1735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36C390-C0AE-1B42-2E3E-D2D1F8C4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9A4F9B7F-00FC-4EC8-6AA3-848E6AB4B97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3455B5B3-D4D5-8463-FDF2-824F415F7BE9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9AAAA864-5AD2-0FBD-6BE7-E3057D60DA58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D128876F-4946-F0B8-791E-07ED1A433E34}"/>
              </a:ext>
            </a:extLst>
          </p:cNvPr>
          <p:cNvSpPr txBox="1">
            <a:spLocks/>
          </p:cNvSpPr>
          <p:nvPr/>
        </p:nvSpPr>
        <p:spPr>
          <a:xfrm>
            <a:off x="1387612" y="215605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F4D59F71-7F02-A928-5059-8F0665E529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173193"/>
                <a:ext cx="8920443" cy="637675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중심각의 크기를 모르고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부채꼴의 넓이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알고 있습니다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1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의 표에서 알게 된 사실을 이용해 호의 길이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을 식으로 나타내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F4D59F71-7F02-A928-5059-8F0665E529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173193"/>
                <a:ext cx="8920443" cy="637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그림 2" descr="The image depicts a mathematical expression illustrating the circumference of a circle, with the formula C = 2ￏﾀr, where C represents the circumference, ￏﾀ (pi) is approximately 3.14159, and r is the radius of the circle.&#10;&#10;AI 생성 콘텐츠는 정확하지 않을 수 있습니다.">
            <a:extLst>
              <a:ext uri="{FF2B5EF4-FFF2-40B4-BE49-F238E27FC236}">
                <a16:creationId xmlns:a16="http://schemas.microsoft.com/office/drawing/2014/main" id="{8BAED925-DCA6-5844-0F82-BF7FDD47D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781" y="3046935"/>
            <a:ext cx="4249420" cy="680213"/>
          </a:xfrm>
          <a:prstGeom prst="rect">
            <a:avLst/>
          </a:prstGeom>
        </p:spPr>
      </p:pic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F7C76806-42DD-2B0E-EC2D-39030A8ABDEC}"/>
              </a:ext>
            </a:extLst>
          </p:cNvPr>
          <p:cNvSpPr txBox="1">
            <a:spLocks/>
          </p:cNvSpPr>
          <p:nvPr/>
        </p:nvSpPr>
        <p:spPr>
          <a:xfrm>
            <a:off x="1387612" y="3988403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텍스트 개체 틀 2">
                <a:extLst>
                  <a:ext uri="{FF2B5EF4-FFF2-40B4-BE49-F238E27FC236}">
                    <a16:creationId xmlns:a16="http://schemas.microsoft.com/office/drawing/2014/main" id="{230CB40C-7BDB-0868-B6D6-7EF7467BA7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4005542"/>
                <a:ext cx="8920443" cy="637675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중심각의 크기를 모르고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호의 길이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을 알고 있습니다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1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의 표에서 알게 된 사실을 이용해 부채꼴의 넓이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식으로 나타내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7" name="텍스트 개체 틀 2">
                <a:extLst>
                  <a:ext uri="{FF2B5EF4-FFF2-40B4-BE49-F238E27FC236}">
                    <a16:creationId xmlns:a16="http://schemas.microsoft.com/office/drawing/2014/main" id="{230CB40C-7BDB-0868-B6D6-7EF7467BA7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4005542"/>
                <a:ext cx="8920443" cy="6376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그림 9" descr="The image shows a mathematical formula for calculating the area of a circle, with variables S (area), ￏﾀ (pi), 12, 360, and Y, where the area is expressed as S = ￏﾀ * 12 * 360 and Y^2.&#10;&#10;AI 생성 콘텐츠는 정확하지 않을 수 있습니다.">
            <a:extLst>
              <a:ext uri="{FF2B5EF4-FFF2-40B4-BE49-F238E27FC236}">
                <a16:creationId xmlns:a16="http://schemas.microsoft.com/office/drawing/2014/main" id="{2CFD979B-C3B9-447F-DEA3-B376D5B506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1245" y="4921611"/>
            <a:ext cx="4655819" cy="62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071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E44E4-98F4-58C4-D190-62437240D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2C8D811-3184-339F-138C-0F3604E3778E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2661D461-4E2D-82D1-29BD-E5676CCE2EA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594A4DA4-E77A-5F30-B66E-B3EC976176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9985165"/>
              </p:ext>
            </p:extLst>
          </p:nvPr>
        </p:nvGraphicFramePr>
        <p:xfrm>
          <a:off x="1343026" y="2827860"/>
          <a:ext cx="9526585" cy="302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474">
                  <a:extLst>
                    <a:ext uri="{9D8B030D-6E8A-4147-A177-3AD203B41FA5}">
                      <a16:colId xmlns:a16="http://schemas.microsoft.com/office/drawing/2014/main" val="1461095176"/>
                    </a:ext>
                  </a:extLst>
                </a:gridCol>
                <a:gridCol w="2550032">
                  <a:extLst>
                    <a:ext uri="{9D8B030D-6E8A-4147-A177-3AD203B41FA5}">
                      <a16:colId xmlns:a16="http://schemas.microsoft.com/office/drawing/2014/main" val="2386150497"/>
                    </a:ext>
                  </a:extLst>
                </a:gridCol>
                <a:gridCol w="6224079">
                  <a:extLst>
                    <a:ext uri="{9D8B030D-6E8A-4147-A177-3AD203B41FA5}">
                      <a16:colId xmlns:a16="http://schemas.microsoft.com/office/drawing/2014/main" val="2803198569"/>
                    </a:ext>
                  </a:extLst>
                </a:gridCol>
              </a:tblGrid>
              <a:tr h="1513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kern="1200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(4)</a:t>
                      </a: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4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50000"/>
                        </a:lnSpc>
                      </a:pPr>
                      <a:endParaRPr lang="ko-KR" altLang="ko-KR" sz="1600" b="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  <a:alpha val="4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85663"/>
                  </a:ext>
                </a:extLst>
              </a:tr>
              <a:tr h="15134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300" b="1" dirty="0">
                          <a:ln>
                            <a:solidFill>
                              <a:srgbClr val="C9D8ED">
                                <a:alpha val="0"/>
                              </a:srgbClr>
                            </a:solidFill>
                          </a:ln>
                          <a:latin typeface="Pretendard" panose="02000503000000020004" pitchFamily="50" charset="-127"/>
                          <a:ea typeface="Pretendard" panose="02000503000000020004" pitchFamily="50" charset="-127"/>
                          <a:cs typeface="Pretendard" panose="02000503000000020004" pitchFamily="50" charset="-127"/>
                        </a:rPr>
                        <a:t>(5)</a:t>
                      </a: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 fontAlgn="base" latinLnBrk="1">
                        <a:lnSpc>
                          <a:spcPct val="110000"/>
                        </a:lnSpc>
                      </a:pPr>
                      <a:endParaRPr lang="ko-KR" altLang="ko-KR" sz="130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effectLst/>
                        <a:latin typeface="Pretendard" panose="02000503000000020004" pitchFamily="50" charset="-127"/>
                        <a:ea typeface="Pretendard" panose="02000503000000020004" pitchFamily="50" charset="-127"/>
                        <a:cs typeface="Pretendard" panose="02000503000000020004" pitchFamily="50" charset="-127"/>
                      </a:endParaRP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fontAlgn="base" latinLnBrk="1">
                        <a:lnSpc>
                          <a:spcPct val="150000"/>
                        </a:lnSpc>
                      </a:pPr>
                      <a:endParaRPr lang="ko-KR" altLang="ko-KR" sz="1600" b="0" kern="1200" dirty="0">
                        <a:ln>
                          <a:solidFill>
                            <a:srgbClr val="C9D8ED">
                              <a:alpha val="0"/>
                            </a:srgbClr>
                          </a:solidFill>
                        </a:ln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Pretendard Medium" panose="02000603000000020004" pitchFamily="50" charset="-127"/>
                        <a:ea typeface="Pretendard Medium" panose="02000603000000020004" pitchFamily="50" charset="-127"/>
                        <a:cs typeface="Pretendard Medium" panose="02000603000000020004" pitchFamily="50" charset="-127"/>
                      </a:endParaRPr>
                    </a:p>
                  </a:txBody>
                  <a:tcPr marL="67492" marR="67492" marT="33746" marB="33746" anchor="ctr">
                    <a:lnT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7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879770"/>
                  </a:ext>
                </a:extLst>
              </a:tr>
            </a:tbl>
          </a:graphicData>
        </a:graphic>
      </p:graphicFrame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D1968F9F-C3CD-7888-5F98-4863034ED65F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35303D96-1E79-7373-7FD3-00F4D38D8336}"/>
              </a:ext>
            </a:extLst>
          </p:cNvPr>
          <p:cNvSpPr txBox="1">
            <a:spLocks/>
          </p:cNvSpPr>
          <p:nvPr/>
        </p:nvSpPr>
        <p:spPr>
          <a:xfrm>
            <a:off x="1387612" y="22158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9" name="텍스트 개체 틀 2">
            <a:extLst>
              <a:ext uri="{FF2B5EF4-FFF2-40B4-BE49-F238E27FC236}">
                <a16:creationId xmlns:a16="http://schemas.microsoft.com/office/drawing/2014/main" id="{F323D999-1672-6253-1E83-EB7451EB33DE}"/>
              </a:ext>
            </a:extLst>
          </p:cNvPr>
          <p:cNvSpPr txBox="1">
            <a:spLocks/>
          </p:cNvSpPr>
          <p:nvPr/>
        </p:nvSpPr>
        <p:spPr>
          <a:xfrm>
            <a:off x="1883945" y="2233001"/>
            <a:ext cx="8920443" cy="305276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위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2, 3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에서 찾은 식을 이용해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(4),(5)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번을 다시 풀어봅시다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8E8D9021-10FF-8A6C-29CD-1448A262A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241" y="4447644"/>
            <a:ext cx="1746960" cy="124314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EA0280D-58AA-AE54-4DE9-414434B62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5792" y="2886498"/>
            <a:ext cx="1877603" cy="141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1097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3F09E-456A-87AE-7A24-E46106311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83CEE855-426E-F3C9-DB6F-24FE7DE2E96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9E87ABEE-C210-6899-21BB-14E68BB6D5D6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CF9BC609-352B-2C1D-3F39-E2B6198FB79C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95E38537-DDE0-949F-038B-C8385C0126CA}"/>
              </a:ext>
            </a:extLst>
          </p:cNvPr>
          <p:cNvSpPr txBox="1">
            <a:spLocks/>
          </p:cNvSpPr>
          <p:nvPr/>
        </p:nvSpPr>
        <p:spPr>
          <a:xfrm>
            <a:off x="1387612" y="215605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1BFCE5F4-3EB1-E193-276E-4DC7AE0E93E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173193"/>
                <a:ext cx="8920443" cy="305276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다음 부채꼴의 호의 길이를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 b="0" i="0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</m:oMath>
                </a14:m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넓이를 </a:t>
                </a:r>
                <a14:m>
                  <m:oMath xmlns:m="http://schemas.openxmlformats.org/officeDocument/2006/math">
                    <m:r>
                      <a:rPr lang="en-US" altLang="ko-KR" sz="1800" b="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  <m:r>
                      <a:rPr lang="ko-KR" altLang="en-US" sz="1800" i="1" smtClean="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라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 </a:t>
                </a:r>
                <a:r>
                  <a:rPr lang="ko-KR" altLang="en-US" sz="1800" dirty="0" err="1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할때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,2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차시의 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[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탐색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1]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을 이용해 아래 표를 작성해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1BFCE5F4-3EB1-E193-276E-4DC7AE0E9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173193"/>
                <a:ext cx="8920443" cy="3052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표 4">
                <a:extLst>
                  <a:ext uri="{FF2B5EF4-FFF2-40B4-BE49-F238E27FC236}">
                    <a16:creationId xmlns:a16="http://schemas.microsoft.com/office/drawing/2014/main" id="{2607D747-2CCE-6420-9D12-C209535967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074605"/>
                  </p:ext>
                </p:extLst>
              </p:nvPr>
            </p:nvGraphicFramePr>
            <p:xfrm>
              <a:off x="1343025" y="2826868"/>
              <a:ext cx="6823076" cy="27276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414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6656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360°에 대한 부채꼴의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원주에 대한 호의 길이의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원의 넓이에 대한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부채꼴의 넓이의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2062036"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 xmlns:m="http://schemas.openxmlformats.org/officeDocument/2006/math">
                              <m:r>
                                <a:rPr lang="en-US" altLang="ko-KR" sz="1600" b="0" i="1" smtClean="0">
                                  <a:latin typeface="Cambria Math" panose="02040503050406030204" pitchFamily="18" charset="0"/>
                                  <a:ea typeface="Pretendard SemiBold" panose="02000703000000020004" pitchFamily="2" charset="-127"/>
                                  <a:cs typeface="Pretendard SemiBold" panose="02000703000000020004" pitchFamily="2" charset="-127"/>
                                </a:rPr>
                                <m:t>𝑥</m:t>
                              </m:r>
                            </m:oMath>
                          </a14:m>
                          <a:r>
                            <a:rPr lang="ko-KR" altLang="ko-KR" sz="1600" dirty="0"/>
                            <a:t>°</a:t>
                          </a:r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360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𝑙</m:t>
                                    </m:r>
                                  </m:num>
                                  <m:den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2</m:t>
                                    </m:r>
                                    <m:r>
                                      <a:rPr lang="ko-KR" altLang="en-US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𝜋</m:t>
                                    </m:r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𝑟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14:m>
                            <m:oMathPara xmlns:m="http://schemas.openxmlformats.org/officeDocument/2006/math">
                              <m:oMath>
                                <m:f>
                                  <m:fPr>
                                    <m:ctrlP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𝑆</m:t>
                                    </m:r>
                                  </m:num>
                                  <m:den>
                                    <m:r>
                                      <a:rPr lang="en-US" altLang="ko-KR" sz="1600" b="0" i="1" smtClean="0">
                                        <a:ln>
                                          <a:solidFill>
                                            <a:schemeClr val="accent1">
                                              <a:shade val="15000"/>
                                              <a:alpha val="0"/>
                                            </a:schemeClr>
                                          </a:solidFill>
                                        </a:ln>
                                        <a:solidFill>
                                          <a:srgbClr val="0C4CAB"/>
                                        </a:solidFill>
                                        <a:latin typeface="Cambria Math" panose="02040503050406030204" pitchFamily="18" charset="0"/>
                                        <a:ea typeface="Pretendard" panose="02000503000000020004" pitchFamily="50" charset="-127"/>
                                        <a:cs typeface="Pretendard" panose="02000503000000020004" pitchFamily="50" charset="-127"/>
                                      </a:rPr>
                                      <m:t>𝜋</m:t>
                                    </m:r>
                                    <m:sSup>
                                      <m:sSupPr>
                                        <m:ctrlPr>
                                          <a:rPr lang="en-US" altLang="ko-KR" sz="1600" b="0" i="1" smtClean="0">
                                            <a:ln>
                                              <a:solidFill>
                                                <a:schemeClr val="accent1">
                                                  <a:shade val="15000"/>
                                                  <a:alpha val="0"/>
                                                </a:schemeClr>
                                              </a:solidFill>
                                            </a:ln>
                                            <a:solidFill>
                                              <a:srgbClr val="0C4CAB"/>
                                            </a:solidFill>
                                            <a:latin typeface="Cambria Math" panose="02040503050406030204" pitchFamily="18" charset="0"/>
                                            <a:ea typeface="Pretendard" panose="02000503000000020004" pitchFamily="50" charset="-127"/>
                                            <a:cs typeface="Pretendard" panose="02000503000000020004" pitchFamily="50" charset="-127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ko-KR" sz="1600" b="0" i="1" smtClean="0">
                                            <a:ln>
                                              <a:solidFill>
                                                <a:schemeClr val="accent1">
                                                  <a:shade val="15000"/>
                                                  <a:alpha val="0"/>
                                                </a:schemeClr>
                                              </a:solidFill>
                                            </a:ln>
                                            <a:solidFill>
                                              <a:srgbClr val="0C4CAB"/>
                                            </a:solidFill>
                                            <a:latin typeface="Cambria Math" panose="02040503050406030204" pitchFamily="18" charset="0"/>
                                            <a:ea typeface="Pretendard" panose="02000503000000020004" pitchFamily="50" charset="-127"/>
                                            <a:cs typeface="Pretendard" panose="02000503000000020004" pitchFamily="50" charset="-127"/>
                                          </a:rPr>
                                          <m:t>𝑟</m:t>
                                        </m:r>
                                      </m:e>
                                      <m:sup>
                                        <m:r>
                                          <a:rPr lang="en-US" altLang="ko-KR" sz="1600" b="0" i="1" smtClean="0">
                                            <a:ln>
                                              <a:solidFill>
                                                <a:schemeClr val="accent1">
                                                  <a:shade val="15000"/>
                                                  <a:alpha val="0"/>
                                                </a:schemeClr>
                                              </a:solidFill>
                                            </a:ln>
                                            <a:solidFill>
                                              <a:srgbClr val="0C4CAB"/>
                                            </a:solidFill>
                                            <a:latin typeface="Cambria Math" panose="02040503050406030204" pitchFamily="18" charset="0"/>
                                            <a:ea typeface="Pretendard" panose="02000503000000020004" pitchFamily="50" charset="-127"/>
                                            <a:cs typeface="Pretendard" panose="02000503000000020004" pitchFamily="50" charset="-127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den>
                                </m:f>
                              </m:oMath>
                            </m:oMathPara>
                          </a14:m>
                          <a:endParaRPr lang="ko-KR" altLang="en-US" sz="1600" dirty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CFD5EA">
                            <a:alpha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표 4">
                <a:extLst>
                  <a:ext uri="{FF2B5EF4-FFF2-40B4-BE49-F238E27FC236}">
                    <a16:creationId xmlns:a16="http://schemas.microsoft.com/office/drawing/2014/main" id="{2607D747-2CCE-6420-9D12-C2095359670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01074605"/>
                  </p:ext>
                </p:extLst>
              </p:nvPr>
            </p:nvGraphicFramePr>
            <p:xfrm>
              <a:off x="1343025" y="2826868"/>
              <a:ext cx="6823076" cy="27276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09414">
                      <a:extLst>
                        <a:ext uri="{9D8B030D-6E8A-4147-A177-3AD203B41FA5}">
                          <a16:colId xmlns:a16="http://schemas.microsoft.com/office/drawing/2014/main" val="3830908903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98143308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1828782602"/>
                        </a:ext>
                      </a:extLst>
                    </a:gridCol>
                    <a:gridCol w="1904554">
                      <a:extLst>
                        <a:ext uri="{9D8B030D-6E8A-4147-A177-3AD203B41FA5}">
                          <a16:colId xmlns:a16="http://schemas.microsoft.com/office/drawing/2014/main" val="2568411894"/>
                        </a:ext>
                      </a:extLst>
                    </a:gridCol>
                  </a:tblGrid>
                  <a:tr h="665632"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en-US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</a:t>
                          </a: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360°에 대한 부채꼴의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중심각의 크기의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원주에 대한 호의 길이의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원의 넓이에 대한</a:t>
                          </a:r>
                          <a:endParaRPr lang="en-US" altLang="ko-KR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  <a:p>
                          <a:pPr algn="ctr" latinLnBrk="1"/>
                          <a:r>
                            <a:rPr lang="ko-KR" altLang="ko-KR" sz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부채꼴의 넓이의 비율</a:t>
                          </a:r>
                          <a:endParaRPr lang="ko-KR" altLang="en-US" sz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anchor="ctr">
                        <a:solidFill>
                          <a:srgbClr val="0B3F94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22931018"/>
                      </a:ext>
                    </a:extLst>
                  </a:tr>
                  <a:tr h="2062036"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49" t="-32743" r="-517582" b="-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58466" t="-32743" r="-200958" b="-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58974" t="-32743" r="-101603" b="-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58147" t="-32743" r="-1278" b="-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770242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8" name="그림 7">
            <a:extLst>
              <a:ext uri="{FF2B5EF4-FFF2-40B4-BE49-F238E27FC236}">
                <a16:creationId xmlns:a16="http://schemas.microsoft.com/office/drawing/2014/main" id="{54A7D862-CACE-1DF3-9CB8-ABC9FFA5A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0935" y="3142961"/>
            <a:ext cx="2769740" cy="1989245"/>
          </a:xfrm>
          <a:prstGeom prst="rect">
            <a:avLst/>
          </a:prstGeom>
        </p:spPr>
      </p:pic>
      <p:sp>
        <p:nvSpPr>
          <p:cNvPr id="3" name="텍스트 개체 틀 17">
            <a:extLst>
              <a:ext uri="{FF2B5EF4-FFF2-40B4-BE49-F238E27FC236}">
                <a16:creationId xmlns:a16="http://schemas.microsoft.com/office/drawing/2014/main" id="{BDCC9ADF-043E-559A-C796-7732FB1A1AB7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</p:spTree>
    <p:extLst>
      <p:ext uri="{BB962C8B-B14F-4D97-AF65-F5344CB8AC3E}">
        <p14:creationId xmlns:p14="http://schemas.microsoft.com/office/powerpoint/2010/main" val="21072512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02B58-EB7D-6F98-81B5-7635070AC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E0D2286C-AE38-1BBE-DDAF-A89ADD0FC57B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6C12822B-EF74-0EEE-4843-EB8CEDC7413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322CDD58-71B7-E9B3-59A4-5D56338B589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87F9C136-02C2-201C-F833-FFD6E0F7AC75}"/>
              </a:ext>
            </a:extLst>
          </p:cNvPr>
          <p:cNvSpPr txBox="1">
            <a:spLocks/>
          </p:cNvSpPr>
          <p:nvPr/>
        </p:nvSpPr>
        <p:spPr>
          <a:xfrm>
            <a:off x="1387612" y="2156054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73ABF27C-5FBD-79A6-39AA-9232EF8C21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2173193"/>
                <a:ext cx="8920443" cy="637675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중심각의 크기를 모르고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부채꼴의 넓이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알고 있습니다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1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의 표에서 알게 된 사실을 이용해 호의 길이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을 식으로 나타내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9" name="텍스트 개체 틀 2">
                <a:extLst>
                  <a:ext uri="{FF2B5EF4-FFF2-40B4-BE49-F238E27FC236}">
                    <a16:creationId xmlns:a16="http://schemas.microsoft.com/office/drawing/2014/main" id="{73ABF27C-5FBD-79A6-39AA-9232EF8C21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2173193"/>
                <a:ext cx="8920443" cy="6376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텍스트 개체 틀 17">
            <a:extLst>
              <a:ext uri="{FF2B5EF4-FFF2-40B4-BE49-F238E27FC236}">
                <a16:creationId xmlns:a16="http://schemas.microsoft.com/office/drawing/2014/main" id="{F9C1F2F9-285F-102F-CC39-B417E308BF81}"/>
              </a:ext>
            </a:extLst>
          </p:cNvPr>
          <p:cNvSpPr txBox="1">
            <a:spLocks/>
          </p:cNvSpPr>
          <p:nvPr/>
        </p:nvSpPr>
        <p:spPr>
          <a:xfrm>
            <a:off x="1387612" y="4399465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텍스트 개체 틀 2">
                <a:extLst>
                  <a:ext uri="{FF2B5EF4-FFF2-40B4-BE49-F238E27FC236}">
                    <a16:creationId xmlns:a16="http://schemas.microsoft.com/office/drawing/2014/main" id="{D2CC0695-1A89-D270-0BFE-B197264D531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83945" y="4416604"/>
                <a:ext cx="8920443" cy="637675"/>
              </a:xfrm>
              <a:prstGeom prst="rect">
                <a:avLst/>
              </a:prstGeom>
            </p:spPr>
            <p:txBody>
              <a:bodyPr wrap="squar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중심각의 크기를 모르고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 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호의 길이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ko-KR" sz="1800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l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을 알고 있습니다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 1</a:t>
                </a:r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의 표에서 알게 된 사실을 이용해 부채꼴의 넓이 </a:t>
                </a:r>
                <a14:m>
                  <m:oMath xmlns:m="http://schemas.openxmlformats.org/officeDocument/2006/math"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𝑆</m:t>
                    </m:r>
                    <m:r>
                      <a:rPr lang="en-US" altLang="ko-KR" sz="1800" i="1"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 </m:t>
                    </m:r>
                  </m:oMath>
                </a14:m>
                <a:r>
                  <a:rPr lang="ko-KR" altLang="en-US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식으로 나타내 봅시다</a:t>
                </a:r>
                <a:r>
                  <a:rPr lang="en-US" altLang="ko-KR" sz="1800" dirty="0"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7" name="텍스트 개체 틀 2">
                <a:extLst>
                  <a:ext uri="{FF2B5EF4-FFF2-40B4-BE49-F238E27FC236}">
                    <a16:creationId xmlns:a16="http://schemas.microsoft.com/office/drawing/2014/main" id="{D2CC0695-1A89-D270-0BFE-B197264D53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3945" y="4416604"/>
                <a:ext cx="8920443" cy="6376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A648C320-8D93-FAE0-9567-BC21D5FB964B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텍스트 개체 틀 2">
                <a:extLst>
                  <a:ext uri="{FF2B5EF4-FFF2-40B4-BE49-F238E27FC236}">
                    <a16:creationId xmlns:a16="http://schemas.microsoft.com/office/drawing/2014/main" id="{946E6EDC-A84A-B3A4-3547-7CBEA47E50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1" y="2979878"/>
                <a:ext cx="5762731" cy="1025345"/>
              </a:xfrm>
              <a:prstGeom prst="rect">
                <a:avLst/>
              </a:prstGeom>
            </p:spPr>
            <p:txBody>
              <a:bodyPr wrap="non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en-US" altLang="ko-KR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2</a:t>
                </a:r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차시 활동을 통해 알고 있는 사실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𝒙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𝟑𝟔𝟎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=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𝒍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𝟐</m:t>
                        </m:r>
                        <m:r>
                          <a:rPr lang="ko-KR" altLang="en-US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𝝅</m:t>
                        </m:r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𝒓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=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𝑺</m:t>
                        </m:r>
                      </m:num>
                      <m:den>
                        <m:r>
                          <a:rPr lang="ko-KR" altLang="en-US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𝝅</m:t>
                        </m:r>
                        <m:sSup>
                          <m:sSupPr>
                            <m:ctrlP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Pretendard SemiBold" panose="02000703000000020004" pitchFamily="2" charset="-127"/>
                                <a:cs typeface="Pretendard SemiBold" panose="02000703000000020004" pitchFamily="2" charset="-127"/>
                              </a:rPr>
                            </m:ctrlPr>
                          </m:sSupPr>
                          <m:e>
                            <m: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Pretendard SemiBold" panose="02000703000000020004" pitchFamily="2" charset="-127"/>
                                <a:cs typeface="Pretendard SemiBold" panose="02000703000000020004" pitchFamily="2" charset="-127"/>
                              </a:rPr>
                              <m:t>𝒓</m:t>
                            </m:r>
                          </m:e>
                          <m:sup>
                            <m: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Pretendard SemiBold" panose="02000703000000020004" pitchFamily="2" charset="-127"/>
                                <a:cs typeface="Pretendard SemiBold" panose="02000703000000020004" pitchFamily="2" charset="-127"/>
                              </a:rPr>
                              <m:t>𝟐</m:t>
                            </m:r>
                          </m:sup>
                        </m:sSup>
                      </m:den>
                    </m:f>
                  </m:oMath>
                </a14:m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를 이용하면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,</a:t>
                </a:r>
              </a:p>
              <a:p>
                <a:pPr marL="0" indent="0">
                  <a:lnSpc>
                    <a:spcPct val="120000"/>
                  </a:lnSpc>
                </a:pPr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호의 길이 </a:t>
                </a:r>
                <a14:m>
                  <m:oMath xmlns:m="http://schemas.openxmlformats.org/officeDocument/2006/math"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𝒍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=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𝟐</m:t>
                    </m:r>
                    <m:r>
                      <a:rPr lang="ko-KR" altLang="en-US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𝝅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𝒓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×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𝒙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𝟑𝟔𝟎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=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𝟐</m:t>
                    </m:r>
                    <m:r>
                      <a:rPr lang="ko-KR" altLang="en-US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𝝅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𝒓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×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𝑺</m:t>
                        </m:r>
                      </m:num>
                      <m:den>
                        <m:r>
                          <a:rPr lang="ko-KR" altLang="en-US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𝝅</m:t>
                        </m:r>
                        <m:sSup>
                          <m:sSupPr>
                            <m:ctrlP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Pretendard SemiBold" panose="02000703000000020004" pitchFamily="2" charset="-127"/>
                              </a:rPr>
                            </m:ctrlPr>
                          </m:sSupPr>
                          <m:e>
                            <m: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Pretendard SemiBold" panose="02000703000000020004" pitchFamily="2" charset="-127"/>
                              </a:rPr>
                              <m:t>𝒓</m:t>
                            </m:r>
                          </m:e>
                          <m:sup>
                            <m:r>
                              <a:rPr lang="en-US" altLang="ko-KR" sz="1800" b="1" i="1" smtClean="0">
                                <a:ln>
                                  <a:solidFill>
                                    <a:schemeClr val="accent1">
                                      <a:shade val="15000"/>
                                      <a:alpha val="0"/>
                                    </a:schemeClr>
                                  </a:solidFill>
                                </a:ln>
                                <a:solidFill>
                                  <a:srgbClr val="0C4CAB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Pretendard SemiBold" panose="02000703000000020004" pitchFamily="2" charset="-127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=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𝟐</m:t>
                        </m:r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𝑺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𝒓</m:t>
                        </m:r>
                      </m:den>
                    </m:f>
                  </m:oMath>
                </a14:m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이다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2" name="텍스트 개체 틀 2">
                <a:extLst>
                  <a:ext uri="{FF2B5EF4-FFF2-40B4-BE49-F238E27FC236}">
                    <a16:creationId xmlns:a16="http://schemas.microsoft.com/office/drawing/2014/main" id="{946E6EDC-A84A-B3A4-3547-7CBEA47E5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1" y="2979878"/>
                <a:ext cx="5762731" cy="102534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텍스트 개체 틀 2">
                <a:extLst>
                  <a:ext uri="{FF2B5EF4-FFF2-40B4-BE49-F238E27FC236}">
                    <a16:creationId xmlns:a16="http://schemas.microsoft.com/office/drawing/2014/main" id="{A470A60C-6EA6-E4E7-F635-9F1744565C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873671" y="5275756"/>
                <a:ext cx="5167312" cy="878254"/>
              </a:xfrm>
              <a:prstGeom prst="rect">
                <a:avLst/>
              </a:prstGeom>
            </p:spPr>
            <p:txBody>
              <a:bodyPr wrap="none" lIns="0" tIns="0" bIns="0" anchor="t">
                <a:spAutoFit/>
              </a:bodyPr>
              <a:lstStyle>
                <a:lvl1pPr marL="180975" indent="-180975" algn="l" defTabSz="914400" rtl="0" eaLnBrk="1" latinLnBrk="0" hangingPunct="1">
                  <a:spcBef>
                    <a:spcPct val="20000"/>
                  </a:spcBef>
                  <a:buClr>
                    <a:srgbClr val="0C4CAB"/>
                  </a:buClr>
                  <a:buFont typeface="Arial" panose="020B0604020202020204" pitchFamily="34" charset="0"/>
                  <a:buNone/>
                  <a:defRPr sz="1600" b="0" kern="120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20000"/>
                  </a:lnSpc>
                </a:pPr>
                <a:r>
                  <a:rPr lang="ko-KR" altLang="en-US" sz="1800" b="1" dirty="0"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같은 방법으로</a:t>
                </a:r>
                <a:endParaRPr lang="en-US" altLang="ko-KR" sz="1800" b="1" dirty="0">
                  <a:solidFill>
                    <a:srgbClr val="0C4CAB"/>
                  </a:solidFill>
                  <a:latin typeface="Pretendard SemiBold" panose="02000703000000020004" pitchFamily="2" charset="-127"/>
                  <a:ea typeface="Pretendard SemiBold" panose="02000703000000020004" pitchFamily="2" charset="-127"/>
                  <a:cs typeface="Pretendard SemiBold" panose="02000703000000020004" pitchFamily="2" charset="-127"/>
                </a:endParaRPr>
              </a:p>
              <a:p>
                <a:pPr marL="0" indent="0">
                  <a:lnSpc>
                    <a:spcPct val="120000"/>
                  </a:lnSpc>
                </a:pPr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부채꼴의 넓이 </a:t>
                </a:r>
                <a14:m>
                  <m:oMath xmlns:m="http://schemas.openxmlformats.org/officeDocument/2006/math"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𝑺</m:t>
                    </m:r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=</m:t>
                    </m:r>
                    <m:r>
                      <a:rPr lang="ko-KR" altLang="en-US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𝝅</m:t>
                    </m:r>
                    <m:sSup>
                      <m:sSup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</m:ctrlPr>
                      </m:sSupPr>
                      <m:e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𝒓</m:t>
                        </m:r>
                      </m:e>
                      <m:sup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𝟐</m:t>
                        </m:r>
                      </m:sup>
                    </m:sSup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×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𝒙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𝟑𝟔𝟎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=</m:t>
                    </m:r>
                    <m:r>
                      <a:rPr lang="ko-KR" altLang="en-US" sz="1800" b="1" i="1"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Pretendard SemiBold" panose="02000703000000020004" pitchFamily="2" charset="-127"/>
                        <a:cs typeface="Pretendard SemiBold" panose="02000703000000020004" pitchFamily="2" charset="-127"/>
                      </a:rPr>
                      <m:t>𝝅</m:t>
                    </m:r>
                    <m:sSup>
                      <m:sSupPr>
                        <m:ctrlPr>
                          <a:rPr lang="en-US" altLang="ko-KR" sz="1800" b="1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</m:ctrlPr>
                      </m:sSupPr>
                      <m:e>
                        <m:r>
                          <a:rPr lang="en-US" altLang="ko-KR" sz="1800" b="1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𝒓</m:t>
                        </m:r>
                      </m:e>
                      <m:sup>
                        <m:r>
                          <a:rPr lang="en-US" altLang="ko-KR" sz="1800" b="1" i="1"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Pretendard SemiBold" panose="02000703000000020004" pitchFamily="2" charset="-127"/>
                            <a:cs typeface="Pretendard SemiBold" panose="02000703000000020004" pitchFamily="2" charset="-127"/>
                          </a:rPr>
                          <m:t>𝟐</m:t>
                        </m:r>
                      </m:sup>
                    </m:sSup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×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𝒍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𝟐</m:t>
                        </m:r>
                        <m:r>
                          <a:rPr lang="ko-KR" altLang="en-US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𝝅</m:t>
                        </m:r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𝒓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=</m:t>
                    </m:r>
                    <m:f>
                      <m:fPr>
                        <m:ctrlP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</m:ctrlPr>
                      </m:fPr>
                      <m:num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𝟏</m:t>
                        </m:r>
                      </m:num>
                      <m:den>
                        <m:r>
                          <a:rPr lang="en-US" altLang="ko-KR" sz="1800" b="1" i="1" smtClean="0">
                            <a:ln>
                              <a:solidFill>
                                <a:schemeClr val="accent1">
                                  <a:shade val="15000"/>
                                  <a:alpha val="0"/>
                                </a:schemeClr>
                              </a:solidFill>
                            </a:ln>
                            <a:solidFill>
                              <a:srgbClr val="0C4CAB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Pretendard SemiBold" panose="02000703000000020004" pitchFamily="2" charset="-127"/>
                          </a:rPr>
                          <m:t>𝟐</m:t>
                        </m:r>
                      </m:den>
                    </m:f>
                    <m:r>
                      <a:rPr lang="en-US" altLang="ko-KR" sz="1800" b="1" i="1" smtClean="0">
                        <a:ln>
                          <a:solidFill>
                            <a:schemeClr val="accent1">
                              <a:shade val="15000"/>
                              <a:alpha val="0"/>
                            </a:schemeClr>
                          </a:solidFill>
                        </a:ln>
                        <a:solidFill>
                          <a:srgbClr val="0C4CA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Pretendard SemiBold" panose="02000703000000020004" pitchFamily="2" charset="-127"/>
                      </a:rPr>
                      <m:t>𝒓𝒍</m:t>
                    </m:r>
                  </m:oMath>
                </a14:m>
                <a:r>
                  <a:rPr lang="ko-KR" altLang="en-US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이다</a:t>
                </a:r>
                <a:r>
                  <a:rPr lang="en-US" altLang="ko-KR" sz="1800" b="1" dirty="0">
                    <a:ln>
                      <a:solidFill>
                        <a:schemeClr val="accent1">
                          <a:shade val="15000"/>
                          <a:alpha val="0"/>
                        </a:schemeClr>
                      </a:solidFill>
                    </a:ln>
                    <a:solidFill>
                      <a:srgbClr val="0C4CAB"/>
                    </a:solidFill>
                    <a:latin typeface="Pretendard SemiBold" panose="02000703000000020004" pitchFamily="2" charset="-127"/>
                    <a:ea typeface="Pretendard SemiBold" panose="02000703000000020004" pitchFamily="2" charset="-127"/>
                    <a:cs typeface="Pretendard SemiBold" panose="02000703000000020004" pitchFamily="2" charset="-127"/>
                  </a:rPr>
                  <a:t>.</a:t>
                </a:r>
              </a:p>
            </p:txBody>
          </p:sp>
        </mc:Choice>
        <mc:Fallback xmlns="">
          <p:sp>
            <p:nvSpPr>
              <p:cNvPr id="3" name="텍스트 개체 틀 2">
                <a:extLst>
                  <a:ext uri="{FF2B5EF4-FFF2-40B4-BE49-F238E27FC236}">
                    <a16:creationId xmlns:a16="http://schemas.microsoft.com/office/drawing/2014/main" id="{A470A60C-6EA6-E4E7-F635-9F1744565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3671" y="5275756"/>
                <a:ext cx="5167312" cy="8782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56039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09666-EC63-9CD4-6194-B2BA7CE3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텍스트 개체 틀 17">
            <a:extLst>
              <a:ext uri="{FF2B5EF4-FFF2-40B4-BE49-F238E27FC236}">
                <a16:creationId xmlns:a16="http://schemas.microsoft.com/office/drawing/2014/main" id="{615413F6-0E31-1F35-3BA9-5471AF6B92B6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/>
              <a:t>3</a:t>
            </a:r>
            <a:r>
              <a:rPr lang="ko-KR" altLang="en-US"/>
              <a:t>차시</a:t>
            </a:r>
            <a:endParaRPr lang="ko-KR" altLang="en-US" dirty="0"/>
          </a:p>
        </p:txBody>
      </p:sp>
      <p:sp>
        <p:nvSpPr>
          <p:cNvPr id="29" name="텍스트 개체 틀 2">
            <a:extLst>
              <a:ext uri="{FF2B5EF4-FFF2-40B4-BE49-F238E27FC236}">
                <a16:creationId xmlns:a16="http://schemas.microsoft.com/office/drawing/2014/main" id="{2A434B2B-9F57-2969-D7F4-6C3443F87DFD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탐색</a:t>
            </a:r>
            <a:r>
              <a:rPr lang="en-US" altLang="ko-KR" dirty="0"/>
              <a:t>] </a:t>
            </a:r>
            <a:r>
              <a:rPr lang="ko-KR" altLang="en-US" dirty="0"/>
              <a:t>부채꼴의 호의 길이</a:t>
            </a:r>
            <a:r>
              <a:rPr lang="en-US" altLang="ko-KR" dirty="0"/>
              <a:t>, </a:t>
            </a:r>
            <a:r>
              <a:rPr lang="ko-KR" altLang="en-US" dirty="0"/>
              <a:t>넓이 구하는 또 다른 방법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A4893371-E2B3-84A9-367E-B5C6B4587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9588640"/>
                  </p:ext>
                </p:extLst>
              </p:nvPr>
            </p:nvGraphicFramePr>
            <p:xfrm>
              <a:off x="1343026" y="2827860"/>
              <a:ext cx="9526585" cy="3026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6224079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</a:tblGrid>
                  <a:tr h="15134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50000"/>
                            </a:lnSpc>
                          </a:pPr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2번 </a:t>
                          </a:r>
                          <a:r>
                            <a:rPr lang="ko-KR" altLang="ko-KR" sz="1600" b="1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결과식</a:t>
                          </a:r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호의 길이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𝒍</m:t>
                              </m:r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den>
                              </m:f>
                            </m:oMath>
                          </a14:m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을 이용하면 </a:t>
                          </a:r>
                          <a:endParaRPr lang="en-US" altLang="ko-KR" sz="16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  <a:p>
                          <a:pPr lvl="0" algn="ctr" fontAlgn="base" latinLnBrk="1">
                            <a:lnSpc>
                              <a:spcPct val="150000"/>
                            </a:lnSpc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𝒓</m:t>
                                  </m:r>
                                </m:den>
                              </m:f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𝟓</m:t>
                                  </m:r>
                                  <m:r>
                                    <a:rPr lang="ko-KR" altLang="en-US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𝝅</m:t>
                                  </m:r>
                                </m:num>
                                <m:den>
                                  <m:r>
                                    <a:rPr lang="en-US" altLang="ko-KR" sz="18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den>
                              </m:f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ko-KR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r>
                                <a:rPr lang="ko-KR" altLang="en-US" sz="18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𝝅</m:t>
                              </m:r>
                            </m:oMath>
                          </a14:m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이다</a:t>
                          </a:r>
                          <a:r>
                            <a:rPr lang="en-US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.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5134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ctr" fontAlgn="base" latinLnBrk="1">
                            <a:lnSpc>
                              <a:spcPct val="150000"/>
                            </a:lnSpc>
                          </a:pPr>
                          <a:r>
                            <a:rPr lang="en-US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3</a:t>
                          </a:r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번 </a:t>
                          </a:r>
                          <a:r>
                            <a:rPr lang="ko-KR" altLang="ko-KR" sz="1600" b="1" dirty="0" err="1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결과식</a:t>
                          </a:r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:r>
                            <a:rPr lang="ko-KR" altLang="en-US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부채꼴의 넓이</a:t>
                          </a:r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𝑺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𝒓𝒍</m:t>
                              </m:r>
                            </m:oMath>
                          </a14:m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을 이용하면 </a:t>
                          </a:r>
                          <a:endParaRPr lang="en-US" altLang="ko-KR" sz="1600" b="1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rgbClr val="0C4CAB"/>
                            </a:solidFill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  <a:p>
                          <a:pPr lvl="0" algn="ctr" fontAlgn="base" latinLnBrk="1">
                            <a:lnSpc>
                              <a:spcPct val="150000"/>
                            </a:lnSpc>
                          </a:pPr>
                          <a14:m>
                            <m:oMath xmlns:m="http://schemas.openxmlformats.org/officeDocument/2006/math"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𝒓𝒍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num>
                                <m:den>
                                  <m:r>
                                    <a:rPr lang="en-US" altLang="ko-KR" sz="1600" b="1" i="1" smtClean="0">
                                      <a:ln>
                                        <a:solidFill>
                                          <a:srgbClr val="C9D8ED">
                                            <a:alpha val="0"/>
                                          </a:srgbClr>
                                        </a:solidFill>
                                      </a:ln>
                                      <a:solidFill>
                                        <a:srgbClr val="0C4CAB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den>
                              </m:f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𝟕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  <m:r>
                                <a:rPr lang="ko-KR" altLang="en-US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ko-KR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𝟏𝟒</m:t>
                              </m:r>
                              <m:r>
                                <a:rPr lang="ko-KR" altLang="en-US" sz="1600" b="1" i="1" smtClean="0">
                                  <a:ln>
                                    <a:solidFill>
                                      <a:srgbClr val="C9D8ED">
                                        <a:alpha val="0"/>
                                      </a:srgbClr>
                                    </a:solidFill>
                                  </a:ln>
                                  <a:solidFill>
                                    <a:srgbClr val="0C4CAB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oMath>
                          </a14:m>
                          <a:r>
                            <a:rPr lang="ko-KR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이다</a:t>
                          </a:r>
                          <a:r>
                            <a:rPr lang="en-US" altLang="ko-KR" sz="16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rgbClr val="0C4CAB"/>
                              </a:solidFill>
                              <a:latin typeface="Pretendard Medium" panose="02000603000000020004" pitchFamily="50" charset="-127"/>
                              <a:ea typeface="Pretendard Medium" panose="02000603000000020004" pitchFamily="50" charset="-127"/>
                              <a:cs typeface="Pretendard Medium" panose="02000603000000020004" pitchFamily="50" charset="-127"/>
                            </a:rPr>
                            <a:t>.</a:t>
                          </a:r>
                          <a:endParaRPr lang="ko-KR" altLang="ko-KR" sz="1600" b="1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rgbClr val="0C4CAB"/>
                            </a:solidFill>
                            <a:effectLst/>
                            <a:latin typeface="Pretendard Medium" panose="02000603000000020004" pitchFamily="50" charset="-127"/>
                            <a:ea typeface="Pretendard Medium" panose="02000603000000020004" pitchFamily="50" charset="-127"/>
                            <a:cs typeface="Pretendard Medium" panose="020006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표 2">
                <a:extLst>
                  <a:ext uri="{FF2B5EF4-FFF2-40B4-BE49-F238E27FC236}">
                    <a16:creationId xmlns:a16="http://schemas.microsoft.com/office/drawing/2014/main" id="{A4893371-E2B3-84A9-367E-B5C6B4587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39588640"/>
                  </p:ext>
                </p:extLst>
              </p:nvPr>
            </p:nvGraphicFramePr>
            <p:xfrm>
              <a:off x="1343026" y="2827860"/>
              <a:ext cx="9526585" cy="30268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752474">
                      <a:extLst>
                        <a:ext uri="{9D8B030D-6E8A-4147-A177-3AD203B41FA5}">
                          <a16:colId xmlns:a16="http://schemas.microsoft.com/office/drawing/2014/main" val="1461095176"/>
                        </a:ext>
                      </a:extLst>
                    </a:gridCol>
                    <a:gridCol w="2550032">
                      <a:extLst>
                        <a:ext uri="{9D8B030D-6E8A-4147-A177-3AD203B41FA5}">
                          <a16:colId xmlns:a16="http://schemas.microsoft.com/office/drawing/2014/main" val="2386150497"/>
                        </a:ext>
                      </a:extLst>
                    </a:gridCol>
                    <a:gridCol w="6224079">
                      <a:extLst>
                        <a:ext uri="{9D8B030D-6E8A-4147-A177-3AD203B41FA5}">
                          <a16:colId xmlns:a16="http://schemas.microsoft.com/office/drawing/2014/main" val="2803198569"/>
                        </a:ext>
                      </a:extLst>
                    </a:gridCol>
                  </a:tblGrid>
                  <a:tr h="15134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kern="1200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solidFill>
                                <a:schemeClr val="dk1"/>
                              </a:solidFill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(4)</a:t>
                          </a: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40000"/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4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131" t="-402" r="-196" b="-1008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2885663"/>
                      </a:ext>
                    </a:extLst>
                  </a:tr>
                  <a:tr h="15134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1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ko-KR" sz="1300" b="1" dirty="0">
                              <a:ln>
                                <a:solidFill>
                                  <a:srgbClr val="C9D8ED">
                                    <a:alpha val="0"/>
                                  </a:srgbClr>
                                </a:solidFill>
                              </a:ln>
                              <a:latin typeface="Pretendard" panose="02000503000000020004" pitchFamily="50" charset="-127"/>
                              <a:ea typeface="Pretendard" panose="02000503000000020004" pitchFamily="50" charset="-127"/>
                              <a:cs typeface="Pretendard" panose="02000503000000020004" pitchFamily="50" charset="-127"/>
                            </a:rPr>
                            <a:t>(5)</a:t>
                          </a: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tint val="20000"/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lvl="0" algn="l" fontAlgn="base" latinLnBrk="1">
                            <a:lnSpc>
                              <a:spcPct val="110000"/>
                            </a:lnSpc>
                          </a:pPr>
                          <a:endParaRPr lang="ko-KR" altLang="ko-KR" sz="1300" kern="1200" dirty="0">
                            <a:ln>
                              <a:solidFill>
                                <a:srgbClr val="C9D8ED">
                                  <a:alpha val="0"/>
                                </a:srgbClr>
                              </a:solidFill>
                            </a:ln>
                            <a:solidFill>
                              <a:schemeClr val="dk1"/>
                            </a:solidFill>
                            <a:effectLst/>
                            <a:latin typeface="Pretendard" panose="02000503000000020004" pitchFamily="50" charset="-127"/>
                            <a:ea typeface="Pretendard" panose="02000503000000020004" pitchFamily="50" charset="-127"/>
                            <a:cs typeface="Pretendard" panose="02000503000000020004" pitchFamily="50" charset="-127"/>
                          </a:endParaRPr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alpha val="7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ko-KR"/>
                        </a:p>
                      </a:txBody>
                      <a:tcPr marL="67492" marR="67492" marT="33746" marB="33746" anchor="ctr">
                        <a:lnT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>
                              <a:lumMod val="20000"/>
                              <a:lumOff val="80000"/>
                            </a:schemeClr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131" t="-100402" r="-196" b="-80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587977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1" name="텍스트 개체 틀 2">
            <a:extLst>
              <a:ext uri="{FF2B5EF4-FFF2-40B4-BE49-F238E27FC236}">
                <a16:creationId xmlns:a16="http://schemas.microsoft.com/office/drawing/2014/main" id="{489E18DA-D264-D5D5-52D4-C4E4D2732ACE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762388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2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차시에서 파악한 단서를 이용해 부채꼴의 호의 길이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,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넓이를 구하는 또 다른 방법을 알아봅시다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34" name="텍스트 개체 틀 17">
            <a:extLst>
              <a:ext uri="{FF2B5EF4-FFF2-40B4-BE49-F238E27FC236}">
                <a16:creationId xmlns:a16="http://schemas.microsoft.com/office/drawing/2014/main" id="{FB5110F3-6009-9691-C5E7-19FAA85FDB51}"/>
              </a:ext>
            </a:extLst>
          </p:cNvPr>
          <p:cNvSpPr txBox="1">
            <a:spLocks/>
          </p:cNvSpPr>
          <p:nvPr/>
        </p:nvSpPr>
        <p:spPr>
          <a:xfrm>
            <a:off x="1387612" y="2215862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39" name="텍스트 개체 틀 2">
            <a:extLst>
              <a:ext uri="{FF2B5EF4-FFF2-40B4-BE49-F238E27FC236}">
                <a16:creationId xmlns:a16="http://schemas.microsoft.com/office/drawing/2014/main" id="{15765B7A-CC33-83D1-54D5-18F1E5B9B296}"/>
              </a:ext>
            </a:extLst>
          </p:cNvPr>
          <p:cNvSpPr txBox="1">
            <a:spLocks/>
          </p:cNvSpPr>
          <p:nvPr/>
        </p:nvSpPr>
        <p:spPr>
          <a:xfrm>
            <a:off x="1883945" y="2233001"/>
            <a:ext cx="8920443" cy="305276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위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2, 3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에서 찾은 식을 이용해 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(4),(5)</a:t>
            </a: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번을 다시 풀어봅시다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5" name="텍스트 개체 틀 17">
            <a:extLst>
              <a:ext uri="{FF2B5EF4-FFF2-40B4-BE49-F238E27FC236}">
                <a16:creationId xmlns:a16="http://schemas.microsoft.com/office/drawing/2014/main" id="{36BB17F4-FEF7-DAF8-06E9-BD4CB462D9ED}"/>
              </a:ext>
            </a:extLst>
          </p:cNvPr>
          <p:cNvSpPr txBox="1">
            <a:spLocks/>
          </p:cNvSpPr>
          <p:nvPr/>
        </p:nvSpPr>
        <p:spPr>
          <a:xfrm>
            <a:off x="9880600" y="287124"/>
            <a:ext cx="12600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0B050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예시 답안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6B0F0DC-80EB-0C62-FB8C-C3D46D8C00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241" y="4447644"/>
            <a:ext cx="1746960" cy="124314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7D98CDE-204A-42A0-4546-3FCEDA1E0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5792" y="2886498"/>
            <a:ext cx="1877603" cy="141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5973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CA2E6-35B8-1A14-8D07-0BB8BB9AF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E895AED4-5D72-6924-A064-7E7B1D99D977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3F04A6DD-F421-8CF0-0B73-0C33F83A526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오늘 발견한 숨은 단서</a:t>
            </a:r>
            <a:r>
              <a:rPr lang="en-US" altLang="ko-KR" b="1" kern="0" spc="-37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ko-KR" altLang="ko-KR" dirty="0"/>
              <a:t>③</a:t>
            </a:r>
            <a:endParaRPr lang="ko-KR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042F80BA-284F-791A-EEA1-467C6F034C9C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</a:rPr>
              <a:t>탐색</a:t>
            </a:r>
            <a:r>
              <a:rPr lang="en-US" altLang="ko-KR" sz="2000" b="1" kern="0" spc="-90" dirty="0">
                <a:solidFill>
                  <a:srgbClr val="14202E"/>
                </a:solidFill>
              </a:rPr>
              <a:t>]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위 활동에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서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찾은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‘</a:t>
            </a:r>
            <a:r>
              <a:rPr lang="ko-KR" altLang="en-US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숨은 단서</a:t>
            </a:r>
            <a:r>
              <a:rPr lang="en-US" altLang="ko-KR" sz="2000" b="1" kern="0" spc="-90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’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를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정리해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</a:t>
            </a:r>
            <a:r>
              <a:rPr lang="en-US" altLang="ko-KR" sz="2000" b="1" kern="0" spc="-90" dirty="0" err="1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ko-KR" altLang="en-US" sz="2000" kern="0" dirty="0">
              <a:solidFill>
                <a:srgbClr val="000000"/>
              </a:solidFill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886E22D8-C1AE-5CB0-00B9-474035C2D279}"/>
              </a:ext>
            </a:extLst>
          </p:cNvPr>
          <p:cNvSpPr/>
          <p:nvPr/>
        </p:nvSpPr>
        <p:spPr>
          <a:xfrm>
            <a:off x="1387612" y="2622477"/>
            <a:ext cx="9416776" cy="3073485"/>
          </a:xfrm>
          <a:prstGeom prst="roundRect">
            <a:avLst>
              <a:gd name="adj" fmla="val 8315"/>
            </a:avLst>
          </a:prstGeom>
          <a:solidFill>
            <a:schemeClr val="accent6">
              <a:lumMod val="20000"/>
              <a:lumOff val="80000"/>
              <a:alpha val="30000"/>
            </a:schemeClr>
          </a:solidFill>
          <a:ln w="38100">
            <a:solidFill>
              <a:srgbClr val="00B05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B7F2E06-C218-3FB9-F0D5-B144323638DD}"/>
              </a:ext>
            </a:extLst>
          </p:cNvPr>
          <p:cNvGrpSpPr/>
          <p:nvPr/>
        </p:nvGrpSpPr>
        <p:grpSpPr>
          <a:xfrm>
            <a:off x="1714906" y="2389304"/>
            <a:ext cx="2523265" cy="466344"/>
            <a:chOff x="1778406" y="1939380"/>
            <a:chExt cx="2523265" cy="466344"/>
          </a:xfrm>
        </p:grpSpPr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CFA17BAC-6756-5945-70A0-01F7740EB07A}"/>
                </a:ext>
              </a:extLst>
            </p:cNvPr>
            <p:cNvSpPr/>
            <p:nvPr/>
          </p:nvSpPr>
          <p:spPr>
            <a:xfrm>
              <a:off x="1778406" y="1939380"/>
              <a:ext cx="2523265" cy="466344"/>
            </a:xfrm>
            <a:prstGeom prst="roundRect">
              <a:avLst>
                <a:gd name="adj" fmla="val 50000"/>
              </a:avLst>
            </a:prstGeom>
            <a:solidFill>
              <a:srgbClr val="00B050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     오늘 발견한 숨은 단서</a:t>
              </a:r>
              <a:r>
                <a:rPr lang="en-US" altLang="ko-KR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!</a:t>
              </a:r>
              <a:endPara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pic>
          <p:nvPicPr>
            <p:cNvPr id="31" name="그래픽 30">
              <a:extLst>
                <a:ext uri="{FF2B5EF4-FFF2-40B4-BE49-F238E27FC236}">
                  <a16:creationId xmlns:a16="http://schemas.microsoft.com/office/drawing/2014/main" id="{58730A3B-E145-820C-7EB4-4DD37B60D2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ED92F0C0-A5AC-9B1D-61D9-8B8A6E5E49A3}"/>
              </a:ext>
            </a:extLst>
          </p:cNvPr>
          <p:cNvCxnSpPr>
            <a:cxnSpLocks/>
          </p:cNvCxnSpPr>
          <p:nvPr/>
        </p:nvCxnSpPr>
        <p:spPr>
          <a:xfrm>
            <a:off x="1778406" y="38496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76669074-1801-A9B5-F8B0-FCC9D8888AC1}"/>
              </a:ext>
            </a:extLst>
          </p:cNvPr>
          <p:cNvCxnSpPr>
            <a:cxnSpLocks/>
          </p:cNvCxnSpPr>
          <p:nvPr/>
        </p:nvCxnSpPr>
        <p:spPr>
          <a:xfrm>
            <a:off x="1778406" y="4510046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6">
            <a:extLst>
              <a:ext uri="{FF2B5EF4-FFF2-40B4-BE49-F238E27FC236}">
                <a16:creationId xmlns:a16="http://schemas.microsoft.com/office/drawing/2014/main" id="{86BD3094-6BEA-0F02-C8CA-2FCB38AE5E93}"/>
              </a:ext>
            </a:extLst>
          </p:cNvPr>
          <p:cNvSpPr txBox="1"/>
          <p:nvPr/>
        </p:nvSpPr>
        <p:spPr>
          <a:xfrm>
            <a:off x="1778406" y="3342527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부채꼴의 호의 길이와 넓이를 구하는 </a:t>
            </a:r>
            <a:r>
              <a:rPr lang="ko-KR" alt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세</a:t>
            </a:r>
            <a:r>
              <a:rPr lang="en-US" sz="2400" b="1" dirty="0">
                <a:solidFill>
                  <a:srgbClr val="1F8A3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 번째 숨은 단서</a:t>
            </a:r>
            <a:r>
              <a:rPr 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는</a:t>
            </a:r>
            <a:endParaRPr lang="en-US" sz="2400" dirty="0"/>
          </a:p>
        </p:txBody>
      </p:sp>
      <p:sp>
        <p:nvSpPr>
          <p:cNvPr id="37" name="Text 6">
            <a:extLst>
              <a:ext uri="{FF2B5EF4-FFF2-40B4-BE49-F238E27FC236}">
                <a16:creationId xmlns:a16="http://schemas.microsoft.com/office/drawing/2014/main" id="{C24ACEBE-CA9D-49C4-1FEC-F2BE68B58772}"/>
              </a:ext>
            </a:extLst>
          </p:cNvPr>
          <p:cNvSpPr txBox="1"/>
          <p:nvPr/>
        </p:nvSpPr>
        <p:spPr>
          <a:xfrm>
            <a:off x="1806469" y="470880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ko-KR" altLang="en-US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이다</a:t>
            </a:r>
            <a:r>
              <a:rPr lang="en-US" altLang="ko-KR" sz="2400" b="1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!</a:t>
            </a:r>
            <a:endParaRPr lang="en-US" sz="2400" dirty="0"/>
          </a:p>
        </p:txBody>
      </p:sp>
      <p:sp>
        <p:nvSpPr>
          <p:cNvPr id="39" name="텍스트 개체 틀 17">
            <a:extLst>
              <a:ext uri="{FF2B5EF4-FFF2-40B4-BE49-F238E27FC236}">
                <a16:creationId xmlns:a16="http://schemas.microsoft.com/office/drawing/2014/main" id="{D702AEEF-660B-7903-A4A1-54660B93B7B8}"/>
              </a:ext>
            </a:extLst>
          </p:cNvPr>
          <p:cNvSpPr txBox="1">
            <a:spLocks/>
          </p:cNvSpPr>
          <p:nvPr/>
        </p:nvSpPr>
        <p:spPr>
          <a:xfrm>
            <a:off x="9301482" y="287124"/>
            <a:ext cx="1839194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세 번째 숨은 단서</a:t>
            </a:r>
          </a:p>
        </p:txBody>
      </p: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5FE58B54-A582-8D79-39D2-0E0A8499936D}"/>
              </a:ext>
            </a:extLst>
          </p:cNvPr>
          <p:cNvCxnSpPr>
            <a:cxnSpLocks/>
          </p:cNvCxnSpPr>
          <p:nvPr/>
        </p:nvCxnSpPr>
        <p:spPr>
          <a:xfrm>
            <a:off x="1778406" y="5186321"/>
            <a:ext cx="8622894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48782AFB-F7F5-D64E-4E0F-2312E217AE28}"/>
              </a:ext>
            </a:extLst>
          </p:cNvPr>
          <p:cNvCxnSpPr>
            <a:cxnSpLocks/>
          </p:cNvCxnSpPr>
          <p:nvPr/>
        </p:nvCxnSpPr>
        <p:spPr>
          <a:xfrm>
            <a:off x="1335541" y="1654629"/>
            <a:ext cx="9520918" cy="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7054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BAA4E-8EAB-3570-4653-18FDA982B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3055868B-D828-D9BF-F372-C02E7C1540C2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609421EA-AC61-C1E8-A01C-6DA0621FD6DF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3A7D688C-C9F1-58E9-9AE5-658417884C2A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8FB941DC-65E0-86BC-BD93-31236CD870AA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2E132359-E982-F95B-8B34-8F4BB05E3037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2998985-5878-4D0A-8619-596D2D9CD972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324C743F-DD03-B915-51C3-C8EC34276B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689662"/>
              </p:ext>
            </p:extLst>
          </p:nvPr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063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063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C3B5A3CF-0421-D057-383B-3E0D5970472D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C8DA9FBE-2E38-BE3E-31E9-F219F371566B}"/>
              </a:ext>
            </a:extLst>
          </p:cNvPr>
          <p:cNvSpPr/>
          <p:nvPr/>
        </p:nvSpPr>
        <p:spPr>
          <a:xfrm>
            <a:off x="1559293" y="4743913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4BB01F41-5F3F-8429-E74D-3771D57576A6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반지름의 길이가 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9 cm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 부채꼴의 호의 길이나 넓이를 구하려면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중심각의 크기를 반드시 알아야 한다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solidFill>
                <a:prstClr val="black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5DB7128-EFB0-7901-9EB2-B48B65F619E5}"/>
              </a:ext>
            </a:extLst>
          </p:cNvPr>
          <p:cNvSpPr txBox="1"/>
          <p:nvPr/>
        </p:nvSpPr>
        <p:spPr>
          <a:xfrm>
            <a:off x="1961306" y="4742796"/>
            <a:ext cx="8579693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/>
              <a:t>반지름의 길이가 같은 두 부채꼴은 중심각의 크기가 </a:t>
            </a:r>
            <a:r>
              <a:rPr lang="en-US" altLang="ko-KR" dirty="0"/>
              <a:t>2</a:t>
            </a:r>
            <a:r>
              <a:rPr lang="ko-KR" altLang="en-US" dirty="0"/>
              <a:t>배</a:t>
            </a:r>
            <a:r>
              <a:rPr lang="en-US" altLang="ko-KR" dirty="0"/>
              <a:t>, 3</a:t>
            </a:r>
            <a:r>
              <a:rPr lang="ko-KR" altLang="en-US" dirty="0"/>
              <a:t>배처럼 </a:t>
            </a:r>
            <a:r>
              <a:rPr lang="ko-KR" altLang="en-US" dirty="0" err="1"/>
              <a:t>정수배</a:t>
            </a:r>
            <a:r>
              <a:rPr lang="ko-KR" altLang="en-US" dirty="0"/>
              <a:t> 관계일 때만 </a:t>
            </a:r>
            <a:endParaRPr lang="en-US" altLang="ko-KR" dirty="0"/>
          </a:p>
          <a:p>
            <a:r>
              <a:rPr lang="ko-KR" altLang="en-US" dirty="0"/>
              <a:t>호의 길이와 넓이를 비교할 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7E85DC91-F159-8B46-74D1-721A68BF8063}"/>
              </a:ext>
            </a:extLst>
          </p:cNvPr>
          <p:cNvSpPr txBox="1"/>
          <p:nvPr/>
        </p:nvSpPr>
        <p:spPr>
          <a:xfrm>
            <a:off x="1961307" y="33270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C61BB3A4-FB0F-862F-CDDE-4DD43CF98160}"/>
              </a:ext>
            </a:extLst>
          </p:cNvPr>
          <p:cNvSpPr txBox="1"/>
          <p:nvPr/>
        </p:nvSpPr>
        <p:spPr>
          <a:xfrm>
            <a:off x="1961307" y="3661541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8" name="Text 20">
            <a:extLst>
              <a:ext uri="{FF2B5EF4-FFF2-40B4-BE49-F238E27FC236}">
                <a16:creationId xmlns:a16="http://schemas.microsoft.com/office/drawing/2014/main" id="{F0DF9AD8-1047-14FE-ABF1-02DCE6F41267}"/>
              </a:ext>
            </a:extLst>
          </p:cNvPr>
          <p:cNvSpPr txBox="1"/>
          <p:nvPr/>
        </p:nvSpPr>
        <p:spPr>
          <a:xfrm>
            <a:off x="1961307" y="535159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9" name="Text 20">
            <a:extLst>
              <a:ext uri="{FF2B5EF4-FFF2-40B4-BE49-F238E27FC236}">
                <a16:creationId xmlns:a16="http://schemas.microsoft.com/office/drawing/2014/main" id="{355BAB98-C086-CC92-F2E4-A514A0F0E85D}"/>
              </a:ext>
            </a:extLst>
          </p:cNvPr>
          <p:cNvSpPr txBox="1"/>
          <p:nvPr/>
        </p:nvSpPr>
        <p:spPr>
          <a:xfrm>
            <a:off x="1961307" y="5686116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8565041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F8469-840E-4A7E-E98B-593AA94F7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1F71A143-B682-AEDC-9325-3B2CEBA82D3C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E1706C77-484F-95F0-66C4-6EB434803748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8E691230-163E-76E8-981F-8311D7D256A6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4195615A-BB66-A5CA-D5EC-EBBE507E6DC3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C8B3A53C-5B32-A3A9-3368-0AB93B068409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8E4CB2E6-C3E9-BCF1-3E40-18B19F501178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93D53CCF-B015-2C1A-E6DD-94C6747CFB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375547"/>
              </p:ext>
            </p:extLst>
          </p:nvPr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063B8261-A57C-8E66-F245-71153FC2DFBC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1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64015971-FC6F-5252-A89F-1AA796CB98C0}"/>
              </a:ext>
            </a:extLst>
          </p:cNvPr>
          <p:cNvSpPr txBox="1"/>
          <p:nvPr/>
        </p:nvSpPr>
        <p:spPr>
          <a:xfrm>
            <a:off x="1961307" y="2993046"/>
            <a:ext cx="8671400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/>
          <a:p>
            <a:pPr lvl="0">
              <a:defRPr/>
            </a:pP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반지름의 길이가 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9 cm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인 부채꼴의 호의 길이나 넓이를 구하려면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, </a:t>
            </a:r>
            <a:r>
              <a:rPr lang="ko-KR" altLang="en-US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중심각의 크기를 반드시 알아야 한다</a:t>
            </a:r>
            <a:r>
              <a:rPr lang="en-US" altLang="ko-KR" sz="1600" b="1" dirty="0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. </a:t>
            </a:r>
            <a:endParaRPr lang="en-US" altLang="ko-KR" sz="1600" dirty="0">
              <a:solidFill>
                <a:prstClr val="black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FA6B4319-A9EF-BC80-0303-2EF88A96D0F8}"/>
              </a:ext>
            </a:extLst>
          </p:cNvPr>
          <p:cNvSpPr txBox="1"/>
          <p:nvPr/>
        </p:nvSpPr>
        <p:spPr>
          <a:xfrm>
            <a:off x="1961307" y="3327018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A5FB0392-1342-A28A-FC52-A4A9EBF7BF89}"/>
              </a:ext>
            </a:extLst>
          </p:cNvPr>
          <p:cNvSpPr txBox="1"/>
          <p:nvPr/>
        </p:nvSpPr>
        <p:spPr>
          <a:xfrm>
            <a:off x="1961307" y="480144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D6F0A200-3BBC-2B64-EC5C-70A6BB4A23BF}"/>
              </a:ext>
            </a:extLst>
          </p:cNvPr>
          <p:cNvSpPr txBox="1"/>
          <p:nvPr/>
        </p:nvSpPr>
        <p:spPr>
          <a:xfrm>
            <a:off x="2189907" y="3738640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>
                <a:solidFill>
                  <a:srgbClr val="0C4CAB"/>
                </a:solidFill>
              </a:rPr>
              <a:t>부채꼴의 중심각의 크기를 </a:t>
            </a:r>
            <a:r>
              <a:rPr lang="ko-KR" altLang="en-US" dirty="0">
                <a:solidFill>
                  <a:srgbClr val="0C4CAB"/>
                </a:solidFill>
              </a:rPr>
              <a:t>알지 못하더라도</a:t>
            </a:r>
            <a:r>
              <a:rPr lang="en-US" altLang="ko-KR" dirty="0">
                <a:solidFill>
                  <a:srgbClr val="0C4CAB"/>
                </a:solidFill>
              </a:rPr>
              <a:t>, </a:t>
            </a:r>
            <a:r>
              <a:rPr lang="ko-KR" altLang="en-US" dirty="0">
                <a:solidFill>
                  <a:srgbClr val="0C4CAB"/>
                </a:solidFill>
              </a:rPr>
              <a:t>주어진 조건 사이의 비례 관계를 이용하면</a:t>
            </a:r>
            <a:endParaRPr lang="en-US" altLang="ko-KR" dirty="0">
              <a:solidFill>
                <a:srgbClr val="0C4CAB"/>
              </a:solidFill>
            </a:endParaRPr>
          </a:p>
          <a:p>
            <a:r>
              <a:rPr lang="ko-KR" altLang="ko-KR" dirty="0">
                <a:solidFill>
                  <a:srgbClr val="0C4CAB"/>
                </a:solidFill>
              </a:rPr>
              <a:t>호의 길이</a:t>
            </a:r>
            <a:r>
              <a:rPr lang="ko-KR" altLang="en-US" dirty="0">
                <a:solidFill>
                  <a:srgbClr val="0C4CAB"/>
                </a:solidFill>
              </a:rPr>
              <a:t>나</a:t>
            </a:r>
            <a:r>
              <a:rPr lang="ko-KR" altLang="ko-KR" dirty="0">
                <a:solidFill>
                  <a:srgbClr val="0C4CAB"/>
                </a:solidFill>
              </a:rPr>
              <a:t> 넓이를 구할 수 있</a:t>
            </a:r>
            <a:r>
              <a:rPr lang="ko-KR" altLang="en-US" dirty="0">
                <a:solidFill>
                  <a:srgbClr val="0C4CAB"/>
                </a:solidFill>
              </a:rPr>
              <a:t>기 때문이다</a:t>
            </a:r>
            <a:r>
              <a:rPr lang="en-US" altLang="ko-KR" dirty="0">
                <a:solidFill>
                  <a:srgbClr val="0C4CAB"/>
                </a:solidFill>
              </a:rPr>
              <a:t>.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622DB951-2622-A151-A594-1FCF976CE779}"/>
              </a:ext>
            </a:extLst>
          </p:cNvPr>
          <p:cNvSpPr txBox="1"/>
          <p:nvPr/>
        </p:nvSpPr>
        <p:spPr>
          <a:xfrm>
            <a:off x="2189907" y="5139344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>
                <a:solidFill>
                  <a:srgbClr val="0C4CAB"/>
                </a:solidFill>
              </a:rPr>
              <a:t>중심각의 크기를 </a:t>
            </a:r>
            <a:r>
              <a:rPr lang="ko-KR" altLang="en-US" dirty="0">
                <a:solidFill>
                  <a:srgbClr val="0C4CAB"/>
                </a:solidFill>
              </a:rPr>
              <a:t>알지 못하더라도</a:t>
            </a:r>
            <a:r>
              <a:rPr lang="en-US" altLang="ko-KR" dirty="0">
                <a:solidFill>
                  <a:srgbClr val="0C4CAB"/>
                </a:solidFill>
              </a:rPr>
              <a:t>, </a:t>
            </a:r>
            <a:r>
              <a:rPr lang="ko-KR" altLang="en-US" dirty="0">
                <a:solidFill>
                  <a:srgbClr val="0C4CAB"/>
                </a:solidFill>
              </a:rPr>
              <a:t>그 부채꼴이 속한 원 전체나 같은 반지름을 가진</a:t>
            </a:r>
            <a:endParaRPr lang="en-US" altLang="ko-KR" dirty="0">
              <a:solidFill>
                <a:srgbClr val="0C4CAB"/>
              </a:solidFill>
            </a:endParaRPr>
          </a:p>
          <a:p>
            <a:r>
              <a:rPr lang="ko-KR" altLang="en-US" dirty="0">
                <a:solidFill>
                  <a:srgbClr val="0C4CAB"/>
                </a:solidFill>
              </a:rPr>
              <a:t>다른 부채꼴과 비교하여 비례 관계를 이용하면 호의 길이나 넓이를 구할 수 있다</a:t>
            </a:r>
            <a:r>
              <a:rPr lang="en-US" altLang="ko-KR" dirty="0">
                <a:solidFill>
                  <a:srgbClr val="0C4CAB"/>
                </a:solidFill>
              </a:rPr>
              <a:t>. </a:t>
            </a:r>
            <a:endParaRPr lang="ko-KR" altLang="ko-KR" dirty="0">
              <a:solidFill>
                <a:srgbClr val="0C4CA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8692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9336D-C312-6967-E11F-046DB6DBB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483EBA04-58EC-B23D-1D8B-377FC095824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3787DE80-AD61-B163-5CC1-FD4B60CF5045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0F97CE1-7EE7-7FB8-EECD-D49AFBE6BBC5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 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지금까지 배운 내용들을 정리해 봅시다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.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31CE9443-E1E6-8CE9-8EA1-85AC39C8ABBB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0AA99DA3-6E2A-D057-9D29-9CB0C46ED90F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 냈었던 오답들에 대한 처방전을 만들어 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graphicFrame>
        <p:nvGraphicFramePr>
          <p:cNvPr id="3" name="Table 0">
            <a:extLst>
              <a:ext uri="{FF2B5EF4-FFF2-40B4-BE49-F238E27FC236}">
                <a16:creationId xmlns:a16="http://schemas.microsoft.com/office/drawing/2014/main" id="{2D6965E1-253C-013B-38AA-664E0CC73713}"/>
              </a:ext>
            </a:extLst>
          </p:cNvPr>
          <p:cNvGraphicFramePr>
            <a:graphicFrameLocks noGrp="1"/>
          </p:cNvGraphicFramePr>
          <p:nvPr/>
        </p:nvGraphicFramePr>
        <p:xfrm>
          <a:off x="1387612" y="2331673"/>
          <a:ext cx="9512999" cy="3944196"/>
        </p:xfrm>
        <a:graphic>
          <a:graphicData uri="http://schemas.openxmlformats.org/drawingml/2006/table">
            <a:tbl>
              <a:tblPr/>
              <a:tblGrid>
                <a:gridCol w="9512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865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ko-KR" altLang="en-US" sz="1800" b="1" dirty="0">
                          <a:ln>
                            <a:solidFill>
                              <a:srgbClr val="00B050">
                                <a:alpha val="0"/>
                              </a:srgbClr>
                            </a:solidFill>
                          </a:ln>
                          <a:solidFill>
                            <a:srgbClr val="FFFFFF"/>
                          </a:solidFill>
                          <a:latin typeface="Pretendard SemiBold" panose="02000703000000020004" pitchFamily="2" charset="-127"/>
                          <a:ea typeface="Pretendard SemiBold" panose="02000703000000020004" pitchFamily="2" charset="-127"/>
                          <a:cs typeface="Pretendard SemiBold" panose="02000703000000020004" pitchFamily="2" charset="-127"/>
                        </a:rPr>
                        <a:t>오답 처방전</a:t>
                      </a: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33502" marR="133502" marT="114300" marB="114300" anchor="ctr">
                    <a:lnL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F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41276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800" kern="0" spc="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  <a:p>
                      <a:pPr marL="0" indent="0" algn="l">
                        <a:buNone/>
                      </a:pPr>
                      <a:endParaRPr lang="en-US" sz="1800" dirty="0">
                        <a:ln>
                          <a:solidFill>
                            <a:srgbClr val="00B050">
                              <a:alpha val="0"/>
                            </a:srgbClr>
                          </a:solidFill>
                        </a:ln>
                        <a:latin typeface="Pretendard SemiBold" panose="02000703000000020004" pitchFamily="2" charset="-127"/>
                        <a:ea typeface="Pretendard SemiBold" panose="02000703000000020004" pitchFamily="2" charset="-127"/>
                        <a:cs typeface="Pretendard SemiBold" panose="02000703000000020004" pitchFamily="2" charset="-127"/>
                      </a:endParaRPr>
                    </a:p>
                  </a:txBody>
                  <a:tcPr marL="190195" marR="190195" marT="133502" marB="133502" anchor="ctr">
                    <a:lnL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B3F9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8E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4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" name="Shape 7">
            <a:extLst>
              <a:ext uri="{FF2B5EF4-FFF2-40B4-BE49-F238E27FC236}">
                <a16:creationId xmlns:a16="http://schemas.microsoft.com/office/drawing/2014/main" id="{7276AC30-CF21-EA8F-D925-7711980584AE}"/>
              </a:ext>
            </a:extLst>
          </p:cNvPr>
          <p:cNvSpPr/>
          <p:nvPr/>
        </p:nvSpPr>
        <p:spPr>
          <a:xfrm>
            <a:off x="1559293" y="2955052"/>
            <a:ext cx="314554" cy="304495"/>
          </a:xfrm>
          <a:prstGeom prst="roundRect">
            <a:avLst>
              <a:gd name="adj" fmla="val 24925"/>
            </a:avLst>
          </a:prstGeom>
          <a:solidFill>
            <a:srgbClr val="0B3F9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2</a:t>
            </a:r>
            <a:endParaRPr lang="en-US" altLang="ko-KR" sz="1600" dirty="0">
              <a:ln>
                <a:solidFill>
                  <a:srgbClr val="FFFFFF">
                    <a:alpha val="0"/>
                  </a:srgbClr>
                </a:solidFill>
              </a:ln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21" name="Text 20">
            <a:extLst>
              <a:ext uri="{FF2B5EF4-FFF2-40B4-BE49-F238E27FC236}">
                <a16:creationId xmlns:a16="http://schemas.microsoft.com/office/drawing/2014/main" id="{1D9284AA-D1B6-B937-FB9F-7C7482B8089C}"/>
              </a:ext>
            </a:extLst>
          </p:cNvPr>
          <p:cNvSpPr txBox="1"/>
          <p:nvPr/>
        </p:nvSpPr>
        <p:spPr>
          <a:xfrm>
            <a:off x="1961307" y="2973247"/>
            <a:ext cx="8671400" cy="49244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spAutoFit/>
          </a:bodyPr>
          <a:lstStyle>
            <a:lvl1pPr lvl="0">
              <a:defRPr sz="1600" b="1">
                <a:solidFill>
                  <a:srgbClr val="14202E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/>
              <a:t>반지름의 길이가 같은 두 부채꼴은 중심각의 </a:t>
            </a:r>
            <a:r>
              <a:rPr lang="ko-KR" altLang="en-US"/>
              <a:t>크기가 </a:t>
            </a:r>
            <a:r>
              <a:rPr lang="en-US" altLang="ko-KR"/>
              <a:t>2</a:t>
            </a:r>
            <a:r>
              <a:rPr lang="ko-KR" altLang="en-US"/>
              <a:t>배</a:t>
            </a:r>
            <a:r>
              <a:rPr lang="en-US" altLang="ko-KR" dirty="0"/>
              <a:t>, 3</a:t>
            </a:r>
            <a:r>
              <a:rPr lang="ko-KR" altLang="en-US" dirty="0"/>
              <a:t>배처럼 </a:t>
            </a:r>
            <a:r>
              <a:rPr lang="ko-KR" altLang="en-US" dirty="0" err="1"/>
              <a:t>정수배</a:t>
            </a:r>
            <a:r>
              <a:rPr lang="ko-KR" altLang="en-US" dirty="0"/>
              <a:t> 관계일 </a:t>
            </a:r>
            <a:r>
              <a:rPr lang="ko-KR" altLang="en-US"/>
              <a:t>때만 </a:t>
            </a:r>
            <a:endParaRPr lang="en-US" altLang="ko-KR" dirty="0"/>
          </a:p>
          <a:p>
            <a:r>
              <a:rPr lang="ko-KR" altLang="en-US" dirty="0"/>
              <a:t>호의 길이와 넓이를 비교할 </a:t>
            </a:r>
            <a:r>
              <a:rPr lang="ko-KR" altLang="en-US"/>
              <a:t>수 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28C85E32-59B4-B243-916B-14B2C280D1F1}"/>
              </a:ext>
            </a:extLst>
          </p:cNvPr>
          <p:cNvSpPr txBox="1"/>
          <p:nvPr/>
        </p:nvSpPr>
        <p:spPr>
          <a:xfrm>
            <a:off x="1961307" y="3553769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DF3027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왜 오답일까</a:t>
            </a:r>
            <a:r>
              <a:rPr lang="en-US" altLang="ko-KR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DF3027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?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DF3027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116B31DE-79F8-F4E6-2A13-1AD0D266BF40}"/>
              </a:ext>
            </a:extLst>
          </p:cNvPr>
          <p:cNvSpPr txBox="1"/>
          <p:nvPr/>
        </p:nvSpPr>
        <p:spPr>
          <a:xfrm>
            <a:off x="1961307" y="4801443"/>
            <a:ext cx="5930678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1600" b="1" dirty="0">
                <a:solidFill>
                  <a:srgbClr val="0B3F94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→ </a:t>
            </a:r>
            <a:r>
              <a:rPr lang="ko-KR" altLang="en-US" sz="1600" b="1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0B3F94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올바른 설명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  <a:solidFill>
                <a:srgbClr val="0B3F94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4" name="Text 20">
            <a:extLst>
              <a:ext uri="{FF2B5EF4-FFF2-40B4-BE49-F238E27FC236}">
                <a16:creationId xmlns:a16="http://schemas.microsoft.com/office/drawing/2014/main" id="{C289E468-9D24-71C7-5C7B-9E6F2CCF7EB0}"/>
              </a:ext>
            </a:extLst>
          </p:cNvPr>
          <p:cNvSpPr txBox="1"/>
          <p:nvPr/>
        </p:nvSpPr>
        <p:spPr>
          <a:xfrm>
            <a:off x="2189907" y="3955913"/>
            <a:ext cx="8421946" cy="609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>
                <a:solidFill>
                  <a:srgbClr val="0C4CAB"/>
                </a:solidFill>
              </a:rPr>
              <a:t>반지름의 길이가 같은 두 부채꼴에서는 중심각의 크기와 호의 길이</a:t>
            </a:r>
            <a:r>
              <a:rPr lang="en-US" altLang="ko-KR" dirty="0">
                <a:solidFill>
                  <a:srgbClr val="0C4CAB"/>
                </a:solidFill>
              </a:rPr>
              <a:t>, </a:t>
            </a:r>
            <a:r>
              <a:rPr lang="ko-KR" altLang="ko-KR" dirty="0">
                <a:solidFill>
                  <a:srgbClr val="0C4CAB"/>
                </a:solidFill>
              </a:rPr>
              <a:t>부채꼴의 넓이가 정비례 관계이기 때문이다</a:t>
            </a:r>
            <a:r>
              <a:rPr lang="en-US" altLang="ko-KR" dirty="0">
                <a:solidFill>
                  <a:srgbClr val="0C4CAB"/>
                </a:solidFill>
              </a:rPr>
              <a:t>.</a:t>
            </a:r>
            <a:endParaRPr lang="ko-KR" altLang="ko-KR" dirty="0">
              <a:solidFill>
                <a:srgbClr val="0C4CAB"/>
              </a:solidFill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5D1BE755-A417-BBCC-CE9C-4460B26148BD}"/>
              </a:ext>
            </a:extLst>
          </p:cNvPr>
          <p:cNvSpPr txBox="1"/>
          <p:nvPr/>
        </p:nvSpPr>
        <p:spPr>
          <a:xfrm>
            <a:off x="2189907" y="5139344"/>
            <a:ext cx="8421946" cy="9299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>
            <a:lvl1pPr>
              <a:lnSpc>
                <a:spcPct val="130000"/>
              </a:lnSpc>
              <a:defRPr sz="1600" kern="0" spc="-2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pPr fontAlgn="base" latinLnBrk="1"/>
            <a:r>
              <a:rPr lang="ko-KR" altLang="en-US" dirty="0">
                <a:solidFill>
                  <a:srgbClr val="0C4CAB"/>
                </a:solidFill>
              </a:rPr>
              <a:t>두 중심각의 크기가 </a:t>
            </a:r>
            <a:r>
              <a:rPr lang="en-US" altLang="ko-KR" dirty="0">
                <a:solidFill>
                  <a:srgbClr val="0C4CAB"/>
                </a:solidFill>
              </a:rPr>
              <a:t>2</a:t>
            </a:r>
            <a:r>
              <a:rPr lang="ko-KR" altLang="en-US" dirty="0">
                <a:solidFill>
                  <a:srgbClr val="0C4CAB"/>
                </a:solidFill>
              </a:rPr>
              <a:t>배</a:t>
            </a:r>
            <a:r>
              <a:rPr lang="en-US" altLang="ko-KR" dirty="0">
                <a:solidFill>
                  <a:srgbClr val="0C4CAB"/>
                </a:solidFill>
              </a:rPr>
              <a:t>, 3</a:t>
            </a:r>
            <a:r>
              <a:rPr lang="ko-KR" altLang="en-US" dirty="0">
                <a:solidFill>
                  <a:srgbClr val="0C4CAB"/>
                </a:solidFill>
              </a:rPr>
              <a:t>배처럼 </a:t>
            </a:r>
            <a:r>
              <a:rPr lang="ko-KR" altLang="en-US" dirty="0" err="1">
                <a:solidFill>
                  <a:srgbClr val="0C4CAB"/>
                </a:solidFill>
              </a:rPr>
              <a:t>정수배</a:t>
            </a:r>
            <a:r>
              <a:rPr lang="ko-KR" altLang="en-US" dirty="0">
                <a:solidFill>
                  <a:srgbClr val="0C4CAB"/>
                </a:solidFill>
              </a:rPr>
              <a:t> 관계가 아니더라도</a:t>
            </a:r>
            <a:r>
              <a:rPr lang="en-US" altLang="ko-KR" dirty="0">
                <a:solidFill>
                  <a:srgbClr val="0C4CAB"/>
                </a:solidFill>
              </a:rPr>
              <a:t> </a:t>
            </a:r>
            <a:r>
              <a:rPr lang="ko-KR" altLang="en-US" dirty="0">
                <a:solidFill>
                  <a:srgbClr val="0C4CAB"/>
                </a:solidFill>
              </a:rPr>
              <a:t>비로 비교할 수 있다</a:t>
            </a:r>
            <a:r>
              <a:rPr lang="en-US" altLang="ko-KR" dirty="0">
                <a:solidFill>
                  <a:srgbClr val="0C4CAB"/>
                </a:solidFill>
              </a:rPr>
              <a:t>. </a:t>
            </a:r>
            <a:r>
              <a:rPr lang="ko-KR" altLang="en-US" dirty="0">
                <a:solidFill>
                  <a:srgbClr val="0C4CAB"/>
                </a:solidFill>
              </a:rPr>
              <a:t>반지름의 길이가</a:t>
            </a:r>
            <a:endParaRPr lang="en-US" altLang="ko-KR" dirty="0">
              <a:solidFill>
                <a:srgbClr val="0C4CAB"/>
              </a:solidFill>
            </a:endParaRPr>
          </a:p>
          <a:p>
            <a:pPr fontAlgn="base" latinLnBrk="1"/>
            <a:r>
              <a:rPr lang="ko-KR" altLang="en-US" dirty="0">
                <a:solidFill>
                  <a:srgbClr val="0C4CAB"/>
                </a:solidFill>
              </a:rPr>
              <a:t>같은 두 부채꼴에서는 중심각의 크기의 비</a:t>
            </a:r>
            <a:r>
              <a:rPr lang="en-US" altLang="ko-KR" dirty="0">
                <a:solidFill>
                  <a:srgbClr val="0C4CAB"/>
                </a:solidFill>
              </a:rPr>
              <a:t>, </a:t>
            </a:r>
            <a:r>
              <a:rPr lang="ko-KR" altLang="en-US" dirty="0">
                <a:solidFill>
                  <a:srgbClr val="0C4CAB"/>
                </a:solidFill>
              </a:rPr>
              <a:t>호의 길이의 비</a:t>
            </a:r>
            <a:r>
              <a:rPr lang="en-US" altLang="ko-KR" dirty="0">
                <a:solidFill>
                  <a:srgbClr val="0C4CAB"/>
                </a:solidFill>
              </a:rPr>
              <a:t>, </a:t>
            </a:r>
            <a:r>
              <a:rPr lang="ko-KR" altLang="en-US" dirty="0">
                <a:solidFill>
                  <a:srgbClr val="0C4CAB"/>
                </a:solidFill>
              </a:rPr>
              <a:t>넓이의 비는 항상 같으므로</a:t>
            </a:r>
            <a:r>
              <a:rPr lang="en-US" altLang="ko-KR" dirty="0">
                <a:solidFill>
                  <a:srgbClr val="0C4CAB"/>
                </a:solidFill>
              </a:rPr>
              <a:t>,</a:t>
            </a:r>
          </a:p>
          <a:p>
            <a:pPr fontAlgn="base" latinLnBrk="1"/>
            <a:r>
              <a:rPr lang="ko-KR" altLang="en-US" dirty="0">
                <a:solidFill>
                  <a:srgbClr val="0C4CAB"/>
                </a:solidFill>
              </a:rPr>
              <a:t>이 관계를 이용해 호의 길이나 넓이를 비교할 수 있다</a:t>
            </a:r>
            <a:r>
              <a:rPr lang="en-US" altLang="ko-KR" dirty="0">
                <a:solidFill>
                  <a:srgbClr val="0C4CAB"/>
                </a:solidFill>
              </a:rPr>
              <a:t>. </a:t>
            </a:r>
            <a:endParaRPr lang="ko-KR" altLang="en-US" dirty="0">
              <a:solidFill>
                <a:srgbClr val="0C4CAB"/>
              </a:solidFill>
            </a:endParaRPr>
          </a:p>
        </p:txBody>
      </p:sp>
      <p:sp>
        <p:nvSpPr>
          <p:cNvPr id="9" name="텍스트 개체 틀 2">
            <a:extLst>
              <a:ext uri="{FF2B5EF4-FFF2-40B4-BE49-F238E27FC236}">
                <a16:creationId xmlns:a16="http://schemas.microsoft.com/office/drawing/2014/main" id="{CBD73842-27F0-AF41-F9A8-07F57ED7407B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오답 처방전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</p:spTree>
    <p:extLst>
      <p:ext uri="{BB962C8B-B14F-4D97-AF65-F5344CB8AC3E}">
        <p14:creationId xmlns:p14="http://schemas.microsoft.com/office/powerpoint/2010/main" val="14135322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8D49E-1EFD-C9BA-15E9-F4C485B2D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0F03CCA-FF59-50B3-0CAC-E5853D85B269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DD8A03B8-F0A1-C793-BBC9-ECC776BD26C0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탐정 규칙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E1E052B4-06EA-69CE-93D9-7AB87B6B03BC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992A2E74-2568-6DAC-5913-196E86158D6B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FB666757-E91B-8AE1-9A32-FA5B8FC030E3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6D88345E-7711-298D-75FF-2BD47B464285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부채꼴의 호의 길이와 넓이를 구하는 나만의 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4CAFF01-FCE1-7534-1D3C-EA2A630F8FA5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78DC39F-4F73-5309-5A82-D68CBC4CFE46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629C4CEB-C9F9-D999-DACD-3A4995EAE7D3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1EA767E0-2CB2-EF56-A112-B79D424BBBA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19917F1D-E977-84CA-52FD-56FE4236CAB4}"/>
              </a:ext>
            </a:extLst>
          </p:cNvPr>
          <p:cNvCxnSpPr>
            <a:cxnSpLocks/>
          </p:cNvCxnSpPr>
          <p:nvPr/>
        </p:nvCxnSpPr>
        <p:spPr>
          <a:xfrm>
            <a:off x="1818775" y="416257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79870C2C-5889-E044-0632-F2BCF0317615}"/>
              </a:ext>
            </a:extLst>
          </p:cNvPr>
          <p:cNvCxnSpPr>
            <a:cxnSpLocks/>
          </p:cNvCxnSpPr>
          <p:nvPr/>
        </p:nvCxnSpPr>
        <p:spPr>
          <a:xfrm>
            <a:off x="1818775" y="489282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6">
            <a:extLst>
              <a:ext uri="{FF2B5EF4-FFF2-40B4-BE49-F238E27FC236}">
                <a16:creationId xmlns:a16="http://schemas.microsoft.com/office/drawing/2014/main" id="{1C91C663-4639-703D-0CA6-D37469DE8733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부채꼴의 호의 길이와 넓이는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8FF296D6-0E01-3152-5E52-458FF2D6D457}"/>
              </a:ext>
            </a:extLst>
          </p:cNvPr>
          <p:cNvSpPr txBox="1"/>
          <p:nvPr/>
        </p:nvSpPr>
        <p:spPr>
          <a:xfrm>
            <a:off x="1802470" y="574291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84895C32-23F5-F370-73F2-F29E4A5EE511}"/>
              </a:ext>
            </a:extLst>
          </p:cNvPr>
          <p:cNvSpPr txBox="1">
            <a:spLocks/>
          </p:cNvSpPr>
          <p:nvPr/>
        </p:nvSpPr>
        <p:spPr>
          <a:xfrm>
            <a:off x="1818775" y="3726993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5" name="텍스트 개체 틀 17">
            <a:extLst>
              <a:ext uri="{FF2B5EF4-FFF2-40B4-BE49-F238E27FC236}">
                <a16:creationId xmlns:a16="http://schemas.microsoft.com/office/drawing/2014/main" id="{13B8386E-CB37-B04B-22C3-D0462FFF6940}"/>
              </a:ext>
            </a:extLst>
          </p:cNvPr>
          <p:cNvSpPr txBox="1">
            <a:spLocks/>
          </p:cNvSpPr>
          <p:nvPr/>
        </p:nvSpPr>
        <p:spPr>
          <a:xfrm>
            <a:off x="1818775" y="4414609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BDAEEB2D-EC93-A815-323F-438D3A197182}"/>
              </a:ext>
            </a:extLst>
          </p:cNvPr>
          <p:cNvCxnSpPr>
            <a:cxnSpLocks/>
          </p:cNvCxnSpPr>
          <p:nvPr/>
        </p:nvCxnSpPr>
        <p:spPr>
          <a:xfrm>
            <a:off x="1818775" y="563220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E9664066-659D-75FF-9FF0-1753597A4717}"/>
              </a:ext>
            </a:extLst>
          </p:cNvPr>
          <p:cNvSpPr txBox="1">
            <a:spLocks/>
          </p:cNvSpPr>
          <p:nvPr/>
        </p:nvSpPr>
        <p:spPr>
          <a:xfrm>
            <a:off x="1818775" y="5153988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9331471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135CF-80E0-5BA1-C5BC-583F36CD5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17">
            <a:extLst>
              <a:ext uri="{FF2B5EF4-FFF2-40B4-BE49-F238E27FC236}">
                <a16:creationId xmlns:a16="http://schemas.microsoft.com/office/drawing/2014/main" id="{5BF0F931-285C-0898-5997-D072CC3721D8}"/>
              </a:ext>
            </a:extLst>
          </p:cNvPr>
          <p:cNvSpPr txBox="1">
            <a:spLocks/>
          </p:cNvSpPr>
          <p:nvPr/>
        </p:nvSpPr>
        <p:spPr>
          <a:xfrm>
            <a:off x="796316" y="276225"/>
            <a:ext cx="872463" cy="372848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3</a:t>
            </a:r>
            <a:r>
              <a:rPr lang="ko-KR" altLang="en-US" dirty="0"/>
              <a:t>차시</a:t>
            </a:r>
          </a:p>
        </p:txBody>
      </p:sp>
      <p:sp>
        <p:nvSpPr>
          <p:cNvPr id="12" name="텍스트 개체 틀 2">
            <a:extLst>
              <a:ext uri="{FF2B5EF4-FFF2-40B4-BE49-F238E27FC236}">
                <a16:creationId xmlns:a16="http://schemas.microsoft.com/office/drawing/2014/main" id="{28F5F1D9-139C-D34F-2A44-3A2EE5945A1A}"/>
              </a:ext>
            </a:extLst>
          </p:cNvPr>
          <p:cNvSpPr txBox="1">
            <a:spLocks/>
          </p:cNvSpPr>
          <p:nvPr/>
        </p:nvSpPr>
        <p:spPr>
          <a:xfrm>
            <a:off x="1732280" y="281674"/>
            <a:ext cx="7505700" cy="361949"/>
          </a:xfrm>
          <a:prstGeom prst="rect">
            <a:avLst/>
          </a:prstGeom>
        </p:spPr>
        <p:txBody>
          <a:bodyPr lIns="0" tIns="0" bIns="0" anchor="ctr">
            <a:norm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itchFamily="34" charset="0"/>
              <a:buNone/>
              <a:defRPr sz="180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[</a:t>
            </a:r>
            <a:r>
              <a:rPr lang="ko-KR" altLang="en-US" dirty="0"/>
              <a:t>정리</a:t>
            </a:r>
            <a:r>
              <a:rPr lang="en-US" altLang="ko-KR" dirty="0"/>
              <a:t>] </a:t>
            </a:r>
            <a:r>
              <a:rPr lang="ko-KR" altLang="en-US" dirty="0"/>
              <a:t>나만의 탐정 규칙 </a:t>
            </a:r>
            <a:r>
              <a:rPr lang="en-US" altLang="ko-KR" dirty="0"/>
              <a:t>– </a:t>
            </a:r>
            <a:r>
              <a:rPr lang="ko-KR" altLang="en-US" dirty="0"/>
              <a:t>학생 예시 답안</a:t>
            </a:r>
          </a:p>
        </p:txBody>
      </p:sp>
      <p:sp>
        <p:nvSpPr>
          <p:cNvPr id="13" name="텍스트 개체 틀 17">
            <a:extLst>
              <a:ext uri="{FF2B5EF4-FFF2-40B4-BE49-F238E27FC236}">
                <a16:creationId xmlns:a16="http://schemas.microsoft.com/office/drawing/2014/main" id="{5B14CB04-1CEA-8E4D-0B42-92AEBAF5FE17}"/>
              </a:ext>
            </a:extLst>
          </p:cNvPr>
          <p:cNvSpPr txBox="1">
            <a:spLocks/>
          </p:cNvSpPr>
          <p:nvPr/>
        </p:nvSpPr>
        <p:spPr>
          <a:xfrm>
            <a:off x="9563100" y="287124"/>
            <a:ext cx="1577575" cy="473509"/>
          </a:xfrm>
          <a:prstGeom prst="round2SameRect">
            <a:avLst>
              <a:gd name="adj1" fmla="val 26886"/>
              <a:gd name="adj2" fmla="val 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dirty="0"/>
              <a:t>오답 처방전</a:t>
            </a:r>
          </a:p>
        </p:txBody>
      </p:sp>
      <p:sp>
        <p:nvSpPr>
          <p:cNvPr id="26" name="텍스트 개체 틀 2">
            <a:extLst>
              <a:ext uri="{FF2B5EF4-FFF2-40B4-BE49-F238E27FC236}">
                <a16:creationId xmlns:a16="http://schemas.microsoft.com/office/drawing/2014/main" id="{EF5A8F41-DFC5-FE43-A7CB-790E200C18B6}"/>
              </a:ext>
            </a:extLst>
          </p:cNvPr>
          <p:cNvSpPr txBox="1">
            <a:spLocks/>
          </p:cNvSpPr>
          <p:nvPr/>
        </p:nvSpPr>
        <p:spPr>
          <a:xfrm>
            <a:off x="1431444" y="1162038"/>
            <a:ext cx="9372944" cy="362279"/>
          </a:xfrm>
          <a:prstGeom prst="rect">
            <a:avLst/>
          </a:prstGeom>
        </p:spPr>
        <p:txBody>
          <a:bodyPr wrap="square" lIns="0" tIns="0" bIns="0" anchor="t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800" indent="-177800">
              <a:lnSpc>
                <a:spcPct val="130000"/>
              </a:lnSpc>
              <a:buFont typeface="Wingdings" panose="05000000000000000000" pitchFamily="2" charset="2"/>
              <a:buChar char="§"/>
            </a:pP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[</a:t>
            </a:r>
            <a:r>
              <a:rPr lang="ko-KR" altLang="en-US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정리</a:t>
            </a:r>
            <a:r>
              <a:rPr lang="en-US" altLang="ko-KR" sz="2000" b="1" kern="0" spc="-90" dirty="0">
                <a:solidFill>
                  <a:srgbClr val="14202E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]</a:t>
            </a:r>
            <a:endParaRPr lang="en-US" altLang="ko-KR" sz="2000" dirty="0"/>
          </a:p>
        </p:txBody>
      </p:sp>
      <p:sp>
        <p:nvSpPr>
          <p:cNvPr id="8" name="텍스트 개체 틀 17">
            <a:extLst>
              <a:ext uri="{FF2B5EF4-FFF2-40B4-BE49-F238E27FC236}">
                <a16:creationId xmlns:a16="http://schemas.microsoft.com/office/drawing/2014/main" id="{5526E995-4559-D5CB-10F8-ECE54E2707CF}"/>
              </a:ext>
            </a:extLst>
          </p:cNvPr>
          <p:cNvSpPr txBox="1">
            <a:spLocks/>
          </p:cNvSpPr>
          <p:nvPr/>
        </p:nvSpPr>
        <p:spPr>
          <a:xfrm>
            <a:off x="1387612" y="1802231"/>
            <a:ext cx="343933" cy="342507"/>
          </a:xfrm>
          <a:prstGeom prst="roundRect">
            <a:avLst>
              <a:gd name="adj" fmla="val 50000"/>
            </a:avLst>
          </a:prstGeom>
          <a:solidFill>
            <a:srgbClr val="0C4CAB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10" name="텍스트 개체 틀 2">
            <a:extLst>
              <a:ext uri="{FF2B5EF4-FFF2-40B4-BE49-F238E27FC236}">
                <a16:creationId xmlns:a16="http://schemas.microsoft.com/office/drawing/2014/main" id="{29E69EE2-1B55-921B-7464-85C4C866736A}"/>
              </a:ext>
            </a:extLst>
          </p:cNvPr>
          <p:cNvSpPr txBox="1">
            <a:spLocks/>
          </p:cNvSpPr>
          <p:nvPr/>
        </p:nvSpPr>
        <p:spPr>
          <a:xfrm>
            <a:off x="1883945" y="1796782"/>
            <a:ext cx="8920443" cy="305276"/>
          </a:xfrm>
          <a:prstGeom prst="rect">
            <a:avLst/>
          </a:prstGeom>
        </p:spPr>
        <p:txBody>
          <a:bodyPr wrap="square" lIns="0" tIns="0" bIns="0" anchor="ctr">
            <a:spAutoFit/>
          </a:bodyPr>
          <a:lstStyle>
            <a:lvl1pPr marL="180975" indent="-180975" algn="l" defTabSz="914400" rtl="0" eaLnBrk="1" latinLnBrk="0" hangingPunct="1">
              <a:spcBef>
                <a:spcPct val="20000"/>
              </a:spcBef>
              <a:buClr>
                <a:srgbClr val="0C4CAB"/>
              </a:buClr>
              <a:buFont typeface="Arial" panose="020B0604020202020204" pitchFamily="34" charset="0"/>
              <a:buNone/>
              <a:defRPr sz="1600" b="0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</a:pPr>
            <a:r>
              <a:rPr lang="ko-KR" altLang="en-US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지금까지 배운 내용을 정리하여 부채꼴의 호의 길이와 넓이를 구하는 나만의 탐정 규칙을 적어봅시다</a:t>
            </a:r>
            <a:r>
              <a:rPr lang="en-US" altLang="ko-KR" sz="1800" dirty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.</a:t>
            </a: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441963C4-BDCF-8DA2-1F9F-65C007DDFF1E}"/>
              </a:ext>
            </a:extLst>
          </p:cNvPr>
          <p:cNvSpPr/>
          <p:nvPr/>
        </p:nvSpPr>
        <p:spPr>
          <a:xfrm>
            <a:off x="1387612" y="2661957"/>
            <a:ext cx="9416776" cy="3735084"/>
          </a:xfrm>
          <a:prstGeom prst="roundRect">
            <a:avLst>
              <a:gd name="adj" fmla="val 7436"/>
            </a:avLst>
          </a:prstGeom>
          <a:solidFill>
            <a:schemeClr val="accent2">
              <a:lumMod val="20000"/>
              <a:lumOff val="80000"/>
              <a:alpha val="20000"/>
            </a:schemeClr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B028A2E-DA47-C333-5E7F-0028BCF5A93E}"/>
              </a:ext>
            </a:extLst>
          </p:cNvPr>
          <p:cNvGrpSpPr/>
          <p:nvPr/>
        </p:nvGrpSpPr>
        <p:grpSpPr>
          <a:xfrm>
            <a:off x="1714907" y="2449694"/>
            <a:ext cx="2123168" cy="466344"/>
            <a:chOff x="1778407" y="1939380"/>
            <a:chExt cx="2123168" cy="466344"/>
          </a:xfrm>
        </p:grpSpPr>
        <p:sp>
          <p:nvSpPr>
            <p:cNvPr id="17" name="Shape 15">
              <a:extLst>
                <a:ext uri="{FF2B5EF4-FFF2-40B4-BE49-F238E27FC236}">
                  <a16:creationId xmlns:a16="http://schemas.microsoft.com/office/drawing/2014/main" id="{A0398BC9-1818-8420-496E-C4C476F97635}"/>
                </a:ext>
              </a:extLst>
            </p:cNvPr>
            <p:cNvSpPr/>
            <p:nvPr/>
          </p:nvSpPr>
          <p:spPr>
            <a:xfrm>
              <a:off x="1778407" y="1939380"/>
              <a:ext cx="2123168" cy="466344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>
              <a:solidFill>
                <a:srgbClr val="FFFFFF">
                  <a:alpha val="0"/>
                </a:srgbClr>
              </a:solidFill>
              <a:prstDash val="solid"/>
            </a:ln>
          </p:spPr>
          <p:txBody>
            <a:bodyPr wrap="none" lIns="396000" bIns="72000"/>
            <a:lstStyle/>
            <a:p>
              <a:pPr algn="ctr"/>
              <a:r>
                <a:rPr lang="ko-KR" altLang="en-US" sz="1600" b="1" dirty="0">
                  <a:ln>
                    <a:solidFill>
                      <a:srgbClr val="FFFFFF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나만의 탐정 규칙</a:t>
              </a:r>
            </a:p>
          </p:txBody>
        </p:sp>
        <p:pic>
          <p:nvPicPr>
            <p:cNvPr id="18" name="그래픽 17">
              <a:extLst>
                <a:ext uri="{FF2B5EF4-FFF2-40B4-BE49-F238E27FC236}">
                  <a16:creationId xmlns:a16="http://schemas.microsoft.com/office/drawing/2014/main" id="{75EBBD71-8E98-0723-AF0C-BCA8653288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37313" y="2000250"/>
              <a:ext cx="284400" cy="332119"/>
            </a:xfrm>
            <a:prstGeom prst="rect">
              <a:avLst/>
            </a:prstGeom>
          </p:spPr>
        </p:pic>
      </p:grp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3A60E9E-5161-6F90-0DEC-28526F30006A}"/>
              </a:ext>
            </a:extLst>
          </p:cNvPr>
          <p:cNvCxnSpPr>
            <a:cxnSpLocks/>
          </p:cNvCxnSpPr>
          <p:nvPr/>
        </p:nvCxnSpPr>
        <p:spPr>
          <a:xfrm>
            <a:off x="1818775" y="416257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FA480D6-2D9F-E54F-C7CF-DF95334CC39F}"/>
              </a:ext>
            </a:extLst>
          </p:cNvPr>
          <p:cNvCxnSpPr>
            <a:cxnSpLocks/>
          </p:cNvCxnSpPr>
          <p:nvPr/>
        </p:nvCxnSpPr>
        <p:spPr>
          <a:xfrm>
            <a:off x="1818775" y="4892826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6">
            <a:extLst>
              <a:ext uri="{FF2B5EF4-FFF2-40B4-BE49-F238E27FC236}">
                <a16:creationId xmlns:a16="http://schemas.microsoft.com/office/drawing/2014/main" id="{908EF45F-0221-C05C-3BCB-A22E8BD041F9}"/>
              </a:ext>
            </a:extLst>
          </p:cNvPr>
          <p:cNvSpPr txBox="1"/>
          <p:nvPr/>
        </p:nvSpPr>
        <p:spPr>
          <a:xfrm>
            <a:off x="1802470" y="3190228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ko-KR" altLang="en-US" sz="2100" b="1" dirty="0">
                <a:solidFill>
                  <a:srgbClr val="14202E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부채꼴의 호의 길이와 넓이는</a:t>
            </a:r>
            <a:endParaRPr lang="en-US" altLang="ko-KR" sz="2100" dirty="0"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3788C523-2FDB-A8FB-F624-06EED6D52332}"/>
              </a:ext>
            </a:extLst>
          </p:cNvPr>
          <p:cNvSpPr txBox="1"/>
          <p:nvPr/>
        </p:nvSpPr>
        <p:spPr>
          <a:xfrm>
            <a:off x="1802470" y="5742916"/>
            <a:ext cx="8622894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그것이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rgbClr val="A55C00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바로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우리가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찾던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 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‘</a:t>
            </a:r>
            <a:r>
              <a:rPr lang="ko-KR" altLang="en-US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숨은 단서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solidFill>
                  <a:schemeClr val="accent2"/>
                </a:solidFill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’</a:t>
            </a:r>
            <a:r>
              <a:rPr lang="en-US" altLang="ko-KR" sz="2100" b="1" dirty="0" err="1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이다</a:t>
            </a:r>
            <a:r>
              <a:rPr lang="en-US" altLang="ko-KR" sz="2100" b="1" dirty="0">
                <a:ln>
                  <a:solidFill>
                    <a:schemeClr val="accent2">
                      <a:alpha val="0"/>
                    </a:schemeClr>
                  </a:solidFill>
                </a:ln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rPr>
              <a:t>!</a:t>
            </a:r>
            <a:endParaRPr lang="en-US" altLang="ko-KR" sz="2100" dirty="0">
              <a:ln>
                <a:solidFill>
                  <a:schemeClr val="accent2">
                    <a:alpha val="0"/>
                  </a:schemeClr>
                </a:solidFill>
              </a:ln>
              <a:latin typeface="Pretendard SemiBold" panose="02000703000000020004" pitchFamily="2" charset="-127"/>
              <a:ea typeface="Pretendard SemiBold" panose="02000703000000020004" pitchFamily="2" charset="-127"/>
              <a:cs typeface="Pretendard SemiBold" panose="02000703000000020004" pitchFamily="2" charset="-127"/>
            </a:endParaRPr>
          </a:p>
        </p:txBody>
      </p:sp>
      <p:sp>
        <p:nvSpPr>
          <p:cNvPr id="24" name="텍스트 개체 틀 17">
            <a:extLst>
              <a:ext uri="{FF2B5EF4-FFF2-40B4-BE49-F238E27FC236}">
                <a16:creationId xmlns:a16="http://schemas.microsoft.com/office/drawing/2014/main" id="{0E69935C-FDE3-2D3A-D409-25B5A90DACBA}"/>
              </a:ext>
            </a:extLst>
          </p:cNvPr>
          <p:cNvSpPr txBox="1">
            <a:spLocks/>
          </p:cNvSpPr>
          <p:nvPr/>
        </p:nvSpPr>
        <p:spPr>
          <a:xfrm>
            <a:off x="1818775" y="3726993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1</a:t>
            </a:r>
            <a:endParaRPr lang="ko-KR" altLang="en-US" sz="1400" dirty="0"/>
          </a:p>
        </p:txBody>
      </p:sp>
      <p:sp>
        <p:nvSpPr>
          <p:cNvPr id="25" name="텍스트 개체 틀 17">
            <a:extLst>
              <a:ext uri="{FF2B5EF4-FFF2-40B4-BE49-F238E27FC236}">
                <a16:creationId xmlns:a16="http://schemas.microsoft.com/office/drawing/2014/main" id="{78459CC2-F5B2-2C9A-77F7-E006F20FE1DE}"/>
              </a:ext>
            </a:extLst>
          </p:cNvPr>
          <p:cNvSpPr txBox="1">
            <a:spLocks/>
          </p:cNvSpPr>
          <p:nvPr/>
        </p:nvSpPr>
        <p:spPr>
          <a:xfrm>
            <a:off x="1818775" y="4414609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2</a:t>
            </a:r>
            <a:endParaRPr lang="ko-KR" altLang="en-US" sz="1400" dirty="0"/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5A3E95B4-5C1C-D6DB-0ABD-29EF9B96CA6D}"/>
              </a:ext>
            </a:extLst>
          </p:cNvPr>
          <p:cNvCxnSpPr>
            <a:cxnSpLocks/>
          </p:cNvCxnSpPr>
          <p:nvPr/>
        </p:nvCxnSpPr>
        <p:spPr>
          <a:xfrm>
            <a:off x="1818775" y="5632205"/>
            <a:ext cx="8492288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텍스트 개체 틀 17">
            <a:extLst>
              <a:ext uri="{FF2B5EF4-FFF2-40B4-BE49-F238E27FC236}">
                <a16:creationId xmlns:a16="http://schemas.microsoft.com/office/drawing/2014/main" id="{EBDD6FBA-E64D-802E-1589-51216729E7DF}"/>
              </a:ext>
            </a:extLst>
          </p:cNvPr>
          <p:cNvSpPr txBox="1">
            <a:spLocks/>
          </p:cNvSpPr>
          <p:nvPr/>
        </p:nvSpPr>
        <p:spPr>
          <a:xfrm>
            <a:off x="1818775" y="5153988"/>
            <a:ext cx="299585" cy="2983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anchor="ctr">
            <a:noAutofit/>
          </a:bodyPr>
          <a:lstStyle>
            <a:lvl1pPr marL="342900" indent="-34290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ln>
                  <a:solidFill>
                    <a:schemeClr val="accent1">
                      <a:shade val="1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400" dirty="0"/>
              <a:t>3</a:t>
            </a:r>
            <a:endParaRPr lang="ko-KR" altLang="en-US" sz="14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FEB145A8-16D2-B80C-0EA6-6E82D403B753}"/>
              </a:ext>
            </a:extLst>
          </p:cNvPr>
          <p:cNvSpPr txBox="1"/>
          <p:nvPr/>
        </p:nvSpPr>
        <p:spPr>
          <a:xfrm>
            <a:off x="2213061" y="3675561"/>
            <a:ext cx="8098002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>
              <a:defRPr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/>
              <a:t>원주와 원의 넓이에 원 전체에 대한 부채꼴 중심각의 크기의 비율을 곱하여 구할 수 있다</a:t>
            </a:r>
            <a:r>
              <a:rPr lang="en-US" altLang="ko-KR" dirty="0"/>
              <a:t>.</a:t>
            </a:r>
            <a:endParaRPr lang="ko-KR" altLang="ko-KR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B14088DC-F227-735D-E030-0035FCA327B7}"/>
              </a:ext>
            </a:extLst>
          </p:cNvPr>
          <p:cNvSpPr txBox="1"/>
          <p:nvPr/>
        </p:nvSpPr>
        <p:spPr>
          <a:xfrm>
            <a:off x="2213061" y="4279821"/>
            <a:ext cx="7412286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>
              <a:defRPr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/>
              <a:t>반지름이 같은 서로 다른 부채꼴의 호의 길이와 넓이에 두 부채꼴의 중심각의 크기의 </a:t>
            </a:r>
            <a:endParaRPr lang="en-US" altLang="ko-KR" dirty="0"/>
          </a:p>
          <a:p>
            <a:r>
              <a:rPr lang="ko-KR" altLang="ko-KR" dirty="0"/>
              <a:t>비율을 곱하여 구할 수 있다</a:t>
            </a:r>
            <a:r>
              <a:rPr lang="en-US" altLang="ko-KR" dirty="0"/>
              <a:t>.</a:t>
            </a:r>
            <a:endParaRPr lang="ko-KR" altLang="ko-KR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4B5A5BF-6C1A-D121-28C3-09EF843C723A}"/>
              </a:ext>
            </a:extLst>
          </p:cNvPr>
          <p:cNvSpPr txBox="1"/>
          <p:nvPr/>
        </p:nvSpPr>
        <p:spPr>
          <a:xfrm>
            <a:off x="2213061" y="4990286"/>
            <a:ext cx="7556556" cy="55399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spAutoFit/>
          </a:bodyPr>
          <a:lstStyle>
            <a:lvl1pPr>
              <a:defRPr b="1" kern="0">
                <a:latin typeface="Pretendard SemiBold" panose="02000703000000020004" pitchFamily="2" charset="-127"/>
                <a:ea typeface="Pretendard SemiBold" panose="02000703000000020004" pitchFamily="2" charset="-127"/>
                <a:cs typeface="Pretendard SemiBold" panose="02000703000000020004" pitchFamily="2" charset="-127"/>
              </a:defRPr>
            </a:lvl1pPr>
          </a:lstStyle>
          <a:p>
            <a:r>
              <a:rPr lang="ko-KR" altLang="ko-KR" dirty="0"/>
              <a:t>중심각의 크기의 비율을 원주에 대한 호의 길이의 비율이나 원의 넓이에 대한 부채꼴의</a:t>
            </a:r>
            <a:endParaRPr lang="en-US" altLang="ko-KR" dirty="0"/>
          </a:p>
          <a:p>
            <a:r>
              <a:rPr lang="ko-KR" altLang="ko-KR" dirty="0"/>
              <a:t>넓이의 비율로 바꿔서 구할 수 있다</a:t>
            </a:r>
            <a:r>
              <a:rPr lang="en-US" altLang="ko-KR" dirty="0"/>
              <a:t>.</a:t>
            </a:r>
            <a:endParaRPr lang="ko-KR" altLang="ko-KR" dirty="0"/>
          </a:p>
        </p:txBody>
      </p:sp>
    </p:spTree>
    <p:extLst>
      <p:ext uri="{BB962C8B-B14F-4D97-AF65-F5344CB8AC3E}">
        <p14:creationId xmlns:p14="http://schemas.microsoft.com/office/powerpoint/2010/main" val="37764170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822602" y="2260005"/>
            <a:ext cx="8953805" cy="19056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ko-KR" altLang="en-US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감사합니다</a:t>
            </a:r>
            <a:r>
              <a:rPr lang="en-US" altLang="ko-KR" sz="8800" b="1" kern="0" spc="-150" dirty="0">
                <a:ln>
                  <a:solidFill>
                    <a:schemeClr val="bg2">
                      <a:lumMod val="50000"/>
                      <a:alpha val="0"/>
                    </a:schemeClr>
                  </a:solidFill>
                </a:ln>
                <a:solidFill>
                  <a:srgbClr val="002060"/>
                </a:solidFill>
                <a:latin typeface="Pretendard Black" panose="02000A03000000020004" pitchFamily="50" charset="-127"/>
                <a:ea typeface="Pretendard Black" panose="02000A03000000020004" pitchFamily="50" charset="-127"/>
                <a:cs typeface="Pretendard Black" panose="02000A03000000020004" pitchFamily="50" charset="-127"/>
              </a:rPr>
              <a:t>. </a:t>
            </a:r>
            <a:endParaRPr lang="en-US" sz="8800" dirty="0">
              <a:ln>
                <a:solidFill>
                  <a:schemeClr val="bg2">
                    <a:lumMod val="50000"/>
                    <a:alpha val="0"/>
                  </a:schemeClr>
                </a:solidFill>
              </a:ln>
              <a:solidFill>
                <a:srgbClr val="002060"/>
              </a:solidFill>
              <a:latin typeface="Pretendard Black" panose="02000A03000000020004" pitchFamily="50" charset="-127"/>
              <a:ea typeface="Pretendard Black" panose="02000A03000000020004" pitchFamily="50" charset="-127"/>
              <a:cs typeface="Pretendard Black" panose="02000A03000000020004" pitchFamily="50" charset="-127"/>
            </a:endParaRPr>
          </a:p>
        </p:txBody>
      </p:sp>
      <p:sp>
        <p:nvSpPr>
          <p:cNvPr id="8" name="Text 4"/>
          <p:cNvSpPr/>
          <p:nvPr/>
        </p:nvSpPr>
        <p:spPr>
          <a:xfrm>
            <a:off x="4326941" y="6284991"/>
            <a:ext cx="3543300" cy="438912"/>
          </a:xfrm>
          <a:prstGeom prst="rect">
            <a:avLst/>
          </a:prstGeom>
          <a:noFill/>
          <a:ln>
            <a:solidFill>
              <a:srgbClr val="FFFFFF">
                <a:alpha val="0"/>
              </a:srgbClr>
            </a:solidFill>
          </a:ln>
        </p:spPr>
        <p:txBody>
          <a:bodyPr wrap="none" lIns="254000" tIns="101600" rIns="254000" bIns="101600" rtlCol="0" anchor="ctr"/>
          <a:lstStyle/>
          <a:p>
            <a:pPr algn="ctr"/>
            <a:r>
              <a:rPr lang="en-US" sz="1600" b="1" kern="0" spc="60" dirty="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MISSION · 중학교 1학년 </a:t>
            </a:r>
            <a:r>
              <a:rPr lang="en-US" sz="1600" b="1" kern="0" spc="60">
                <a:ln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· </a:t>
            </a:r>
            <a:r>
              <a:rPr lang="ko-KR" altLang="en-US" sz="1600" b="1" kern="0" spc="60">
                <a:solidFill>
                  <a:srgbClr val="FFFFFF"/>
                </a:solidFill>
                <a:latin typeface="Pretendard" pitchFamily="34" charset="0"/>
                <a:ea typeface="Pretendard" pitchFamily="34" charset="-122"/>
                <a:cs typeface="Pretendard" pitchFamily="34" charset="-120"/>
              </a:rPr>
              <a:t>두 직선의 위치 관계</a:t>
            </a:r>
            <a:endParaRPr lang="en-US" sz="1600" dirty="0">
              <a:ln>
                <a:solidFill>
                  <a:srgbClr val="FFFFFF">
                    <a:alpha val="0"/>
                  </a:srgb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5397318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2871</TotalTime>
  <Words>4124</Words>
  <Application>Microsoft Office PowerPoint</Application>
  <PresentationFormat>와이드스크린</PresentationFormat>
  <Paragraphs>649</Paragraphs>
  <Slides>53</Slides>
  <Notes>33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53</vt:i4>
      </vt:variant>
    </vt:vector>
  </HeadingPairs>
  <TitlesOfParts>
    <vt:vector size="64" baseType="lpstr">
      <vt:lpstr>Pretendard SemiBold</vt:lpstr>
      <vt:lpstr>Arial</vt:lpstr>
      <vt:lpstr>Wingdings</vt:lpstr>
      <vt:lpstr>Cambria Math</vt:lpstr>
      <vt:lpstr>Pretendard Black</vt:lpstr>
      <vt:lpstr>함초롬바탕</vt:lpstr>
      <vt:lpstr>Pretendard ExtraBold</vt:lpstr>
      <vt:lpstr>Pretendard Medium</vt:lpstr>
      <vt:lpstr>Pretendard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Inc. CEMWARE</cp:lastModifiedBy>
  <cp:revision>178</cp:revision>
  <dcterms:created xsi:type="dcterms:W3CDTF">2026-07-29T16:22:04Z</dcterms:created>
  <dcterms:modified xsi:type="dcterms:W3CDTF">2026-10-27T02:18:46Z</dcterms:modified>
</cp:coreProperties>
</file>