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42"/>
  </p:notesMasterIdLst>
  <p:sldIdLst>
    <p:sldId id="256" r:id="rId2"/>
    <p:sldId id="303" r:id="rId3"/>
    <p:sldId id="304" r:id="rId4"/>
    <p:sldId id="305" r:id="rId5"/>
    <p:sldId id="436" r:id="rId6"/>
    <p:sldId id="391" r:id="rId7"/>
    <p:sldId id="477" r:id="rId8"/>
    <p:sldId id="499" r:id="rId9"/>
    <p:sldId id="496" r:id="rId10"/>
    <p:sldId id="500" r:id="rId11"/>
    <p:sldId id="497" r:id="rId12"/>
    <p:sldId id="501" r:id="rId13"/>
    <p:sldId id="502" r:id="rId14"/>
    <p:sldId id="494" r:id="rId15"/>
    <p:sldId id="495" r:id="rId16"/>
    <p:sldId id="498" r:id="rId17"/>
    <p:sldId id="503" r:id="rId18"/>
    <p:sldId id="504" r:id="rId19"/>
    <p:sldId id="508" r:id="rId20"/>
    <p:sldId id="516" r:id="rId21"/>
    <p:sldId id="510" r:id="rId22"/>
    <p:sldId id="511" r:id="rId23"/>
    <p:sldId id="512" r:id="rId24"/>
    <p:sldId id="513" r:id="rId25"/>
    <p:sldId id="514" r:id="rId26"/>
    <p:sldId id="478" r:id="rId27"/>
    <p:sldId id="479" r:id="rId28"/>
    <p:sldId id="515" r:id="rId29"/>
    <p:sldId id="437" r:id="rId30"/>
    <p:sldId id="481" r:id="rId31"/>
    <p:sldId id="493" r:id="rId32"/>
    <p:sldId id="484" r:id="rId33"/>
    <p:sldId id="483" r:id="rId34"/>
    <p:sldId id="485" r:id="rId35"/>
    <p:sldId id="486" r:id="rId36"/>
    <p:sldId id="487" r:id="rId37"/>
    <p:sldId id="488" r:id="rId38"/>
    <p:sldId id="489" r:id="rId39"/>
    <p:sldId id="490" r:id="rId40"/>
    <p:sldId id="491" r:id="rId41"/>
  </p:sldIdLst>
  <p:sldSz cx="12192000" cy="6858000"/>
  <p:notesSz cx="6858000" cy="12192000"/>
  <p:embeddedFontLst>
    <p:embeddedFont>
      <p:font typeface="Cambria Math" panose="02040503050406030204" pitchFamily="18" charset="0"/>
      <p:regular r:id="rId43"/>
    </p:embeddedFont>
    <p:embeddedFont>
      <p:font typeface="Pretendard" panose="02000503000000020004" pitchFamily="50" charset="-127"/>
      <p:regular r:id="rId44"/>
      <p:bold r:id="rId45"/>
    </p:embeddedFont>
    <p:embeddedFont>
      <p:font typeface="Pretendard Black" panose="02000A03000000020004" pitchFamily="50" charset="-127"/>
      <p:bold r:id="rId46"/>
    </p:embeddedFont>
    <p:embeddedFont>
      <p:font typeface="Pretendard ExtraBold" panose="02000903000000020004" pitchFamily="50" charset="-127"/>
      <p:bold r:id="rId47"/>
    </p:embeddedFont>
    <p:embeddedFont>
      <p:font typeface="Pretendard Medium" panose="02000603000000020004" pitchFamily="50" charset="-127"/>
      <p:regular r:id="rId48"/>
    </p:embeddedFont>
    <p:embeddedFont>
      <p:font typeface="Pretendard SemiBold" panose="02000703000000020004" pitchFamily="50" charset="-127"/>
      <p:bold r:id="rId49"/>
    </p:embeddedFont>
    <p:embeddedFont>
      <p:font typeface="맑은 고딕" panose="020B0503020000020004" pitchFamily="50" charset="-127"/>
      <p:regular r:id="rId50"/>
      <p:bold r:id="rId51"/>
    </p:embeddedFont>
    <p:embeddedFont>
      <p:font typeface="함초롬바탕" panose="02030604000101010101" pitchFamily="18" charset="-127"/>
      <p:regular r:id="rId52"/>
      <p:bold r:id="rId5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846" userDrawn="1">
          <p15:clr>
            <a:srgbClr val="A4A3A4"/>
          </p15:clr>
        </p15:guide>
        <p15:guide id="3" pos="6847" userDrawn="1">
          <p15:clr>
            <a:srgbClr val="A4A3A4"/>
          </p15:clr>
        </p15:guide>
        <p15:guide id="4" pos="619" userDrawn="1">
          <p15:clr>
            <a:srgbClr val="A4A3A4"/>
          </p15:clr>
        </p15:guide>
        <p15:guide id="5" pos="7129" userDrawn="1">
          <p15:clr>
            <a:srgbClr val="A4A3A4"/>
          </p15:clr>
        </p15:guide>
        <p15:guide id="6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F5F9FF"/>
    <a:srgbClr val="0B3F94"/>
    <a:srgbClr val="0C4CAB"/>
    <a:srgbClr val="2A3648"/>
    <a:srgbClr val="DF3027"/>
    <a:srgbClr val="F64440"/>
    <a:srgbClr val="FF3646"/>
    <a:srgbClr val="F59917"/>
    <a:srgbClr val="1F8A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87" autoAdjust="0"/>
    <p:restoredTop sz="87636" autoAdjust="0"/>
  </p:normalViewPr>
  <p:slideViewPr>
    <p:cSldViewPr snapToGrid="0" snapToObjects="1">
      <p:cViewPr varScale="1">
        <p:scale>
          <a:sx n="93" d="100"/>
          <a:sy n="93" d="100"/>
        </p:scale>
        <p:origin x="864" y="84"/>
      </p:cViewPr>
      <p:guideLst>
        <p:guide pos="846"/>
        <p:guide pos="6847"/>
        <p:guide pos="619"/>
        <p:guide pos="7129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font" Target="fonts/font11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5930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6C7A33-B018-40B0-AE62-D32D59BF8F98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4558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99E20-8AE9-9F58-293D-65B6701EE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5F6DB01-959C-1AED-4009-ED305B1E19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슬라이드 노트 개체 틀 2">
                <a:extLst>
                  <a:ext uri="{FF2B5EF4-FFF2-40B4-BE49-F238E27FC236}">
                    <a16:creationId xmlns:a16="http://schemas.microsoft.com/office/drawing/2014/main" id="{7EB8254A-93A2-813B-6A6A-541C96D8C54C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endParaRPr lang="ko-KR" altLang="en-US" dirty="0"/>
              </a:p>
            </p:txBody>
          </p:sp>
        </mc:Choice>
        <mc:Fallback xmlns="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(EF)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한 점에서 만난다</a:t>
                </a:r>
                <a:r>
                  <a:rPr lang="en-US" altLang="ko-KR" dirty="0"/>
                  <a:t>,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있음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면 </a:t>
                </a:r>
                <a:r>
                  <a:rPr lang="en-US" altLang="ko-KR" baseline="0" dirty="0"/>
                  <a:t>ABCDEF</a:t>
                </a:r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(DE)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 </a:t>
                </a:r>
                <a:r>
                  <a:rPr lang="ko-KR" altLang="en-US" sz="1200" dirty="0">
                    <a:latin typeface="Pretendard" panose="02000503000000020004"/>
                  </a:rPr>
                  <a:t>평행하다</a:t>
                </a:r>
                <a:r>
                  <a:rPr lang="en-US" altLang="ko-KR" sz="1200" dirty="0">
                    <a:latin typeface="Pretendard" panose="02000503000000020004"/>
                  </a:rPr>
                  <a:t>, </a:t>
                </a:r>
                <a:r>
                  <a:rPr lang="ko-KR" altLang="en-US" sz="1200" dirty="0">
                    <a:latin typeface="Pretendard" panose="02000503000000020004"/>
                  </a:rPr>
                  <a:t>있음</a:t>
                </a:r>
                <a:r>
                  <a:rPr lang="en-US" altLang="ko-KR" sz="1200" dirty="0">
                    <a:latin typeface="Pretendard" panose="02000503000000020004"/>
                  </a:rPr>
                  <a:t>,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면 </a:t>
                </a:r>
                <a:r>
                  <a:rPr lang="en-US" altLang="ko-KR" sz="1200" baseline="0" dirty="0">
                    <a:latin typeface="Pretendard" panose="02000503000000020004"/>
                  </a:rPr>
                  <a:t>ABCDEF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(DJ)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꼬인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위치에 있다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없음</a:t>
                </a:r>
                <a:endParaRPr lang="en-US" altLang="ko-KR" dirty="0"/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(IJ)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꼬인 위치에 있다</a:t>
                </a:r>
                <a:r>
                  <a:rPr lang="en-US" altLang="ko-KR" sz="1200" baseline="0" dirty="0">
                    <a:latin typeface="Pretendard" panose="02000503000000020004"/>
                  </a:rPr>
                  <a:t>, </a:t>
                </a:r>
                <a:r>
                  <a:rPr lang="ko-KR" altLang="en-US" sz="1200" baseline="0" dirty="0">
                    <a:latin typeface="Pretendard" panose="02000503000000020004"/>
                  </a:rPr>
                  <a:t>없음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endParaRPr lang="ko-KR" altLang="en-US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71194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7B23D-FB6B-CA0E-ECF0-1C7295CB5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050F317-C900-02C9-FC2D-11C6FF9EDF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C6609E0-C695-8429-8054-39E9563E8C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1889874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E150A-744C-4E09-6DEE-942C128CF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89AE575-B790-6DAF-4B2E-0625831028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슬라이드 노트 개체 틀 2">
                <a:extLst>
                  <a:ext uri="{FF2B5EF4-FFF2-40B4-BE49-F238E27FC236}">
                    <a16:creationId xmlns:a16="http://schemas.microsoft.com/office/drawing/2014/main" id="{27020D70-E6AA-86C0-A842-5731D86E9BB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endParaRPr lang="ko-KR" altLang="en-US" dirty="0"/>
              </a:p>
            </p:txBody>
          </p:sp>
        </mc:Choice>
        <mc:Fallback xmlns="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(EF)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한 점에서 만난다</a:t>
                </a:r>
                <a:r>
                  <a:rPr lang="en-US" altLang="ko-KR" dirty="0"/>
                  <a:t>,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있음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면 </a:t>
                </a:r>
                <a:r>
                  <a:rPr lang="en-US" altLang="ko-KR" baseline="0" dirty="0"/>
                  <a:t>ABCDEF</a:t>
                </a:r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(DE)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 </a:t>
                </a:r>
                <a:r>
                  <a:rPr lang="ko-KR" altLang="en-US" sz="1200" dirty="0">
                    <a:latin typeface="Pretendard" panose="02000503000000020004"/>
                  </a:rPr>
                  <a:t>평행하다</a:t>
                </a:r>
                <a:r>
                  <a:rPr lang="en-US" altLang="ko-KR" sz="1200" dirty="0">
                    <a:latin typeface="Pretendard" panose="02000503000000020004"/>
                  </a:rPr>
                  <a:t>, </a:t>
                </a:r>
                <a:r>
                  <a:rPr lang="ko-KR" altLang="en-US" sz="1200" dirty="0">
                    <a:latin typeface="Pretendard" panose="02000503000000020004"/>
                  </a:rPr>
                  <a:t>있음</a:t>
                </a:r>
                <a:r>
                  <a:rPr lang="en-US" altLang="ko-KR" sz="1200" dirty="0">
                    <a:latin typeface="Pretendard" panose="02000503000000020004"/>
                  </a:rPr>
                  <a:t>,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면 </a:t>
                </a:r>
                <a:r>
                  <a:rPr lang="en-US" altLang="ko-KR" sz="1200" baseline="0" dirty="0">
                    <a:latin typeface="Pretendard" panose="02000503000000020004"/>
                  </a:rPr>
                  <a:t>ABCDEF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(DJ)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꼬인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위치에 있다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없음</a:t>
                </a:r>
                <a:endParaRPr lang="en-US" altLang="ko-KR" dirty="0"/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(IJ)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꼬인 위치에 있다</a:t>
                </a:r>
                <a:r>
                  <a:rPr lang="en-US" altLang="ko-KR" sz="1200" baseline="0" dirty="0">
                    <a:latin typeface="Pretendard" panose="02000503000000020004"/>
                  </a:rPr>
                  <a:t>, </a:t>
                </a:r>
                <a:r>
                  <a:rPr lang="ko-KR" altLang="en-US" sz="1200" baseline="0" dirty="0">
                    <a:latin typeface="Pretendard" panose="02000503000000020004"/>
                  </a:rPr>
                  <a:t>없음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endParaRPr lang="ko-KR" altLang="en-US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06715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5021C-AA60-22E9-DE55-584BE6444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C4B0413-6B98-9C67-66FB-E406666855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C0330EA-E9C4-EAC9-8175-8C0C5A5181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6351058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F77EE-5951-4C74-2857-62274F059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2B12697-AC94-2781-13E9-69B1F62D02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A834BD8-BE5A-1919-A4C2-65037DF10E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1801255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0E9F6-4483-B8BA-E110-55E6A9748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D08A8FE-83FC-FC76-CD0C-C821AAAFC3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CEEF760-392A-6539-66E6-0FA7F8FDE2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179564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030D8-048D-B079-02BA-64468B24F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5DF5AD4-2C97-3B2A-F691-FB02CBDE90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E715F71-8117-E161-0EB5-6034CCE8A9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9491954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54675-1643-7629-96A7-3FE7CB90B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3585C41-068A-A66F-A86D-6AE3F6683E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2291063-18CD-3E56-EB9F-AEE962F640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512974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DA938-36EB-466A-2C78-567A477AC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CAEE90C-ABCA-5CCF-476D-4C96826377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4C5D371-B23D-C184-57BA-2FBAD8A5B6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0356330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483E9-090F-EA3A-597C-BCF1CBC51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CA61882-64BA-C135-13A0-880C31F35D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87F49BA-479C-2760-4A73-83550A2E18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ko-KR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학생들이 과제 흐름을 파악할 수 있도록 첫번째 문제는 전체 논의까지 한번 진행하고, 나머지 문제를 해결하는 형태로 진행.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8253451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2708B-B12B-8FBD-FEC5-EA81D3D11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3A1524C-96B8-5698-C067-926B0F0258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7B377F8-B33A-BC05-AA0E-50CCAF81D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/>
              <a:t>2~4</a:t>
            </a:r>
            <a:r>
              <a:rPr lang="ko-KR" altLang="en-US"/>
              <a:t>번 문항은 교사가 답을 같이 확인하는 형태가 아니라 탐구한 결과를 논의하면서 자연스럽게 공통점을 찾아볼 수 있도록 유도</a:t>
            </a:r>
          </a:p>
        </p:txBody>
      </p:sp>
    </p:spTree>
    <p:extLst>
      <p:ext uri="{BB962C8B-B14F-4D97-AF65-F5344CB8AC3E}">
        <p14:creationId xmlns:p14="http://schemas.microsoft.com/office/powerpoint/2010/main" val="24472605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61898-EA9A-7719-6EE8-B9C8570E1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F3C974D-0855-A1E2-BBC1-2872F14431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8EC15A1-8D7E-D42E-57E5-30BBD5A64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98453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42886-98F9-F0AD-2EC4-2F46AB90E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42914FE-B2B1-804D-A235-878D4B8689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0BCB641-481B-04AE-4E7B-27F65E917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4601683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610C0-B6CB-FAE4-30D4-89016641E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8C58CA6-DB6F-168C-AD82-41A1F4067E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9649BAA-0ACD-294E-8834-619EB181D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8712374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77802-399D-6EBD-B2ED-E35490A9C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CD39BF4-B7EA-2063-BDF6-0DC562C994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0E2AAA8-62E3-8DF8-DF1F-65E159A70D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1700558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34249-D3AF-227F-BF66-F6D413F35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EE0AE9E-4E6E-DF46-5C65-2CFF79CD67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72CD9C4-6336-2B11-06D0-C91EDD9710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fontAlgn="base" latinLnBrk="1"/>
            <a:endParaRPr lang="ko-KR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3113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11263-8E91-97A5-3ABD-742646BC5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2E48E9A-7655-E9F0-5E95-A7500A334A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4E7EFA0-DB48-2A80-39F7-8748027040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fontAlgn="base" latinLnBrk="1"/>
            <a:endParaRPr lang="ko-KR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72391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30059-B34A-3209-53AB-8726E2866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D2D931C-4717-2A05-0B1E-1C153D1D18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슬라이드 노트 개체 틀 2">
                <a:extLst>
                  <a:ext uri="{FF2B5EF4-FFF2-40B4-BE49-F238E27FC236}">
                    <a16:creationId xmlns:a16="http://schemas.microsoft.com/office/drawing/2014/main" id="{1C22E74A-C74C-E004-D69A-47985D17C49E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endParaRPr lang="ko-KR" altLang="en-US" dirty="0"/>
              </a:p>
            </p:txBody>
          </p:sp>
        </mc:Choice>
        <mc:Fallback xmlns="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(EF)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한 점에서 만난다</a:t>
                </a:r>
                <a:r>
                  <a:rPr lang="en-US" altLang="ko-KR" dirty="0"/>
                  <a:t>,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있음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면 </a:t>
                </a:r>
                <a:r>
                  <a:rPr lang="en-US" altLang="ko-KR" baseline="0" dirty="0"/>
                  <a:t>ABCDEF</a:t>
                </a:r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(DE)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 </a:t>
                </a:r>
                <a:r>
                  <a:rPr lang="ko-KR" altLang="en-US" sz="1200" dirty="0">
                    <a:latin typeface="Pretendard" panose="02000503000000020004"/>
                  </a:rPr>
                  <a:t>평행하다</a:t>
                </a:r>
                <a:r>
                  <a:rPr lang="en-US" altLang="ko-KR" sz="1200" dirty="0">
                    <a:latin typeface="Pretendard" panose="02000503000000020004"/>
                  </a:rPr>
                  <a:t>, </a:t>
                </a:r>
                <a:r>
                  <a:rPr lang="ko-KR" altLang="en-US" sz="1200" dirty="0">
                    <a:latin typeface="Pretendard" panose="02000503000000020004"/>
                  </a:rPr>
                  <a:t>있음</a:t>
                </a:r>
                <a:r>
                  <a:rPr lang="en-US" altLang="ko-KR" sz="1200" dirty="0">
                    <a:latin typeface="Pretendard" panose="02000503000000020004"/>
                  </a:rPr>
                  <a:t>,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면 </a:t>
                </a:r>
                <a:r>
                  <a:rPr lang="en-US" altLang="ko-KR" sz="1200" baseline="0" dirty="0">
                    <a:latin typeface="Pretendard" panose="02000503000000020004"/>
                  </a:rPr>
                  <a:t>ABCDEF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(DJ)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꼬인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위치에 있다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없음</a:t>
                </a:r>
                <a:endParaRPr lang="en-US" altLang="ko-KR" dirty="0"/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(IJ)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꼬인 위치에 있다</a:t>
                </a:r>
                <a:r>
                  <a:rPr lang="en-US" altLang="ko-KR" sz="1200" baseline="0" dirty="0">
                    <a:latin typeface="Pretendard" panose="02000503000000020004"/>
                  </a:rPr>
                  <a:t>, </a:t>
                </a:r>
                <a:r>
                  <a:rPr lang="ko-KR" altLang="en-US" sz="1200" baseline="0" dirty="0">
                    <a:latin typeface="Pretendard" panose="02000503000000020004"/>
                  </a:rPr>
                  <a:t>없음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endParaRPr lang="ko-KR" altLang="en-US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16921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endParaRPr lang="ko-KR" altLang="en-US" dirty="0"/>
              </a:p>
            </p:txBody>
          </p:sp>
        </mc:Choice>
        <mc:Fallback xmlns="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(EF)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한 점에서 만난다</a:t>
                </a:r>
                <a:r>
                  <a:rPr lang="en-US" altLang="ko-KR" dirty="0"/>
                  <a:t>,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있음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면 </a:t>
                </a:r>
                <a:r>
                  <a:rPr lang="en-US" altLang="ko-KR" baseline="0" dirty="0"/>
                  <a:t>ABCDEF</a:t>
                </a:r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(DE)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 </a:t>
                </a:r>
                <a:r>
                  <a:rPr lang="ko-KR" altLang="en-US" sz="1200" dirty="0">
                    <a:latin typeface="Pretendard" panose="02000503000000020004"/>
                  </a:rPr>
                  <a:t>평행하다</a:t>
                </a:r>
                <a:r>
                  <a:rPr lang="en-US" altLang="ko-KR" sz="1200" dirty="0">
                    <a:latin typeface="Pretendard" panose="02000503000000020004"/>
                  </a:rPr>
                  <a:t>, </a:t>
                </a:r>
                <a:r>
                  <a:rPr lang="ko-KR" altLang="en-US" sz="1200" dirty="0">
                    <a:latin typeface="Pretendard" panose="02000503000000020004"/>
                  </a:rPr>
                  <a:t>있음</a:t>
                </a:r>
                <a:r>
                  <a:rPr lang="en-US" altLang="ko-KR" sz="1200" dirty="0">
                    <a:latin typeface="Pretendard" panose="02000503000000020004"/>
                  </a:rPr>
                  <a:t>,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면 </a:t>
                </a:r>
                <a:r>
                  <a:rPr lang="en-US" altLang="ko-KR" sz="1200" baseline="0" dirty="0">
                    <a:latin typeface="Pretendard" panose="02000503000000020004"/>
                  </a:rPr>
                  <a:t>ABCDEF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(DJ)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꼬인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위치에 있다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없음</a:t>
                </a:r>
                <a:endParaRPr lang="en-US" altLang="ko-KR" dirty="0"/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(IJ)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꼬인 위치에 있다</a:t>
                </a:r>
                <a:r>
                  <a:rPr lang="en-US" altLang="ko-KR" sz="1200" baseline="0" dirty="0">
                    <a:latin typeface="Pretendard" panose="02000503000000020004"/>
                  </a:rPr>
                  <a:t>, </a:t>
                </a:r>
                <a:r>
                  <a:rPr lang="ko-KR" altLang="en-US" sz="1200" baseline="0" dirty="0">
                    <a:latin typeface="Pretendard" panose="02000503000000020004"/>
                  </a:rPr>
                  <a:t>없음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endParaRPr lang="ko-KR" altLang="en-US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66045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90E62-DF96-1DE2-7D1B-BC0E4A4E8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1F22668-0B2E-C068-27E2-24837F97C2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슬라이드 노트 개체 틀 2">
                <a:extLst>
                  <a:ext uri="{FF2B5EF4-FFF2-40B4-BE49-F238E27FC236}">
                    <a16:creationId xmlns:a16="http://schemas.microsoft.com/office/drawing/2014/main" id="{9D0D991A-D2C6-4BF0-5ABE-EF9F63F5F3E5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endParaRPr lang="ko-KR" altLang="en-US" dirty="0"/>
              </a:p>
            </p:txBody>
          </p:sp>
        </mc:Choice>
        <mc:Fallback xmlns="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(EF)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한 점에서 만난다</a:t>
                </a:r>
                <a:r>
                  <a:rPr lang="en-US" altLang="ko-KR" dirty="0"/>
                  <a:t>,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있음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면 </a:t>
                </a:r>
                <a:r>
                  <a:rPr lang="en-US" altLang="ko-KR" baseline="0" dirty="0"/>
                  <a:t>ABCDEF</a:t>
                </a:r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(DE)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 </a:t>
                </a:r>
                <a:r>
                  <a:rPr lang="ko-KR" altLang="en-US" sz="1200" dirty="0">
                    <a:latin typeface="Pretendard" panose="02000503000000020004"/>
                  </a:rPr>
                  <a:t>평행하다</a:t>
                </a:r>
                <a:r>
                  <a:rPr lang="en-US" altLang="ko-KR" sz="1200" dirty="0">
                    <a:latin typeface="Pretendard" panose="02000503000000020004"/>
                  </a:rPr>
                  <a:t>, </a:t>
                </a:r>
                <a:r>
                  <a:rPr lang="ko-KR" altLang="en-US" sz="1200" dirty="0">
                    <a:latin typeface="Pretendard" panose="02000503000000020004"/>
                  </a:rPr>
                  <a:t>있음</a:t>
                </a:r>
                <a:r>
                  <a:rPr lang="en-US" altLang="ko-KR" sz="1200" dirty="0">
                    <a:latin typeface="Pretendard" panose="02000503000000020004"/>
                  </a:rPr>
                  <a:t>,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면 </a:t>
                </a:r>
                <a:r>
                  <a:rPr lang="en-US" altLang="ko-KR" sz="1200" baseline="0" dirty="0">
                    <a:latin typeface="Pretendard" panose="02000503000000020004"/>
                  </a:rPr>
                  <a:t>ABCDEF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(DJ)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꼬인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위치에 있다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없음</a:t>
                </a:r>
                <a:endParaRPr lang="en-US" altLang="ko-KR" dirty="0"/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(IJ)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꼬인 위치에 있다</a:t>
                </a:r>
                <a:r>
                  <a:rPr lang="en-US" altLang="ko-KR" sz="1200" baseline="0" dirty="0">
                    <a:latin typeface="Pretendard" panose="02000503000000020004"/>
                  </a:rPr>
                  <a:t>, </a:t>
                </a:r>
                <a:r>
                  <a:rPr lang="ko-KR" altLang="en-US" sz="1200" baseline="0" dirty="0">
                    <a:latin typeface="Pretendard" panose="02000503000000020004"/>
                  </a:rPr>
                  <a:t>없음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endParaRPr lang="ko-KR" altLang="en-US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37544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6C48B-F37A-BB13-032F-40E0BF789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B71C7F3-CDD7-2CF6-196D-D0A0107C27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슬라이드 노트 개체 틀 2">
                <a:extLst>
                  <a:ext uri="{FF2B5EF4-FFF2-40B4-BE49-F238E27FC236}">
                    <a16:creationId xmlns:a16="http://schemas.microsoft.com/office/drawing/2014/main" id="{53925E22-C1DB-707A-5EB8-58411B703912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endParaRPr lang="ko-KR" altLang="en-US" dirty="0"/>
              </a:p>
            </p:txBody>
          </p:sp>
        </mc:Choice>
        <mc:Fallback xmlns="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(EF)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한 점에서 만난다</a:t>
                </a:r>
                <a:r>
                  <a:rPr lang="en-US" altLang="ko-KR" dirty="0"/>
                  <a:t>,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있음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면 </a:t>
                </a:r>
                <a:r>
                  <a:rPr lang="en-US" altLang="ko-KR" baseline="0" dirty="0"/>
                  <a:t>ABCDEF</a:t>
                </a:r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(DE)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 </a:t>
                </a:r>
                <a:r>
                  <a:rPr lang="ko-KR" altLang="en-US" sz="1200" dirty="0">
                    <a:latin typeface="Pretendard" panose="02000503000000020004"/>
                  </a:rPr>
                  <a:t>평행하다</a:t>
                </a:r>
                <a:r>
                  <a:rPr lang="en-US" altLang="ko-KR" sz="1200" dirty="0">
                    <a:latin typeface="Pretendard" panose="02000503000000020004"/>
                  </a:rPr>
                  <a:t>, </a:t>
                </a:r>
                <a:r>
                  <a:rPr lang="ko-KR" altLang="en-US" sz="1200" dirty="0">
                    <a:latin typeface="Pretendard" panose="02000503000000020004"/>
                  </a:rPr>
                  <a:t>있음</a:t>
                </a:r>
                <a:r>
                  <a:rPr lang="en-US" altLang="ko-KR" sz="1200" dirty="0">
                    <a:latin typeface="Pretendard" panose="02000503000000020004"/>
                  </a:rPr>
                  <a:t>,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면 </a:t>
                </a:r>
                <a:r>
                  <a:rPr lang="en-US" altLang="ko-KR" sz="1200" baseline="0" dirty="0">
                    <a:latin typeface="Pretendard" panose="02000503000000020004"/>
                  </a:rPr>
                  <a:t>ABCDEF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(DJ)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꼬인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위치에 있다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없음</a:t>
                </a:r>
                <a:endParaRPr lang="en-US" altLang="ko-KR" dirty="0"/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(IJ)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꼬인 위치에 있다</a:t>
                </a:r>
                <a:r>
                  <a:rPr lang="en-US" altLang="ko-KR" sz="1200" baseline="0" dirty="0">
                    <a:latin typeface="Pretendard" panose="02000503000000020004"/>
                  </a:rPr>
                  <a:t>, </a:t>
                </a:r>
                <a:r>
                  <a:rPr lang="ko-KR" altLang="en-US" sz="1200" baseline="0" dirty="0">
                    <a:latin typeface="Pretendard" panose="02000503000000020004"/>
                  </a:rPr>
                  <a:t>없음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endParaRPr lang="ko-KR" altLang="en-US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03010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9A5A9-AA37-FAE6-004B-845A3EE2B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1649B09-8C38-508C-DB29-247F9514CD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B09113A-259D-E72D-2F1A-E745E1CBD2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fontAlgn="base" latinLnBrk="1"/>
            <a:endParaRPr lang="ko-KR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21527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40268-8108-C71D-4CBC-901B39129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9F3357D-B697-36AC-87E0-CA898D42EE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34E56F1-E2E2-AE52-9C54-EF64E5163A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fontAlgn="base" latinLnBrk="1"/>
            <a:endParaRPr lang="ko-KR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72734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3D680-074D-246E-44AE-205529B17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0970F7B-578A-1C14-F009-81839AFC81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DCB8ADB-66FA-EC5D-7D76-53C442A1DB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1657711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CB4B3-8D4A-F5B0-70E8-7717BFD89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5A5E391-05E5-EC83-4575-39CF00B46D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15CF081-6937-ED84-2BAE-6F831A8F52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7471001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DA0DC-D356-FFE0-EDC3-ADA36C688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95620ED-6BA4-C6A5-BB68-41082474D9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6D82D39-3662-9BC3-A6AE-CE45D2DF7C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2412665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78B45-DB9C-8144-629C-9D6F6F88E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61EF228-CDF3-46D1-C42F-41CD176280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A24AE07-2764-B544-5F01-9DE3D3B8D1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29724513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A6A0A-B00B-0E38-65C9-4DBA2A249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FBEA61B-98CC-EC9C-ABAA-58BDC80EC3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72D3A05-6E97-9837-B4A0-86D366DFC4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5952023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03407-A07E-73FA-AF41-55E19FE75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02E9D72-0AC9-4C63-C533-B64C23D1BC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64FF67B-B340-7465-B54A-55B1F49F48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07120882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578D60-929E-89C8-2382-D274398EF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A52AEA-34F9-52EC-3B61-F63AA876E9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0D85D4-7539-0137-5851-CF9130EB36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C3E125-002F-4AD8-CA8D-65F88F7005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36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E62F1D30-3239-400C-40E2-88C994C365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62400"/>
            <a:ext cx="12192000" cy="28956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B6BA5CAC-A466-FDEC-5358-F4E59B9397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308" y="0"/>
            <a:ext cx="1358751" cy="1170839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DE3DC4DA-0722-4149-7127-56A2A586CE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74162" y="1330494"/>
            <a:ext cx="251554" cy="4507585"/>
          </a:xfrm>
          <a:prstGeom prst="rect">
            <a:avLst/>
          </a:prstGeom>
        </p:spPr>
      </p:pic>
      <p:sp>
        <p:nvSpPr>
          <p:cNvPr id="31" name="텍스트 개체 틀 9">
            <a:extLst>
              <a:ext uri="{FF2B5EF4-FFF2-40B4-BE49-F238E27FC236}">
                <a16:creationId xmlns:a16="http://schemas.microsoft.com/office/drawing/2014/main" id="{F2A0ADC9-37A2-D804-81FE-48968B53A71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308336" y="275471"/>
            <a:ext cx="744514" cy="389823"/>
          </a:xfrm>
        </p:spPr>
        <p:txBody>
          <a:bodyPr lIns="0" tIns="0" rIns="0" bIns="0" anchor="ctr"/>
          <a:lstStyle>
            <a:lvl1pPr algn="ctr">
              <a:buNone/>
              <a:defRPr sz="2600" b="1" spc="3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pPr lvl="0"/>
            <a:r>
              <a:rPr lang="ko-KR" altLang="en-US" dirty="0"/>
              <a:t>목차</a:t>
            </a:r>
          </a:p>
        </p:txBody>
      </p:sp>
    </p:spTree>
    <p:extLst>
      <p:ext uri="{BB962C8B-B14F-4D97-AF65-F5344CB8AC3E}">
        <p14:creationId xmlns:p14="http://schemas.microsoft.com/office/powerpoint/2010/main" val="3210147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EBD54482-BC55-8E06-0312-C0149C8C95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0379445F-F5B4-0FE0-F502-BF393B719A1B}"/>
              </a:ext>
            </a:extLst>
          </p:cNvPr>
          <p:cNvSpPr/>
          <p:nvPr userDrawn="1"/>
        </p:nvSpPr>
        <p:spPr>
          <a:xfrm>
            <a:off x="5512565" y="2034133"/>
            <a:ext cx="1166878" cy="505549"/>
          </a:xfrm>
          <a:prstGeom prst="roundRect">
            <a:avLst>
              <a:gd name="adj" fmla="val 50000"/>
            </a:avLst>
          </a:prstGeom>
          <a:solidFill>
            <a:srgbClr val="2F5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tIns="18000" rIns="216000" bIns="18000" rtlCol="0" anchor="ctr">
            <a:noAutofit/>
          </a:bodyPr>
          <a:lstStyle/>
          <a:p>
            <a:pPr algn="ctr"/>
            <a:endParaRPr lang="ko-KR" altLang="en-US" sz="2100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85A98AAD-291D-7817-D6C6-E20CF939BE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12564" y="2034857"/>
            <a:ext cx="1166878" cy="504825"/>
          </a:xfrm>
        </p:spPr>
        <p:txBody>
          <a:bodyPr anchor="ctr"/>
          <a:lstStyle>
            <a:lvl1pPr algn="ctr">
              <a:buNone/>
              <a:defRPr sz="21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pPr lvl="0"/>
            <a:r>
              <a:rPr lang="en-US" altLang="ko-KR" dirty="0"/>
              <a:t>1</a:t>
            </a:r>
            <a:r>
              <a:rPr lang="ko-KR" altLang="en-US" dirty="0"/>
              <a:t>차시</a:t>
            </a:r>
          </a:p>
        </p:txBody>
      </p:sp>
      <p:sp>
        <p:nvSpPr>
          <p:cNvPr id="13" name="텍스트 개체 틀 9">
            <a:extLst>
              <a:ext uri="{FF2B5EF4-FFF2-40B4-BE49-F238E27FC236}">
                <a16:creationId xmlns:a16="http://schemas.microsoft.com/office/drawing/2014/main" id="{C0341AE0-A9B1-4193-2D7F-DB7B408C46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39850" y="2771085"/>
            <a:ext cx="9512300" cy="1061829"/>
          </a:xfrm>
        </p:spPr>
        <p:txBody>
          <a:bodyPr wrap="square" anchor="ctr">
            <a:spAutoFit/>
          </a:bodyPr>
          <a:lstStyle>
            <a:lvl1pPr algn="ctr">
              <a:buNone/>
              <a:defRPr sz="70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defRPr>
            </a:lvl1pPr>
          </a:lstStyle>
          <a:p>
            <a:pPr lvl="0"/>
            <a:r>
              <a:rPr lang="ko-KR" altLang="en-US" dirty="0"/>
              <a:t>제목이 들어갑니다</a:t>
            </a:r>
          </a:p>
        </p:txBody>
      </p:sp>
      <p:sp>
        <p:nvSpPr>
          <p:cNvPr id="14" name="텍스트 개체 틀 9">
            <a:extLst>
              <a:ext uri="{FF2B5EF4-FFF2-40B4-BE49-F238E27FC236}">
                <a16:creationId xmlns:a16="http://schemas.microsoft.com/office/drawing/2014/main" id="{51F4720C-F774-E8D0-CD8C-C683E3A2B7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39850" y="3940665"/>
            <a:ext cx="9512300" cy="369332"/>
          </a:xfrm>
        </p:spPr>
        <p:txBody>
          <a:bodyPr wrap="square" anchor="ctr">
            <a:spAutoFit/>
          </a:bodyPr>
          <a:lstStyle>
            <a:lvl1pPr algn="ctr">
              <a:buNone/>
              <a:defRPr sz="2000" b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pPr lvl="0"/>
            <a:r>
              <a:rPr lang="ko-KR" altLang="en-US" dirty="0"/>
              <a:t>제목이 들어갑니다</a:t>
            </a:r>
          </a:p>
        </p:txBody>
      </p:sp>
    </p:spTree>
    <p:extLst>
      <p:ext uri="{BB962C8B-B14F-4D97-AF65-F5344CB8AC3E}">
        <p14:creationId xmlns:p14="http://schemas.microsoft.com/office/powerpoint/2010/main" val="3730067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EBD54482-BC55-8E06-0312-C0149C8C95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93706A9D-F46F-056E-491E-6513BEDA583E}"/>
              </a:ext>
            </a:extLst>
          </p:cNvPr>
          <p:cNvSpPr/>
          <p:nvPr userDrawn="1"/>
        </p:nvSpPr>
        <p:spPr>
          <a:xfrm>
            <a:off x="527050" y="406400"/>
            <a:ext cx="11137900" cy="6045200"/>
          </a:xfrm>
          <a:prstGeom prst="roundRect">
            <a:avLst>
              <a:gd name="adj" fmla="val 6373"/>
            </a:avLst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2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35BF34D6-1420-634F-3A83-3B6FEED4EE26}"/>
              </a:ext>
            </a:extLst>
          </p:cNvPr>
          <p:cNvSpPr/>
          <p:nvPr userDrawn="1"/>
        </p:nvSpPr>
        <p:spPr>
          <a:xfrm>
            <a:off x="5375657" y="2034133"/>
            <a:ext cx="1440686" cy="505549"/>
          </a:xfrm>
          <a:prstGeom prst="roundRect">
            <a:avLst>
              <a:gd name="adj" fmla="val 50000"/>
            </a:avLst>
          </a:prstGeom>
          <a:solidFill>
            <a:srgbClr val="2F5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tIns="18000" rIns="216000" bIns="18000" rtlCol="0" anchor="ctr">
            <a:noAutofit/>
          </a:bodyPr>
          <a:lstStyle/>
          <a:p>
            <a:pPr algn="ctr"/>
            <a:endParaRPr lang="ko-KR" altLang="en-US" sz="2100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4" name="텍스트 개체 틀 9">
            <a:extLst>
              <a:ext uri="{FF2B5EF4-FFF2-40B4-BE49-F238E27FC236}">
                <a16:creationId xmlns:a16="http://schemas.microsoft.com/office/drawing/2014/main" id="{453D972B-E38A-9F6A-0FF6-D5AF561774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12564" y="2034857"/>
            <a:ext cx="1166878" cy="504825"/>
          </a:xfrm>
        </p:spPr>
        <p:txBody>
          <a:bodyPr anchor="ctr"/>
          <a:lstStyle>
            <a:lvl1pPr algn="ctr">
              <a:buNone/>
              <a:defRPr sz="21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pPr lvl="0"/>
            <a:r>
              <a:rPr lang="ko-KR" altLang="en-US" dirty="0"/>
              <a:t>학습목표</a:t>
            </a:r>
          </a:p>
        </p:txBody>
      </p:sp>
    </p:spTree>
    <p:extLst>
      <p:ext uri="{BB962C8B-B14F-4D97-AF65-F5344CB8AC3E}">
        <p14:creationId xmlns:p14="http://schemas.microsoft.com/office/powerpoint/2010/main" val="11914872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콘텐츠 2개">
    <p:bg>
      <p:bgPr>
        <a:solidFill>
          <a:srgbClr val="D1E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id="{4BFA917B-79C3-769F-7490-5F8AC1D09B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358" y="758524"/>
            <a:ext cx="11225834" cy="609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6619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11" Type="http://schemas.openxmlformats.org/officeDocument/2006/relationships/image" Target="../media/image33.png"/><Relationship Id="rId5" Type="http://schemas.openxmlformats.org/officeDocument/2006/relationships/image" Target="../media/image36.png"/><Relationship Id="rId10" Type="http://schemas.openxmlformats.org/officeDocument/2006/relationships/image" Target="../media/image32.png"/><Relationship Id="rId4" Type="http://schemas.openxmlformats.org/officeDocument/2006/relationships/image" Target="../media/image35.png"/><Relationship Id="rId9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FF4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0">
            <a:extLst>
              <a:ext uri="{FF2B5EF4-FFF2-40B4-BE49-F238E27FC236}">
                <a16:creationId xmlns:a16="http://schemas.microsoft.com/office/drawing/2014/main" id="{9D399DAC-A059-A2CE-272F-D6643A426D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579D0AEC-D30D-43C3-4458-4DA7E6DCEE0C}"/>
              </a:ext>
            </a:extLst>
          </p:cNvPr>
          <p:cNvSpPr/>
          <p:nvPr/>
        </p:nvSpPr>
        <p:spPr>
          <a:xfrm>
            <a:off x="2256586" y="3496018"/>
            <a:ext cx="7678524" cy="1646626"/>
          </a:xfrm>
          <a:prstGeom prst="roundRect">
            <a:avLst>
              <a:gd name="adj" fmla="val 18712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Text 0"/>
          <p:cNvSpPr txBox="1"/>
          <p:nvPr/>
        </p:nvSpPr>
        <p:spPr>
          <a:xfrm>
            <a:off x="1809598" y="1471727"/>
            <a:ext cx="8572500" cy="1286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ko-KR" altLang="en-US" sz="8800" b="1" kern="0" spc="-300">
                <a:solidFill>
                  <a:srgbClr val="0B2149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회전체의 성질</a:t>
            </a:r>
            <a:endParaRPr lang="en-US" sz="8800" dirty="0">
              <a:solidFill>
                <a:srgbClr val="0C4CAB"/>
              </a:solidFill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3144375" y="3996166"/>
            <a:ext cx="5903860" cy="64633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altLang="ko-KR" sz="4200" b="1" kern="0" spc="-15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360</a:t>
            </a:r>
            <a:r>
              <a:rPr lang="ko-KR" altLang="en-US" sz="4200" b="1" kern="0" spc="-15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도 회전의 비밀을 밝혀라</a:t>
            </a:r>
            <a:r>
              <a:rPr lang="en-US" altLang="ko-KR" sz="4200" b="1" kern="0" spc="-15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!</a:t>
            </a:r>
            <a:endParaRPr lang="en-US" altLang="ko-KR" sz="4200" b="1" kern="0" spc="-150" dirty="0">
              <a:solidFill>
                <a:srgbClr val="0B3F94"/>
              </a:solidFill>
              <a:latin typeface="Pretendard" pitchFamily="34" charset="0"/>
              <a:ea typeface="Pretendard" pitchFamily="34" charset="-122"/>
              <a:cs typeface="Pretendard" pitchFamily="34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897CBB-F969-0C60-5638-6258CE5243C3}"/>
              </a:ext>
            </a:extLst>
          </p:cNvPr>
          <p:cNvSpPr txBox="1"/>
          <p:nvPr/>
        </p:nvSpPr>
        <p:spPr>
          <a:xfrm>
            <a:off x="1261248" y="264886"/>
            <a:ext cx="83869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600" spc="3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목차</a:t>
            </a:r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2A8C1DE4-8A3F-0858-4603-0E4FCABA48BD}"/>
              </a:ext>
            </a:extLst>
          </p:cNvPr>
          <p:cNvCxnSpPr/>
          <p:nvPr/>
        </p:nvCxnSpPr>
        <p:spPr>
          <a:xfrm>
            <a:off x="1574617" y="6397877"/>
            <a:ext cx="6109357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3A87430C-A2B6-A5EC-83AE-64A3BD1C04AF}"/>
              </a:ext>
            </a:extLst>
          </p:cNvPr>
          <p:cNvCxnSpPr/>
          <p:nvPr/>
        </p:nvCxnSpPr>
        <p:spPr>
          <a:xfrm>
            <a:off x="1574617" y="7172636"/>
            <a:ext cx="6109357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218E5451-9311-9700-A1A1-6A9B57559BA7}"/>
              </a:ext>
            </a:extLst>
          </p:cNvPr>
          <p:cNvSpPr txBox="1"/>
          <p:nvPr/>
        </p:nvSpPr>
        <p:spPr>
          <a:xfrm>
            <a:off x="2373992" y="1538455"/>
            <a:ext cx="2669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1차시  무엇이 맞을까</a:t>
            </a:r>
            <a:r>
              <a:rPr lang="en-US" altLang="ko-KR" sz="2400" spc="-1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sz="2400" spc="-1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A82EDA-0A6B-E000-DEF2-20B80335E179}"/>
              </a:ext>
            </a:extLst>
          </p:cNvPr>
          <p:cNvSpPr txBox="1"/>
          <p:nvPr/>
        </p:nvSpPr>
        <p:spPr>
          <a:xfrm>
            <a:off x="2373992" y="2651591"/>
            <a:ext cx="3211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2차시  숨은 단서를 찾아라</a:t>
            </a:r>
            <a:r>
              <a:rPr lang="en-US" altLang="ko-KR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!</a:t>
            </a:r>
            <a:endParaRPr lang="ko-KR" altLang="en-US" sz="2400" spc="-1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442FEC2-7162-F775-0990-60973228FD7B}"/>
              </a:ext>
            </a:extLst>
          </p:cNvPr>
          <p:cNvSpPr txBox="1"/>
          <p:nvPr/>
        </p:nvSpPr>
        <p:spPr>
          <a:xfrm>
            <a:off x="2373992" y="3784700"/>
            <a:ext cx="47227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</a:t>
            </a:r>
            <a:r>
              <a:rPr lang="ko-KR" altLang="en-US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차시  </a:t>
            </a:r>
            <a:r>
              <a:rPr lang="en-US" altLang="ko-KR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‘</a:t>
            </a:r>
            <a:r>
              <a:rPr lang="ko-KR" altLang="en-US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회전체의 성질</a:t>
            </a:r>
            <a:r>
              <a:rPr lang="en-US" altLang="ko-KR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’</a:t>
            </a:r>
            <a:r>
              <a:rPr lang="ko-KR" altLang="en-US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2400" spc="-1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전문가가 되어라</a:t>
            </a:r>
            <a:r>
              <a:rPr lang="en-US" altLang="ko-KR" sz="2400" spc="-1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!</a:t>
            </a:r>
            <a:endParaRPr lang="ko-KR" altLang="en-US" sz="2400" spc="-1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1" name="Text 13">
            <a:extLst>
              <a:ext uri="{FF2B5EF4-FFF2-40B4-BE49-F238E27FC236}">
                <a16:creationId xmlns:a16="http://schemas.microsoft.com/office/drawing/2014/main" id="{DAE5DC36-9820-2C16-0CBF-50D7A438EF5C}"/>
              </a:ext>
            </a:extLst>
          </p:cNvPr>
          <p:cNvSpPr txBox="1"/>
          <p:nvPr/>
        </p:nvSpPr>
        <p:spPr>
          <a:xfrm>
            <a:off x="2470286" y="1957073"/>
            <a:ext cx="3166553" cy="50687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 </a:t>
            </a:r>
            <a:r>
              <a:rPr lang="ko-KR" altLang="en-US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회전체의 단면 관찰하기</a:t>
            </a:r>
            <a:endParaRPr lang="en-US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2" name="Text 17">
            <a:extLst>
              <a:ext uri="{FF2B5EF4-FFF2-40B4-BE49-F238E27FC236}">
                <a16:creationId xmlns:a16="http://schemas.microsoft.com/office/drawing/2014/main" id="{6617672B-EFF1-7F3A-7ACF-5B117FA17048}"/>
              </a:ext>
            </a:extLst>
          </p:cNvPr>
          <p:cNvSpPr txBox="1"/>
          <p:nvPr/>
        </p:nvSpPr>
        <p:spPr>
          <a:xfrm>
            <a:off x="2470286" y="3160760"/>
            <a:ext cx="2275623" cy="27699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회전체의 단면 심층 탐구</a:t>
            </a:r>
            <a:endParaRPr lang="en-US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1BBCB216-14F2-8A18-38F3-5DBD1D4DE44D}"/>
              </a:ext>
            </a:extLst>
          </p:cNvPr>
          <p:cNvSpPr txBox="1"/>
          <p:nvPr/>
        </p:nvSpPr>
        <p:spPr>
          <a:xfrm>
            <a:off x="2481113" y="4237786"/>
            <a:ext cx="2515105" cy="39867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 </a:t>
            </a:r>
            <a:r>
              <a:rPr lang="ko-KR" altLang="en-US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나만의 탐정 규칙 만들기</a:t>
            </a:r>
            <a:endParaRPr lang="en-US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263F3960-8FCC-B21E-64E6-5135B85D6813}"/>
              </a:ext>
            </a:extLst>
          </p:cNvPr>
          <p:cNvSpPr/>
          <p:nvPr/>
        </p:nvSpPr>
        <p:spPr>
          <a:xfrm>
            <a:off x="1646262" y="1569262"/>
            <a:ext cx="643367" cy="400050"/>
          </a:xfrm>
          <a:prstGeom prst="roundRect">
            <a:avLst>
              <a:gd name="adj" fmla="val 50000"/>
            </a:avLst>
          </a:prstGeom>
          <a:solidFill>
            <a:srgbClr val="2F5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3A15EB50-0B5D-15CA-0AB1-C7AA07936F5C}"/>
              </a:ext>
            </a:extLst>
          </p:cNvPr>
          <p:cNvSpPr/>
          <p:nvPr/>
        </p:nvSpPr>
        <p:spPr>
          <a:xfrm>
            <a:off x="1646262" y="2682398"/>
            <a:ext cx="643367" cy="400050"/>
          </a:xfrm>
          <a:prstGeom prst="roundRect">
            <a:avLst>
              <a:gd name="adj" fmla="val 50000"/>
            </a:avLst>
          </a:prstGeom>
          <a:solidFill>
            <a:srgbClr val="2F5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85048FA6-F029-E216-EE71-A11C92416C33}"/>
              </a:ext>
            </a:extLst>
          </p:cNvPr>
          <p:cNvSpPr/>
          <p:nvPr/>
        </p:nvSpPr>
        <p:spPr>
          <a:xfrm>
            <a:off x="1646262" y="3815507"/>
            <a:ext cx="643367" cy="400050"/>
          </a:xfrm>
          <a:prstGeom prst="roundRect">
            <a:avLst>
              <a:gd name="adj" fmla="val 50000"/>
            </a:avLst>
          </a:prstGeom>
          <a:solidFill>
            <a:srgbClr val="2F5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7" name="텍스트 개체 틀 9">
            <a:extLst>
              <a:ext uri="{FF2B5EF4-FFF2-40B4-BE49-F238E27FC236}">
                <a16:creationId xmlns:a16="http://schemas.microsoft.com/office/drawing/2014/main" id="{71A9A6EF-835A-1BA1-CAB8-569373B41590}"/>
              </a:ext>
            </a:extLst>
          </p:cNvPr>
          <p:cNvSpPr txBox="1">
            <a:spLocks/>
          </p:cNvSpPr>
          <p:nvPr/>
        </p:nvSpPr>
        <p:spPr>
          <a:xfrm>
            <a:off x="1646261" y="1575085"/>
            <a:ext cx="643367" cy="389823"/>
          </a:xfrm>
        </p:spPr>
        <p:txBody>
          <a:bodyPr lIns="0" tIns="0" rIns="0" bIns="0" anchor="ctr"/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01</a:t>
            </a:r>
            <a:endParaRPr lang="ko-KR" altLang="en-US" dirty="0"/>
          </a:p>
        </p:txBody>
      </p:sp>
      <p:sp>
        <p:nvSpPr>
          <p:cNvPr id="28" name="텍스트 개체 틀 9">
            <a:extLst>
              <a:ext uri="{FF2B5EF4-FFF2-40B4-BE49-F238E27FC236}">
                <a16:creationId xmlns:a16="http://schemas.microsoft.com/office/drawing/2014/main" id="{0774E41D-9787-8B56-BB74-20E39EF17952}"/>
              </a:ext>
            </a:extLst>
          </p:cNvPr>
          <p:cNvSpPr txBox="1">
            <a:spLocks/>
          </p:cNvSpPr>
          <p:nvPr/>
        </p:nvSpPr>
        <p:spPr>
          <a:xfrm>
            <a:off x="1646261" y="2688221"/>
            <a:ext cx="643367" cy="389823"/>
          </a:xfrm>
        </p:spPr>
        <p:txBody>
          <a:bodyPr lIns="0" tIns="0" rIns="0" bIns="0" anchor="ctr"/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02</a:t>
            </a:r>
            <a:endParaRPr lang="ko-KR" altLang="en-US" dirty="0"/>
          </a:p>
        </p:txBody>
      </p:sp>
      <p:sp>
        <p:nvSpPr>
          <p:cNvPr id="29" name="텍스트 개체 틀 9">
            <a:extLst>
              <a:ext uri="{FF2B5EF4-FFF2-40B4-BE49-F238E27FC236}">
                <a16:creationId xmlns:a16="http://schemas.microsoft.com/office/drawing/2014/main" id="{AAF5A25B-D897-3767-8316-7441BC74D5F4}"/>
              </a:ext>
            </a:extLst>
          </p:cNvPr>
          <p:cNvSpPr txBox="1">
            <a:spLocks/>
          </p:cNvSpPr>
          <p:nvPr/>
        </p:nvSpPr>
        <p:spPr>
          <a:xfrm>
            <a:off x="1646261" y="3820853"/>
            <a:ext cx="643367" cy="389823"/>
          </a:xfrm>
        </p:spPr>
        <p:txBody>
          <a:bodyPr lIns="0" tIns="0" rIns="0" bIns="0" anchor="ctr"/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03</a:t>
            </a:r>
            <a:endParaRPr lang="ko-KR" altLang="en-US" dirty="0"/>
          </a:p>
        </p:txBody>
      </p: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02513FED-F446-D255-555E-B2DA59A6B0C1}"/>
              </a:ext>
            </a:extLst>
          </p:cNvPr>
          <p:cNvCxnSpPr>
            <a:cxnSpLocks/>
          </p:cNvCxnSpPr>
          <p:nvPr/>
        </p:nvCxnSpPr>
        <p:spPr>
          <a:xfrm>
            <a:off x="1646262" y="2471964"/>
            <a:ext cx="6109357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48905F46-7D57-BA31-BB6B-447ADCB5F7C6}"/>
              </a:ext>
            </a:extLst>
          </p:cNvPr>
          <p:cNvCxnSpPr/>
          <p:nvPr/>
        </p:nvCxnSpPr>
        <p:spPr>
          <a:xfrm>
            <a:off x="1646262" y="3625950"/>
            <a:ext cx="6109357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4672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B504140A-A8BB-3E29-935D-46B76A525D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1</a:t>
            </a:r>
            <a:r>
              <a:rPr lang="ko-KR" altLang="en-US" dirty="0"/>
              <a:t>차시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A2397F5-FE57-0BCE-9B07-23E21A3A08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spc="-100" dirty="0">
                <a:solidFill>
                  <a:srgbClr val="0C4CAB"/>
                </a:solidFill>
              </a:rPr>
              <a:t>무엇</a:t>
            </a:r>
            <a:r>
              <a:rPr lang="ko-KR" altLang="en-US" spc="-1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이 </a:t>
            </a:r>
            <a:r>
              <a:rPr lang="ko-KR" altLang="en-US" spc="-1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</a:rPr>
              <a:t>맞을까</a:t>
            </a:r>
            <a:r>
              <a:rPr lang="en-US" altLang="ko-KR" spc="-1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?</a:t>
            </a:r>
            <a:endParaRPr lang="ko-KR" altLang="en-US" spc="-1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4" name="Text 3"/>
          <p:cNvSpPr txBox="1"/>
          <p:nvPr/>
        </p:nvSpPr>
        <p:spPr>
          <a:xfrm>
            <a:off x="2555528" y="4124568"/>
            <a:ext cx="7081554" cy="677237"/>
          </a:xfrm>
          <a:prstGeom prst="rect">
            <a:avLst/>
          </a:prstGeom>
        </p:spPr>
        <p:txBody>
          <a:bodyPr wrap="none"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sz="1900" b="1" kern="0" spc="-37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두 친구의 주장</a:t>
            </a:r>
            <a:r>
              <a:rPr lang="ko-KR" altLang="en-US" sz="1900" b="1" kern="0" spc="-37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을 살펴보고 회전체를 회전축에 수직인 평면으로 자를 때 생기는</a:t>
            </a:r>
            <a:endParaRPr lang="en-US" altLang="ko-KR" sz="1900" b="1" kern="0" spc="-37">
              <a:solidFill>
                <a:srgbClr val="2A3648"/>
              </a:solidFill>
              <a:latin typeface="Pretendard" pitchFamily="34" charset="0"/>
              <a:ea typeface="Pretendard" pitchFamily="34" charset="-122"/>
              <a:cs typeface="Pretendard" pitchFamily="34" charset="-120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900" b="1" kern="0" spc="-37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단면들의 특징을 </a:t>
            </a:r>
            <a:r>
              <a:rPr lang="en-US" altLang="ko-KR" sz="1900" b="1" kern="0" spc="-37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찾아</a:t>
            </a:r>
            <a:r>
              <a:rPr lang="ko-KR" altLang="en-US" sz="1900" b="1" kern="0" spc="-37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1900" b="1" kern="0" spc="-37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봅시다.</a:t>
            </a:r>
            <a:endParaRPr lang="en-US" altLang="ko-KR" sz="1900" dirty="0">
              <a:solidFill>
                <a:srgbClr val="2A364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561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1073343C-C8CC-0795-B758-337DB65F33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10200" y="2034857"/>
            <a:ext cx="1332742" cy="504825"/>
          </a:xfrm>
        </p:spPr>
        <p:txBody>
          <a:bodyPr/>
          <a:lstStyle/>
          <a:p>
            <a:r>
              <a:rPr lang="ko-KR" altLang="en-US" dirty="0"/>
              <a:t>학습목표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6546F72-142E-B319-F4CF-0A6A6E4F74D7}"/>
              </a:ext>
            </a:extLst>
          </p:cNvPr>
          <p:cNvSpPr txBox="1"/>
          <p:nvPr/>
        </p:nvSpPr>
        <p:spPr>
          <a:xfrm>
            <a:off x="1006431" y="2742629"/>
            <a:ext cx="10179138" cy="230832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ko-KR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평면도형을 회전시켜 만들어지는 회전체를</a:t>
            </a:r>
            <a:endParaRPr lang="en-US" altLang="ko-KR" sz="4800" dirty="0">
              <a:solidFill>
                <a:schemeClr val="tx1">
                  <a:lumMod val="85000"/>
                  <a:lumOff val="15000"/>
                </a:schemeClr>
              </a:solidFill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  <a:p>
            <a:pPr algn="ctr"/>
            <a:r>
              <a:rPr lang="ko-KR" altLang="en-US" sz="4800" dirty="0">
                <a:solidFill>
                  <a:srgbClr val="0C4CAB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회전축에 수직인 평면으로 잘랐을 때</a:t>
            </a:r>
            <a:endParaRPr lang="en-US" altLang="ko-KR" sz="4800" dirty="0">
              <a:solidFill>
                <a:srgbClr val="0C4CAB"/>
              </a:solidFill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  <a:p>
            <a:pPr algn="ctr"/>
            <a:r>
              <a:rPr lang="ko-KR" altLang="en-US" sz="4800" dirty="0">
                <a:solidFill>
                  <a:srgbClr val="0C4CAB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단면의 모양</a:t>
            </a:r>
            <a:r>
              <a:rPr lang="ko-KR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을 추론할 수 있다</a:t>
            </a:r>
            <a:r>
              <a:rPr lang="en-US" altLang="ko-KR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.</a:t>
            </a:r>
            <a:endParaRPr lang="ko-KR" altLang="en-US" sz="4800" dirty="0">
              <a:solidFill>
                <a:schemeClr val="tx1">
                  <a:lumMod val="85000"/>
                  <a:lumOff val="15000"/>
                </a:schemeClr>
              </a:solidFill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16744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4944F-63BB-261B-E9BB-4F5D684B4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8CAFDBF5-4AA4-E87D-CB3F-CEA6BE8C4514}"/>
              </a:ext>
            </a:extLst>
          </p:cNvPr>
          <p:cNvSpPr/>
          <p:nvPr/>
        </p:nvSpPr>
        <p:spPr>
          <a:xfrm>
            <a:off x="1346200" y="2332532"/>
            <a:ext cx="9534525" cy="3841762"/>
          </a:xfrm>
          <a:prstGeom prst="roundRect">
            <a:avLst>
              <a:gd name="adj" fmla="val 6089"/>
            </a:avLst>
          </a:prstGeom>
          <a:solidFill>
            <a:schemeClr val="bg1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텍스트 개체 틀 1">
            <a:extLst>
              <a:ext uri="{FF2B5EF4-FFF2-40B4-BE49-F238E27FC236}">
                <a16:creationId xmlns:a16="http://schemas.microsoft.com/office/drawing/2014/main" id="{E69D394A-64C5-13D0-3904-19C53E99EA50}"/>
              </a:ext>
            </a:extLst>
          </p:cNvPr>
          <p:cNvSpPr txBox="1">
            <a:spLocks/>
          </p:cNvSpPr>
          <p:nvPr/>
        </p:nvSpPr>
        <p:spPr>
          <a:xfrm>
            <a:off x="1346200" y="1075304"/>
            <a:ext cx="9652000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32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400"/>
              <a:t>다음은 회전체를 회전축에 수직인 평면으로 자를 때 생기는 단면에 대한 두 학생의 의견입니다</a:t>
            </a:r>
            <a:r>
              <a:rPr lang="en-US" altLang="ko-KR" sz="2400"/>
              <a:t>.</a:t>
            </a:r>
            <a:endParaRPr lang="en-US" altLang="ko-KR" sz="2400" dirty="0"/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4658A826-D012-4297-9E35-01CDC4100ACB}"/>
              </a:ext>
            </a:extLst>
          </p:cNvPr>
          <p:cNvCxnSpPr>
            <a:cxnSpLocks/>
          </p:cNvCxnSpPr>
          <p:nvPr/>
        </p:nvCxnSpPr>
        <p:spPr>
          <a:xfrm>
            <a:off x="1335541" y="2039865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CB1AC19B-AF81-95F5-A24B-3606BFAD03C0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158E020B-7302-8A67-EC5D-5B719910E68E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생각 열기</a:t>
            </a:r>
            <a:endParaRPr lang="ko-KR" altLang="en-US" dirty="0"/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AAECF545-2097-3416-84EB-AB3550C8B46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25622" y="3451820"/>
            <a:ext cx="1560892" cy="2027402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47E5F839-0DD5-4E53-AEB0-74382EBBC7C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50315" y="3351518"/>
            <a:ext cx="1658226" cy="2127704"/>
          </a:xfrm>
          <a:prstGeom prst="rect">
            <a:avLst/>
          </a:prstGeom>
        </p:spPr>
      </p:pic>
      <p:sp>
        <p:nvSpPr>
          <p:cNvPr id="25" name="말풍선: 모서리가 둥근 사각형 24">
            <a:extLst>
              <a:ext uri="{FF2B5EF4-FFF2-40B4-BE49-F238E27FC236}">
                <a16:creationId xmlns:a16="http://schemas.microsoft.com/office/drawing/2014/main" id="{007AB6ED-A672-BCF4-F71D-1295559188E3}"/>
              </a:ext>
            </a:extLst>
          </p:cNvPr>
          <p:cNvSpPr/>
          <p:nvPr/>
        </p:nvSpPr>
        <p:spPr>
          <a:xfrm>
            <a:off x="3312433" y="2927182"/>
            <a:ext cx="5162796" cy="960398"/>
          </a:xfrm>
          <a:prstGeom prst="wedgeRoundRectCallout">
            <a:avLst>
              <a:gd name="adj1" fmla="val -57310"/>
              <a:gd name="adj2" fmla="val 40450"/>
              <a:gd name="adj3" fmla="val 16667"/>
            </a:avLst>
          </a:prstGeom>
          <a:solidFill>
            <a:schemeClr val="bg1"/>
          </a:solidFill>
          <a:ln w="19050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ko-KR" altLang="en-US" sz="1400" b="1" spc="-8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회전체를 회전축에 수직인 평면으로 자를 때 생기는 </a:t>
            </a:r>
            <a:endParaRPr lang="en-US" altLang="ko-KR" sz="1400" b="1" spc="-80">
              <a:ln>
                <a:solidFill>
                  <a:srgbClr val="00B050">
                    <a:alpha val="0"/>
                  </a:srgb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400" b="1" spc="-8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단면은 원 모양이야</a:t>
            </a:r>
            <a:r>
              <a:rPr lang="en-US" altLang="ko-KR" sz="1400" b="1" spc="-8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en-US" altLang="ko-KR" sz="1400" b="1" spc="-80" dirty="0">
              <a:ln>
                <a:solidFill>
                  <a:srgbClr val="00B050">
                    <a:alpha val="0"/>
                  </a:srgb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71215FD1-E077-CC29-B78E-A417C4C817E5}"/>
              </a:ext>
            </a:extLst>
          </p:cNvPr>
          <p:cNvSpPr/>
          <p:nvPr/>
        </p:nvSpPr>
        <p:spPr>
          <a:xfrm>
            <a:off x="1979367" y="2787328"/>
            <a:ext cx="802975" cy="362463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민수</a:t>
            </a: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333FF3F8-41C9-68B5-94E3-891C287D433E}"/>
              </a:ext>
            </a:extLst>
          </p:cNvPr>
          <p:cNvSpPr/>
          <p:nvPr/>
        </p:nvSpPr>
        <p:spPr>
          <a:xfrm>
            <a:off x="9396533" y="2787327"/>
            <a:ext cx="802975" cy="362463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지연</a:t>
            </a:r>
          </a:p>
        </p:txBody>
      </p:sp>
      <p:sp>
        <p:nvSpPr>
          <p:cNvPr id="3" name="말풍선: 모서리가 둥근 사각형 2">
            <a:extLst>
              <a:ext uri="{FF2B5EF4-FFF2-40B4-BE49-F238E27FC236}">
                <a16:creationId xmlns:a16="http://schemas.microsoft.com/office/drawing/2014/main" id="{F7C851D9-DE55-7576-81E3-6EF84C55F947}"/>
              </a:ext>
            </a:extLst>
          </p:cNvPr>
          <p:cNvSpPr/>
          <p:nvPr/>
        </p:nvSpPr>
        <p:spPr>
          <a:xfrm>
            <a:off x="3465935" y="4415370"/>
            <a:ext cx="5162796" cy="960398"/>
          </a:xfrm>
          <a:prstGeom prst="wedgeRoundRectCallout">
            <a:avLst>
              <a:gd name="adj1" fmla="val 59659"/>
              <a:gd name="adj2" fmla="val 2763"/>
              <a:gd name="adj3" fmla="val 16667"/>
            </a:avLst>
          </a:prstGeom>
          <a:solidFill>
            <a:schemeClr val="bg1"/>
          </a:solidFill>
          <a:ln w="19050">
            <a:solidFill>
              <a:srgbClr val="F58F0C"/>
            </a:solidFill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ko-KR" altLang="en-US" sz="1400" b="1" spc="-8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회전체를 회전축에 수직인 평면으로 자를 때 생기는 </a:t>
            </a:r>
            <a:endParaRPr lang="en-US" altLang="ko-KR" sz="1400" b="1" spc="-80">
              <a:ln>
                <a:solidFill>
                  <a:srgbClr val="00B050">
                    <a:alpha val="0"/>
                  </a:srgb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400" b="1" spc="-8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단면은 원 모양이 아닐 수도 있어</a:t>
            </a:r>
            <a:r>
              <a:rPr lang="en-US" altLang="ko-KR" sz="1400" b="1" spc="-8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en-US" altLang="ko-KR" sz="1400" b="1" spc="-80" dirty="0">
              <a:ln>
                <a:solidFill>
                  <a:srgbClr val="00B050">
                    <a:alpha val="0"/>
                  </a:srgb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7" name="텍스트 개체 틀 17">
            <a:extLst>
              <a:ext uri="{FF2B5EF4-FFF2-40B4-BE49-F238E27FC236}">
                <a16:creationId xmlns:a16="http://schemas.microsoft.com/office/drawing/2014/main" id="{7253E9BB-AC16-F1BF-AF9F-57867F571D4E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altLang="ko-KR" b="1" kern="0" spc="-22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상황 제시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296211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11340-A270-BC0E-93E3-72084295C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1">
            <a:extLst>
              <a:ext uri="{FF2B5EF4-FFF2-40B4-BE49-F238E27FC236}">
                <a16:creationId xmlns:a16="http://schemas.microsoft.com/office/drawing/2014/main" id="{7EE964D5-68E1-B1B9-FE4D-378F80710CED}"/>
              </a:ext>
            </a:extLst>
          </p:cNvPr>
          <p:cNvSpPr txBox="1">
            <a:spLocks/>
          </p:cNvSpPr>
          <p:nvPr/>
        </p:nvSpPr>
        <p:spPr>
          <a:xfrm>
            <a:off x="1308100" y="1260894"/>
            <a:ext cx="9652000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32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나의 생각을 </a:t>
            </a:r>
            <a:r>
              <a:rPr lang="ko-KR" altLang="en-US" sz="2400" b="1" kern="0" spc="-37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쓰고 이야기</a:t>
            </a:r>
            <a:r>
              <a:rPr lang="ko-KR" altLang="en-US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해 봅시다</a:t>
            </a:r>
            <a:endParaRPr lang="ko-KR" altLang="en-US" sz="2400" dirty="0"/>
          </a:p>
        </p:txBody>
      </p:sp>
      <p:sp>
        <p:nvSpPr>
          <p:cNvPr id="9" name="텍스트 개체 틀 2">
            <a:extLst>
              <a:ext uri="{FF2B5EF4-FFF2-40B4-BE49-F238E27FC236}">
                <a16:creationId xmlns:a16="http://schemas.microsoft.com/office/drawing/2014/main" id="{9AECFCB9-96AC-C352-7D53-F9CFD665ED7B}"/>
              </a:ext>
            </a:extLst>
          </p:cNvPr>
          <p:cNvSpPr txBox="1">
            <a:spLocks/>
          </p:cNvSpPr>
          <p:nvPr/>
        </p:nvSpPr>
        <p:spPr>
          <a:xfrm>
            <a:off x="1600200" y="1915965"/>
            <a:ext cx="9067800" cy="361949"/>
          </a:xfrm>
          <a:prstGeom prst="rect">
            <a:avLst/>
          </a:prstGeom>
        </p:spPr>
        <p:txBody>
          <a:bodyPr tIns="0" bIns="0" anchor="ctr"/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Char char="•"/>
              <a:defRPr sz="20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50" b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두 학생의 의견에 대한 여러분의 생각을 정하고</a:t>
            </a:r>
            <a:r>
              <a:rPr lang="en-US" altLang="ko-KR" sz="1650" b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</a:t>
            </a:r>
            <a:r>
              <a:rPr lang="ko-KR" altLang="en-US" sz="1650" b="1" dirty="0"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그 이유를 짝과 나눠 봅시다</a:t>
            </a:r>
            <a:r>
              <a:rPr lang="en-US" altLang="ko-KR" sz="1650" b="1" dirty="0"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FFDCAE9-4C61-9683-4089-C802F3D8DFA7}"/>
              </a:ext>
            </a:extLst>
          </p:cNvPr>
          <p:cNvCxnSpPr>
            <a:cxnSpLocks/>
          </p:cNvCxnSpPr>
          <p:nvPr/>
        </p:nvCxnSpPr>
        <p:spPr>
          <a:xfrm>
            <a:off x="1335541" y="1840219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16A61691-A297-6BFF-92DD-B607780928B3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altLang="ko-KR" b="1" kern="0" spc="-22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상황 제시</a:t>
            </a:r>
            <a:endParaRPr lang="en-US" altLang="ko-KR" dirty="0"/>
          </a:p>
        </p:txBody>
      </p:sp>
      <p:sp>
        <p:nvSpPr>
          <p:cNvPr id="14" name="텍스트 개체 틀 17">
            <a:extLst>
              <a:ext uri="{FF2B5EF4-FFF2-40B4-BE49-F238E27FC236}">
                <a16:creationId xmlns:a16="http://schemas.microsoft.com/office/drawing/2014/main" id="{D2223423-38E4-4C09-EC63-974718E8EE76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391162B4-416A-62C0-8D1F-9AA4DDB88EF0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나의 생각 쓰기</a:t>
            </a:r>
            <a:endParaRPr lang="ko-KR" altLang="en-US" dirty="0"/>
          </a:p>
        </p:txBody>
      </p:sp>
      <p:sp>
        <p:nvSpPr>
          <p:cNvPr id="2" name="Shape 8">
            <a:extLst>
              <a:ext uri="{FF2B5EF4-FFF2-40B4-BE49-F238E27FC236}">
                <a16:creationId xmlns:a16="http://schemas.microsoft.com/office/drawing/2014/main" id="{B155C018-24FB-2431-8EA4-B64495614BC5}"/>
              </a:ext>
            </a:extLst>
          </p:cNvPr>
          <p:cNvSpPr/>
          <p:nvPr/>
        </p:nvSpPr>
        <p:spPr>
          <a:xfrm>
            <a:off x="3386098" y="3988833"/>
            <a:ext cx="133502" cy="228600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Shape 9">
            <a:extLst>
              <a:ext uri="{FF2B5EF4-FFF2-40B4-BE49-F238E27FC236}">
                <a16:creationId xmlns:a16="http://schemas.microsoft.com/office/drawing/2014/main" id="{0ADD5A99-D967-7496-2C8A-709EF2CC7A5B}"/>
              </a:ext>
            </a:extLst>
          </p:cNvPr>
          <p:cNvSpPr/>
          <p:nvPr/>
        </p:nvSpPr>
        <p:spPr>
          <a:xfrm>
            <a:off x="3423588" y="4008035"/>
            <a:ext cx="114300" cy="19019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Shape 15">
            <a:extLst>
              <a:ext uri="{FF2B5EF4-FFF2-40B4-BE49-F238E27FC236}">
                <a16:creationId xmlns:a16="http://schemas.microsoft.com/office/drawing/2014/main" id="{C42F71DC-D134-9160-B129-0D4A59DC80A5}"/>
              </a:ext>
            </a:extLst>
          </p:cNvPr>
          <p:cNvSpPr/>
          <p:nvPr/>
        </p:nvSpPr>
        <p:spPr>
          <a:xfrm>
            <a:off x="10033786" y="3988833"/>
            <a:ext cx="133502" cy="228600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Shape 16">
            <a:extLst>
              <a:ext uri="{FF2B5EF4-FFF2-40B4-BE49-F238E27FC236}">
                <a16:creationId xmlns:a16="http://schemas.microsoft.com/office/drawing/2014/main" id="{4CB8AA80-8733-D3F6-5607-5ACA40E6B964}"/>
              </a:ext>
            </a:extLst>
          </p:cNvPr>
          <p:cNvSpPr/>
          <p:nvPr/>
        </p:nvSpPr>
        <p:spPr>
          <a:xfrm>
            <a:off x="10015498" y="4008035"/>
            <a:ext cx="114300" cy="19019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Shape 0">
            <a:extLst>
              <a:ext uri="{FF2B5EF4-FFF2-40B4-BE49-F238E27FC236}">
                <a16:creationId xmlns:a16="http://schemas.microsoft.com/office/drawing/2014/main" id="{295C34DA-E2CE-AF98-9540-DD483FD45968}"/>
              </a:ext>
            </a:extLst>
          </p:cNvPr>
          <p:cNvSpPr/>
          <p:nvPr/>
        </p:nvSpPr>
        <p:spPr>
          <a:xfrm>
            <a:off x="1333805" y="2703185"/>
            <a:ext cx="9520919" cy="2916779"/>
          </a:xfrm>
          <a:prstGeom prst="roundRect">
            <a:avLst>
              <a:gd name="adj" fmla="val 10710"/>
            </a:avLst>
          </a:prstGeom>
          <a:solidFill>
            <a:srgbClr val="F5F9FF"/>
          </a:solidFill>
          <a:ln w="25400">
            <a:solidFill>
              <a:srgbClr val="C9D8E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A6BF540A-0BE0-0FCC-AE0A-89D41FF695DC}"/>
              </a:ext>
            </a:extLst>
          </p:cNvPr>
          <p:cNvSpPr txBox="1"/>
          <p:nvPr/>
        </p:nvSpPr>
        <p:spPr>
          <a:xfrm>
            <a:off x="2345955" y="2994495"/>
            <a:ext cx="8256855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ko-KR" altLang="en-US" sz="1600" b="1" kern="0" spc="-22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와</a:t>
            </a:r>
            <a:endParaRPr lang="en-US" sz="1600" dirty="0"/>
          </a:p>
        </p:txBody>
      </p:sp>
      <p:sp>
        <p:nvSpPr>
          <p:cNvPr id="18" name="Text 8">
            <a:extLst>
              <a:ext uri="{FF2B5EF4-FFF2-40B4-BE49-F238E27FC236}">
                <a16:creationId xmlns:a16="http://schemas.microsoft.com/office/drawing/2014/main" id="{C074375B-6CB6-B64A-8BEF-F0B6A89CAF5B}"/>
              </a:ext>
            </a:extLst>
          </p:cNvPr>
          <p:cNvSpPr txBox="1"/>
          <p:nvPr/>
        </p:nvSpPr>
        <p:spPr>
          <a:xfrm>
            <a:off x="1717991" y="3395178"/>
            <a:ext cx="8726905" cy="4672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나는</a:t>
            </a:r>
            <a:r>
              <a:rPr lang="en-US" sz="1600" b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( </a:t>
            </a:r>
            <a:r>
              <a:rPr lang="ko-KR" altLang="en-US" sz="1600" b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민수</a:t>
            </a:r>
            <a:r>
              <a:rPr lang="en-US" sz="1600" b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 </a:t>
            </a:r>
            <a:r>
              <a:rPr lang="ko-KR" altLang="en-US" sz="1600" b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생각</a:t>
            </a:r>
            <a:r>
              <a:rPr lang="en-US" sz="1600" b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 동의한다. / </a:t>
            </a:r>
            <a:r>
              <a:rPr lang="ko-KR" altLang="en-US" sz="1600" b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지연이의 생각에 동의한다</a:t>
            </a:r>
            <a:r>
              <a:rPr lang="en-US" altLang="ko-KR" sz="1600" b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/ </a:t>
            </a:r>
            <a:r>
              <a:rPr lang="ko-KR" altLang="en-US" sz="1600" b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민수와 지연이의 생각에 모두 </a:t>
            </a:r>
            <a:r>
              <a:rPr lang="en-US" sz="1600" b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동의하지 </a:t>
            </a:r>
            <a:r>
              <a:rPr lang="en-US" sz="16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않는다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)</a:t>
            </a:r>
            <a:endParaRPr lang="en-US" sz="1600" dirty="0"/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42F4AA93-1EF7-5464-5CE4-CDA6FE111D2C}"/>
              </a:ext>
            </a:extLst>
          </p:cNvPr>
          <p:cNvSpPr txBox="1"/>
          <p:nvPr/>
        </p:nvSpPr>
        <p:spPr>
          <a:xfrm>
            <a:off x="1730023" y="4137446"/>
            <a:ext cx="893369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왜냐하면</a:t>
            </a:r>
            <a:endParaRPr lang="en-US" sz="1600" dirty="0"/>
          </a:p>
        </p:txBody>
      </p: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DEA76892-05ED-8381-FD09-D8B0497A56EA}"/>
              </a:ext>
            </a:extLst>
          </p:cNvPr>
          <p:cNvSpPr/>
          <p:nvPr/>
        </p:nvSpPr>
        <p:spPr>
          <a:xfrm>
            <a:off x="1717991" y="2974795"/>
            <a:ext cx="581025" cy="361949"/>
          </a:xfrm>
          <a:prstGeom prst="roundRect">
            <a:avLst>
              <a:gd name="adj" fmla="val 50000"/>
            </a:avLst>
          </a:prstGeom>
          <a:solidFill>
            <a:srgbClr val="0B3F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4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민수</a:t>
            </a: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0231D751-FB69-1318-6164-3CB2B7FF079E}"/>
              </a:ext>
            </a:extLst>
          </p:cNvPr>
          <p:cNvCxnSpPr/>
          <p:nvPr/>
        </p:nvCxnSpPr>
        <p:spPr>
          <a:xfrm>
            <a:off x="2575266" y="4376650"/>
            <a:ext cx="7869631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7">
            <a:extLst>
              <a:ext uri="{FF2B5EF4-FFF2-40B4-BE49-F238E27FC236}">
                <a16:creationId xmlns:a16="http://schemas.microsoft.com/office/drawing/2014/main" id="{91834285-6D13-8BDE-8465-091C5DAB6990}"/>
              </a:ext>
            </a:extLst>
          </p:cNvPr>
          <p:cNvSpPr txBox="1"/>
          <p:nvPr/>
        </p:nvSpPr>
        <p:spPr>
          <a:xfrm>
            <a:off x="3259797" y="2986610"/>
            <a:ext cx="7469847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kern="0" spc="-22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600" b="1" kern="0" spc="-22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생각</a:t>
            </a:r>
            <a:r>
              <a:rPr lang="en-US" sz="1600" b="1" kern="0" spc="-22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 </a:t>
            </a:r>
            <a:r>
              <a:rPr lang="en-US" sz="1600" b="1" kern="0" spc="-22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대한 </a:t>
            </a:r>
            <a:r>
              <a:rPr lang="en-US" sz="1600" b="1" kern="0" spc="-22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나의</a:t>
            </a:r>
            <a:r>
              <a:rPr lang="en-US" sz="1600" b="1" kern="0" spc="-22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600" b="1" kern="0" spc="-22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판단</a:t>
            </a:r>
            <a:endParaRPr lang="en-US" sz="1600" dirty="0"/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448572E6-F08E-AB19-D91C-3392F2885D0F}"/>
              </a:ext>
            </a:extLst>
          </p:cNvPr>
          <p:cNvSpPr/>
          <p:nvPr/>
        </p:nvSpPr>
        <p:spPr>
          <a:xfrm>
            <a:off x="2631832" y="2973260"/>
            <a:ext cx="581025" cy="361949"/>
          </a:xfrm>
          <a:prstGeom prst="roundRect">
            <a:avLst>
              <a:gd name="adj" fmla="val 50000"/>
            </a:avLst>
          </a:prstGeom>
          <a:solidFill>
            <a:srgbClr val="0B3F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4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지연</a:t>
            </a: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6217FE61-9B2B-437D-C4FD-E73A85C49667}"/>
              </a:ext>
            </a:extLst>
          </p:cNvPr>
          <p:cNvCxnSpPr>
            <a:cxnSpLocks/>
          </p:cNvCxnSpPr>
          <p:nvPr/>
        </p:nvCxnSpPr>
        <p:spPr>
          <a:xfrm>
            <a:off x="1717991" y="4981970"/>
            <a:ext cx="8726906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8206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0A9F9-9EE7-8C12-7359-AA28F5CEB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C1B49332-00E9-9648-F5CC-935FBB729F79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r>
              <a:rPr lang="ko-KR" altLang="en-US" dirty="0"/>
              <a:t>차시</a:t>
            </a:r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D8F237A8-CD5B-523C-778D-F3309A7F1601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누가 맞을까</a:t>
            </a:r>
            <a:r>
              <a:rPr lang="en-US" altLang="ko-KR"/>
              <a:t>?</a:t>
            </a:r>
            <a:endParaRPr lang="ko-KR" altLang="en-US" dirty="0"/>
          </a:p>
        </p:txBody>
      </p:sp>
      <p:sp>
        <p:nvSpPr>
          <p:cNvPr id="3" name="텍스트 개체 틀 17">
            <a:extLst>
              <a:ext uri="{FF2B5EF4-FFF2-40B4-BE49-F238E27FC236}">
                <a16:creationId xmlns:a16="http://schemas.microsoft.com/office/drawing/2014/main" id="{527A1066-67B9-1BA4-F031-A616FBEBA63B}"/>
              </a:ext>
            </a:extLst>
          </p:cNvPr>
          <p:cNvSpPr txBox="1">
            <a:spLocks/>
          </p:cNvSpPr>
          <p:nvPr/>
        </p:nvSpPr>
        <p:spPr>
          <a:xfrm>
            <a:off x="1342933" y="1042229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텍스트 개체 틀 2">
                <a:extLst>
                  <a:ext uri="{FF2B5EF4-FFF2-40B4-BE49-F238E27FC236}">
                    <a16:creationId xmlns:a16="http://schemas.microsoft.com/office/drawing/2014/main" id="{30D63B0B-4B81-2AC8-B382-541FA492D4D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39266" y="1060844"/>
                <a:ext cx="8920443" cy="305276"/>
              </a:xfrm>
              <a:prstGeom prst="rect">
                <a:avLst/>
              </a:prstGeom>
            </p:spPr>
            <p:txBody>
              <a:bodyPr wrap="square" lIns="0" tIns="0" bIns="0" anchor="ctr">
                <a:spAutoFit/>
              </a:bodyPr>
              <a:lstStyle>
                <a:lvl1pPr marL="180975" indent="-180975" algn="l" defTabSz="914400" rtl="0" eaLnBrk="1" latinLnBrk="0" hangingPunct="1">
                  <a:spcBef>
                    <a:spcPct val="20000"/>
                  </a:spcBef>
                  <a:buClr>
                    <a:srgbClr val="0C4CAB"/>
                  </a:buClr>
                  <a:buFont typeface="Arial" panose="020B0604020202020204" pitchFamily="34" charset="0"/>
                  <a:buNone/>
                  <a:defRPr sz="1600" b="0" kern="120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20000"/>
                  </a:lnSpc>
                </a:pPr>
                <a:r>
                  <a:rPr lang="ko-KR" altLang="en-US" sz="180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다음 평면도형을 직선 </a:t>
                </a:r>
                <a14:m>
                  <m:oMath xmlns:m="http://schemas.openxmlformats.org/officeDocument/2006/math">
                    <m:r>
                      <a:rPr lang="en-US" altLang="ko-KR" sz="1800" i="1">
                        <a:latin typeface="Cambria Math" panose="02040503050406030204" pitchFamily="18" charset="0"/>
                      </a:rPr>
                      <m:t>𝑙</m:t>
                    </m:r>
                    <m:r>
                      <a:rPr lang="ko-KR" altLang="en-US" sz="1800" i="1" smtClean="0">
                        <a:latin typeface="Cambria Math" panose="02040503050406030204" pitchFamily="18" charset="0"/>
                      </a:rPr>
                      <m:t>을</m:t>
                    </m:r>
                  </m:oMath>
                </a14:m>
                <a:r>
                  <a:rPr lang="en-US" altLang="ko-KR" sz="1800" dirty="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 </a:t>
                </a:r>
                <a:r>
                  <a:rPr lang="ko-KR" altLang="en-US" sz="180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회전축으로 하여 </a:t>
                </a:r>
                <a:r>
                  <a:rPr lang="en-US" altLang="ko-KR" sz="180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1</a:t>
                </a:r>
                <a:r>
                  <a:rPr lang="ko-KR" altLang="en-US" sz="180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회전 시킬 때 생기는 회전체를 그려 봅시다</a:t>
                </a:r>
                <a:r>
                  <a:rPr lang="en-US" altLang="ko-KR" sz="180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.</a:t>
                </a:r>
                <a:endParaRPr lang="en-US" altLang="ko-KR" sz="1800" dirty="0"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endParaRPr>
              </a:p>
            </p:txBody>
          </p:sp>
        </mc:Choice>
        <mc:Fallback xmlns="">
          <p:sp>
            <p:nvSpPr>
              <p:cNvPr id="13" name="텍스트 개체 틀 2">
                <a:extLst>
                  <a:ext uri="{FF2B5EF4-FFF2-40B4-BE49-F238E27FC236}">
                    <a16:creationId xmlns:a16="http://schemas.microsoft.com/office/drawing/2014/main" id="{30D63B0B-4B81-2AC8-B382-541FA492D4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9266" y="1060844"/>
                <a:ext cx="8920443" cy="3052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텍스트 개체 틀 17">
            <a:extLst>
              <a:ext uri="{FF2B5EF4-FFF2-40B4-BE49-F238E27FC236}">
                <a16:creationId xmlns:a16="http://schemas.microsoft.com/office/drawing/2014/main" id="{A6E66453-0084-9CCB-A22B-9D28059E2C7B}"/>
              </a:ext>
            </a:extLst>
          </p:cNvPr>
          <p:cNvSpPr txBox="1">
            <a:spLocks/>
          </p:cNvSpPr>
          <p:nvPr/>
        </p:nvSpPr>
        <p:spPr>
          <a:xfrm>
            <a:off x="1342932" y="4222547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462144B-8C70-1C3A-E670-A64A40191450}"/>
              </a:ext>
            </a:extLst>
          </p:cNvPr>
          <p:cNvSpPr txBox="1"/>
          <p:nvPr/>
        </p:nvSpPr>
        <p:spPr>
          <a:xfrm>
            <a:off x="1839266" y="4258129"/>
            <a:ext cx="8985578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altLang="ko-KR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‘</a:t>
            </a:r>
            <a:r>
              <a:rPr lang="ko-KR" altLang="en-US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그림</a:t>
            </a:r>
            <a:r>
              <a:rPr lang="en-US" altLang="ko-KR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1’</a:t>
            </a:r>
            <a:r>
              <a:rPr lang="ko-KR" altLang="en-US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에 대해 제시된 예시를 참고하여</a:t>
            </a:r>
            <a:r>
              <a:rPr lang="en-US" altLang="ko-KR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나머지 두 회전체를 회전축에 수직인 평면으로 자를 위치를 정하고</a:t>
            </a:r>
            <a:r>
              <a:rPr lang="en-US" altLang="ko-KR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그 위치에서 자를 때 생기는 단면을 그려봅시다</a:t>
            </a:r>
            <a:r>
              <a:rPr lang="en-US" altLang="ko-KR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</a:t>
            </a:r>
            <a:endParaRPr lang="ko-KR" altLang="en-US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33" name="텍스트 개체 틀 17">
            <a:extLst>
              <a:ext uri="{FF2B5EF4-FFF2-40B4-BE49-F238E27FC236}">
                <a16:creationId xmlns:a16="http://schemas.microsoft.com/office/drawing/2014/main" id="{39DB57F7-8720-8F47-5798-93DFD5195936}"/>
              </a:ext>
            </a:extLst>
          </p:cNvPr>
          <p:cNvSpPr txBox="1">
            <a:spLocks/>
          </p:cNvSpPr>
          <p:nvPr/>
        </p:nvSpPr>
        <p:spPr>
          <a:xfrm>
            <a:off x="1342932" y="5201940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C79525A-B2D6-91C9-3287-4AC416B0CC5B}"/>
              </a:ext>
            </a:extLst>
          </p:cNvPr>
          <p:cNvSpPr txBox="1"/>
          <p:nvPr/>
        </p:nvSpPr>
        <p:spPr>
          <a:xfrm>
            <a:off x="1815786" y="5242048"/>
            <a:ext cx="8527976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lang="ko-KR" altLang="en-US" b="1">
                <a:ln>
                  <a:solidFill>
                    <a:schemeClr val="accent5"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각 회전체를 </a:t>
            </a:r>
            <a:r>
              <a:rPr lang="en-US" altLang="ko-KR" b="1">
                <a:ln>
                  <a:solidFill>
                    <a:schemeClr val="accent5"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</a:t>
            </a:r>
            <a:r>
              <a:rPr lang="ko-KR" altLang="en-US" b="1">
                <a:ln>
                  <a:solidFill>
                    <a:schemeClr val="accent5"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번과 다른 위치에서 회전축에 수직인 평면으로 자를 때 생기는 단면을 그려봅시다</a:t>
            </a:r>
            <a:r>
              <a:rPr lang="en-US" altLang="ko-KR" b="1">
                <a:ln>
                  <a:solidFill>
                    <a:schemeClr val="accent5"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</a:t>
            </a:r>
            <a:endParaRPr lang="ko-KR" altLang="en-US" b="1" dirty="0">
              <a:ln>
                <a:solidFill>
                  <a:schemeClr val="accent5">
                    <a:alpha val="0"/>
                  </a:schemeClr>
                </a:solidFill>
              </a:ln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39" name="텍스트 개체 틀 17">
            <a:extLst>
              <a:ext uri="{FF2B5EF4-FFF2-40B4-BE49-F238E27FC236}">
                <a16:creationId xmlns:a16="http://schemas.microsoft.com/office/drawing/2014/main" id="{89381895-1CD5-7778-CB0C-FF1EAA9670F4}"/>
              </a:ext>
            </a:extLst>
          </p:cNvPr>
          <p:cNvSpPr txBox="1">
            <a:spLocks/>
          </p:cNvSpPr>
          <p:nvPr/>
        </p:nvSpPr>
        <p:spPr>
          <a:xfrm>
            <a:off x="1342932" y="6115035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40" name="텍스트 개체 틀 2">
            <a:extLst>
              <a:ext uri="{FF2B5EF4-FFF2-40B4-BE49-F238E27FC236}">
                <a16:creationId xmlns:a16="http://schemas.microsoft.com/office/drawing/2014/main" id="{1CB3EA22-39EB-E8E2-5D4C-E126E92B92D4}"/>
              </a:ext>
            </a:extLst>
          </p:cNvPr>
          <p:cNvSpPr txBox="1">
            <a:spLocks/>
          </p:cNvSpPr>
          <p:nvPr/>
        </p:nvSpPr>
        <p:spPr>
          <a:xfrm>
            <a:off x="1839265" y="6133650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en-US" altLang="ko-KR" sz="18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2</a:t>
            </a:r>
            <a:r>
              <a:rPr lang="ko-KR" altLang="en-US" sz="18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번과 </a:t>
            </a:r>
            <a:r>
              <a:rPr lang="en-US" altLang="ko-KR" sz="18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</a:t>
            </a:r>
            <a:r>
              <a:rPr lang="ko-KR" altLang="en-US" sz="18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번에서 그린 단면의 모양에 공통으로 나타나는 특징을 설명해 봅시다</a:t>
            </a:r>
            <a:r>
              <a:rPr lang="en-US" altLang="ko-KR" sz="18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  <a:endParaRPr lang="en-US" altLang="ko-KR" sz="1800" dirty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B61D6D36-12D9-479E-29EE-4B4C0052A9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5765365"/>
              </p:ext>
            </p:extLst>
          </p:nvPr>
        </p:nvGraphicFramePr>
        <p:xfrm>
          <a:off x="1342933" y="1582486"/>
          <a:ext cx="9526590" cy="23621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5530">
                  <a:extLst>
                    <a:ext uri="{9D8B030D-6E8A-4147-A177-3AD203B41FA5}">
                      <a16:colId xmlns:a16="http://schemas.microsoft.com/office/drawing/2014/main" val="1882376200"/>
                    </a:ext>
                  </a:extLst>
                </a:gridCol>
                <a:gridCol w="3175530">
                  <a:extLst>
                    <a:ext uri="{9D8B030D-6E8A-4147-A177-3AD203B41FA5}">
                      <a16:colId xmlns:a16="http://schemas.microsoft.com/office/drawing/2014/main" val="2078460339"/>
                    </a:ext>
                  </a:extLst>
                </a:gridCol>
                <a:gridCol w="3175530">
                  <a:extLst>
                    <a:ext uri="{9D8B030D-6E8A-4147-A177-3AD203B41FA5}">
                      <a16:colId xmlns:a16="http://schemas.microsoft.com/office/drawing/2014/main" val="2289850502"/>
                    </a:ext>
                  </a:extLst>
                </a:gridCol>
              </a:tblGrid>
              <a:tr h="3624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그림 </a:t>
                      </a:r>
                      <a:r>
                        <a:rPr lang="en-US" altLang="ko-KR" sz="1400" b="1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1</a:t>
                      </a:r>
                      <a:endParaRPr lang="ko-KR" altLang="en-US" sz="1400" b="1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그림</a:t>
                      </a:r>
                      <a:r>
                        <a:rPr lang="en-US" altLang="ko-KR" sz="1400" b="1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 2</a:t>
                      </a:r>
                      <a:endParaRPr lang="ko-KR" altLang="en-US" sz="1400" b="1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그림 </a:t>
                      </a:r>
                      <a:r>
                        <a:rPr lang="en-US" altLang="ko-KR" sz="1400" b="1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3</a:t>
                      </a:r>
                      <a:endParaRPr lang="ko-KR" altLang="en-US" sz="1400" b="1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870580"/>
                  </a:ext>
                </a:extLst>
              </a:tr>
              <a:tr h="1999712">
                <a:tc>
                  <a:txBody>
                    <a:bodyPr/>
                    <a:lstStyle/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endParaRPr lang="ko-KR" altLang="ko-KR" sz="130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endParaRPr lang="ko-KR" altLang="ko-KR" sz="130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endParaRPr lang="ko-KR" altLang="ko-KR" sz="130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879770"/>
                  </a:ext>
                </a:extLst>
              </a:tr>
            </a:tbl>
          </a:graphicData>
        </a:graphic>
      </p:graphicFrame>
      <p:pic>
        <p:nvPicPr>
          <p:cNvPr id="9" name="그림 8">
            <a:extLst>
              <a:ext uri="{FF2B5EF4-FFF2-40B4-BE49-F238E27FC236}">
                <a16:creationId xmlns:a16="http://schemas.microsoft.com/office/drawing/2014/main" id="{4885F50A-FECC-06B6-F1BD-7818606A96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0370" y="2047206"/>
            <a:ext cx="684578" cy="177800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F8BD0B9B-4854-A72F-24A8-0D0A4B405B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3634" y="2047206"/>
            <a:ext cx="684731" cy="1778400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2F0C9084-BB13-0D04-E39C-C44EFC379B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37051" y="2047206"/>
            <a:ext cx="601857" cy="1778400"/>
          </a:xfrm>
          <a:prstGeom prst="rect">
            <a:avLst/>
          </a:prstGeom>
        </p:spPr>
      </p:pic>
      <p:sp>
        <p:nvSpPr>
          <p:cNvPr id="19" name="텍스트 개체 틀 17">
            <a:extLst>
              <a:ext uri="{FF2B5EF4-FFF2-40B4-BE49-F238E27FC236}">
                <a16:creationId xmlns:a16="http://schemas.microsoft.com/office/drawing/2014/main" id="{B0FDA1FA-142E-B4D2-B693-DC7CCFAE5C0A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altLang="ko-KR" b="1" kern="0" spc="-22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상황 1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78126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68DC6-0AFD-EB7F-3EE1-C6ABF2418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EFF67F99-5A6F-44D4-5B10-BD0532263498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8CA5E475-AB55-EC99-D504-EE3217EA29F6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탐정의 질문</a:t>
            </a: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단면의 모양을 찾아라</a:t>
            </a: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!</a:t>
            </a:r>
            <a:endParaRPr lang="en-US" altLang="ko-KR" sz="2000" dirty="0"/>
          </a:p>
        </p:txBody>
      </p: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28492B62-8E16-66B2-B14C-D18AC80E20D5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altLang="ko-KR" b="1" kern="0" spc="-22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상황 1</a:t>
            </a:r>
            <a:endParaRPr lang="en-US" altLang="ko-KR" dirty="0"/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DCE377FB-56A2-45B3-DC6C-5CCD3534BEEC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누가 맞을까</a:t>
            </a:r>
            <a:r>
              <a:rPr lang="en-US" altLang="ko-KR"/>
              <a:t>?</a:t>
            </a:r>
            <a:endParaRPr lang="ko-KR" altLang="en-US" dirty="0"/>
          </a:p>
        </p:txBody>
      </p:sp>
      <p:sp>
        <p:nvSpPr>
          <p:cNvPr id="34" name="텍스트 개체 틀 2">
            <a:extLst>
              <a:ext uri="{FF2B5EF4-FFF2-40B4-BE49-F238E27FC236}">
                <a16:creationId xmlns:a16="http://schemas.microsoft.com/office/drawing/2014/main" id="{2FA3338D-8CBC-FC2F-663B-1AD61D34E97B}"/>
              </a:ext>
            </a:extLst>
          </p:cNvPr>
          <p:cNvSpPr txBox="1">
            <a:spLocks/>
          </p:cNvSpPr>
          <p:nvPr/>
        </p:nvSpPr>
        <p:spPr>
          <a:xfrm>
            <a:off x="1864029" y="2192960"/>
            <a:ext cx="651781" cy="276999"/>
          </a:xfrm>
          <a:prstGeom prst="rect">
            <a:avLst/>
          </a:prstGeom>
        </p:spPr>
        <p:txBody>
          <a:bodyPr wrap="non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800" b="1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질문 </a:t>
            </a:r>
            <a:r>
              <a:rPr lang="en-US" altLang="ko-KR" sz="1800" b="1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endParaRPr lang="ko-KR" altLang="en-US" sz="1800" dirty="0">
              <a:solidFill>
                <a:srgbClr val="0B3F94"/>
              </a:solidFill>
            </a:endParaRPr>
          </a:p>
        </p:txBody>
      </p:sp>
      <p:pic>
        <p:nvPicPr>
          <p:cNvPr id="36" name="그래픽 35">
            <a:extLst>
              <a:ext uri="{FF2B5EF4-FFF2-40B4-BE49-F238E27FC236}">
                <a16:creationId xmlns:a16="http://schemas.microsoft.com/office/drawing/2014/main" id="{D8900BAF-4ACB-5047-FA25-0BDD657722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31444" y="2242373"/>
            <a:ext cx="314138" cy="314138"/>
          </a:xfrm>
          <a:prstGeom prst="rect">
            <a:avLst/>
          </a:prstGeom>
        </p:spPr>
      </p:pic>
      <p:sp>
        <p:nvSpPr>
          <p:cNvPr id="38" name="텍스트 개체 틀 2">
            <a:extLst>
              <a:ext uri="{FF2B5EF4-FFF2-40B4-BE49-F238E27FC236}">
                <a16:creationId xmlns:a16="http://schemas.microsoft.com/office/drawing/2014/main" id="{0E62CFCC-47DB-9FBB-4BE3-7FA6BE3C0F3B}"/>
              </a:ext>
            </a:extLst>
          </p:cNvPr>
          <p:cNvSpPr txBox="1">
            <a:spLocks/>
          </p:cNvSpPr>
          <p:nvPr/>
        </p:nvSpPr>
        <p:spPr>
          <a:xfrm>
            <a:off x="1864029" y="2583319"/>
            <a:ext cx="5850319" cy="246221"/>
          </a:xfrm>
          <a:prstGeom prst="rect">
            <a:avLst/>
          </a:prstGeom>
        </p:spPr>
        <p:txBody>
          <a:bodyPr wrap="none" lIns="0" tIns="0" bIns="0" anchor="ctr">
            <a:sp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주어진 평면을 </a:t>
            </a:r>
            <a:r>
              <a:rPr lang="en-US" altLang="ko-KR"/>
              <a:t>1</a:t>
            </a:r>
            <a:r>
              <a:rPr lang="ko-KR" altLang="en-US"/>
              <a:t>회전 시키면 어떤 입체도형이 될지 상상하여 그려볼까요</a:t>
            </a:r>
            <a:r>
              <a:rPr lang="en-US" altLang="ko-KR"/>
              <a:t>?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9FE2D77-9FB5-55F7-235C-76B44D146991}"/>
              </a:ext>
            </a:extLst>
          </p:cNvPr>
          <p:cNvSpPr txBox="1">
            <a:spLocks/>
          </p:cNvSpPr>
          <p:nvPr/>
        </p:nvSpPr>
        <p:spPr>
          <a:xfrm>
            <a:off x="1864029" y="3576042"/>
            <a:ext cx="683842" cy="276999"/>
          </a:xfrm>
          <a:prstGeom prst="rect">
            <a:avLst/>
          </a:prstGeom>
        </p:spPr>
        <p:txBody>
          <a:bodyPr wrap="non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800" b="1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질문 </a:t>
            </a:r>
            <a:r>
              <a:rPr lang="en-US" altLang="ko-KR" sz="1800" b="1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</a:t>
            </a:r>
            <a:endParaRPr lang="ko-KR" altLang="en-US" sz="1800" dirty="0">
              <a:solidFill>
                <a:srgbClr val="0B3F94"/>
              </a:solidFill>
            </a:endParaRPr>
          </a:p>
        </p:txBody>
      </p:sp>
      <p:pic>
        <p:nvPicPr>
          <p:cNvPr id="4" name="그래픽 3">
            <a:extLst>
              <a:ext uri="{FF2B5EF4-FFF2-40B4-BE49-F238E27FC236}">
                <a16:creationId xmlns:a16="http://schemas.microsoft.com/office/drawing/2014/main" id="{0C4217B7-93B9-CB74-78FD-4BB6E84FFE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31444" y="3625455"/>
            <a:ext cx="314138" cy="314138"/>
          </a:xfrm>
          <a:prstGeom prst="rect">
            <a:avLst/>
          </a:prstGeom>
        </p:spPr>
      </p:pic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6D8E7A13-CAAC-0864-F662-497385881E80}"/>
              </a:ext>
            </a:extLst>
          </p:cNvPr>
          <p:cNvSpPr txBox="1">
            <a:spLocks/>
          </p:cNvSpPr>
          <p:nvPr/>
        </p:nvSpPr>
        <p:spPr>
          <a:xfrm>
            <a:off x="1864029" y="3966401"/>
            <a:ext cx="5908028" cy="246221"/>
          </a:xfrm>
          <a:prstGeom prst="rect">
            <a:avLst/>
          </a:prstGeom>
        </p:spPr>
        <p:txBody>
          <a:bodyPr wrap="none" lIns="0" tIns="0" bIns="0" anchor="ctr">
            <a:sp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자르는 위치</a:t>
            </a:r>
            <a:r>
              <a:rPr lang="en-US" altLang="ko-KR"/>
              <a:t>(</a:t>
            </a:r>
            <a:r>
              <a:rPr lang="ko-KR" altLang="en-US"/>
              <a:t>높이</a:t>
            </a:r>
            <a:r>
              <a:rPr lang="en-US" altLang="ko-KR"/>
              <a:t>)</a:t>
            </a:r>
            <a:r>
              <a:rPr lang="ko-KR" altLang="en-US"/>
              <a:t>가 달라지면 단면의 크기가 아닌 모양 자체도 변할까요</a:t>
            </a:r>
            <a:r>
              <a:rPr lang="en-US" altLang="ko-KR"/>
              <a:t>?</a:t>
            </a:r>
            <a:endParaRPr lang="ko-KR" altLang="en-US" dirty="0"/>
          </a:p>
        </p:txBody>
      </p:sp>
      <p:sp>
        <p:nvSpPr>
          <p:cNvPr id="13" name="텍스트 개체 틀 2">
            <a:extLst>
              <a:ext uri="{FF2B5EF4-FFF2-40B4-BE49-F238E27FC236}">
                <a16:creationId xmlns:a16="http://schemas.microsoft.com/office/drawing/2014/main" id="{E06C9F09-19FE-9100-6173-9EC7F36C5548}"/>
              </a:ext>
            </a:extLst>
          </p:cNvPr>
          <p:cNvSpPr txBox="1">
            <a:spLocks/>
          </p:cNvSpPr>
          <p:nvPr/>
        </p:nvSpPr>
        <p:spPr>
          <a:xfrm>
            <a:off x="1864029" y="4959124"/>
            <a:ext cx="690254" cy="276999"/>
          </a:xfrm>
          <a:prstGeom prst="rect">
            <a:avLst/>
          </a:prstGeom>
        </p:spPr>
        <p:txBody>
          <a:bodyPr wrap="non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800" b="1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질문 </a:t>
            </a:r>
            <a:r>
              <a:rPr lang="en-US" altLang="ko-KR" sz="1800" b="1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</a:t>
            </a:r>
            <a:endParaRPr lang="ko-KR" altLang="en-US" sz="1800" dirty="0">
              <a:solidFill>
                <a:srgbClr val="0B3F94"/>
              </a:solidFill>
            </a:endParaRPr>
          </a:p>
        </p:txBody>
      </p:sp>
      <p:pic>
        <p:nvPicPr>
          <p:cNvPr id="15" name="그래픽 14">
            <a:extLst>
              <a:ext uri="{FF2B5EF4-FFF2-40B4-BE49-F238E27FC236}">
                <a16:creationId xmlns:a16="http://schemas.microsoft.com/office/drawing/2014/main" id="{9E7718C6-E3C2-A8E4-BA1B-F29CE477AF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31444" y="5008537"/>
            <a:ext cx="314138" cy="314138"/>
          </a:xfrm>
          <a:prstGeom prst="rect">
            <a:avLst/>
          </a:prstGeom>
        </p:spPr>
      </p:pic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8DFCB50A-D062-2B68-3EE4-AA549F7E4F3F}"/>
              </a:ext>
            </a:extLst>
          </p:cNvPr>
          <p:cNvSpPr txBox="1">
            <a:spLocks/>
          </p:cNvSpPr>
          <p:nvPr/>
        </p:nvSpPr>
        <p:spPr>
          <a:xfrm>
            <a:off x="1864028" y="5349483"/>
            <a:ext cx="8380615" cy="246221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컴퍼스로 원을 그리는 원리를 떠올리며</a:t>
            </a:r>
            <a:r>
              <a:rPr lang="en-US" altLang="ko-KR"/>
              <a:t>, </a:t>
            </a:r>
            <a:r>
              <a:rPr lang="ko-KR" altLang="en-US"/>
              <a:t>회전체의 단면이 왜 원 모양이 되는지 모둠원과 토의해볼까요</a:t>
            </a:r>
            <a:r>
              <a:rPr lang="en-US" altLang="ko-KR"/>
              <a:t>?</a:t>
            </a:r>
            <a:endParaRPr lang="ko-KR" altLang="ko-KR" dirty="0"/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D7111930-62C6-31EC-146B-033C9E91D9DD}"/>
              </a:ext>
            </a:extLst>
          </p:cNvPr>
          <p:cNvCxnSpPr>
            <a:cxnSpLocks/>
          </p:cNvCxnSpPr>
          <p:nvPr/>
        </p:nvCxnSpPr>
        <p:spPr>
          <a:xfrm>
            <a:off x="1335541" y="1840219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3374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CD745-87DD-1F46-189A-ED3E3EBD4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6383CCDC-1D27-6B93-AF8D-EB77968330F0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r>
              <a:rPr lang="ko-KR" altLang="en-US" dirty="0"/>
              <a:t>차시</a:t>
            </a:r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1F5D31B0-C9C8-36AD-E5A0-9F24FB99C45D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누가 맞을까</a:t>
            </a:r>
            <a:r>
              <a:rPr lang="en-US" altLang="ko-KR"/>
              <a:t>?</a:t>
            </a:r>
            <a:endParaRPr lang="ko-KR" altLang="en-US" dirty="0"/>
          </a:p>
        </p:txBody>
      </p:sp>
      <p:sp>
        <p:nvSpPr>
          <p:cNvPr id="3" name="텍스트 개체 틀 17">
            <a:extLst>
              <a:ext uri="{FF2B5EF4-FFF2-40B4-BE49-F238E27FC236}">
                <a16:creationId xmlns:a16="http://schemas.microsoft.com/office/drawing/2014/main" id="{28BAD69E-1983-7F3C-3CB1-9015C3AE1C67}"/>
              </a:ext>
            </a:extLst>
          </p:cNvPr>
          <p:cNvSpPr txBox="1">
            <a:spLocks/>
          </p:cNvSpPr>
          <p:nvPr/>
        </p:nvSpPr>
        <p:spPr>
          <a:xfrm>
            <a:off x="1342933" y="1411233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텍스트 개체 틀 2">
                <a:extLst>
                  <a:ext uri="{FF2B5EF4-FFF2-40B4-BE49-F238E27FC236}">
                    <a16:creationId xmlns:a16="http://schemas.microsoft.com/office/drawing/2014/main" id="{B2568595-7206-FC94-0A75-E3F2555A73D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39266" y="1429848"/>
                <a:ext cx="8920443" cy="305276"/>
              </a:xfrm>
              <a:prstGeom prst="rect">
                <a:avLst/>
              </a:prstGeom>
            </p:spPr>
            <p:txBody>
              <a:bodyPr wrap="square" lIns="0" tIns="0" bIns="0" anchor="ctr">
                <a:spAutoFit/>
              </a:bodyPr>
              <a:lstStyle>
                <a:lvl1pPr marL="180975" indent="-180975" algn="l" defTabSz="914400" rtl="0" eaLnBrk="1" latinLnBrk="0" hangingPunct="1">
                  <a:spcBef>
                    <a:spcPct val="20000"/>
                  </a:spcBef>
                  <a:buClr>
                    <a:srgbClr val="0C4CAB"/>
                  </a:buClr>
                  <a:buFont typeface="Arial" panose="020B0604020202020204" pitchFamily="34" charset="0"/>
                  <a:buNone/>
                  <a:defRPr sz="1600" b="0" kern="120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20000"/>
                  </a:lnSpc>
                </a:pPr>
                <a:r>
                  <a:rPr lang="ko-KR" altLang="en-US" sz="180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다음 평면도형을 직선 </a:t>
                </a:r>
                <a14:m>
                  <m:oMath xmlns:m="http://schemas.openxmlformats.org/officeDocument/2006/math">
                    <m:r>
                      <a:rPr lang="en-US" altLang="ko-KR" sz="1800" i="1">
                        <a:latin typeface="Cambria Math" panose="02040503050406030204" pitchFamily="18" charset="0"/>
                      </a:rPr>
                      <m:t>𝑙</m:t>
                    </m:r>
                    <m:r>
                      <a:rPr lang="ko-KR" altLang="en-US" sz="1800" i="1" smtClean="0">
                        <a:latin typeface="Cambria Math" panose="02040503050406030204" pitchFamily="18" charset="0"/>
                      </a:rPr>
                      <m:t>을</m:t>
                    </m:r>
                  </m:oMath>
                </a14:m>
                <a:r>
                  <a:rPr lang="en-US" altLang="ko-KR" sz="1800" dirty="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 </a:t>
                </a:r>
                <a:r>
                  <a:rPr lang="ko-KR" altLang="en-US" sz="180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회전축으로 하여 </a:t>
                </a:r>
                <a:r>
                  <a:rPr lang="en-US" altLang="ko-KR" sz="180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1</a:t>
                </a:r>
                <a:r>
                  <a:rPr lang="ko-KR" altLang="en-US" sz="180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회전 시킬 때 생기는 회전체를 그려 봅시다</a:t>
                </a:r>
                <a:r>
                  <a:rPr lang="en-US" altLang="ko-KR" sz="180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.</a:t>
                </a:r>
                <a:endParaRPr lang="en-US" altLang="ko-KR" sz="1800" dirty="0"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endParaRPr>
              </a:p>
            </p:txBody>
          </p:sp>
        </mc:Choice>
        <mc:Fallback xmlns="">
          <p:sp>
            <p:nvSpPr>
              <p:cNvPr id="13" name="텍스트 개체 틀 2">
                <a:extLst>
                  <a:ext uri="{FF2B5EF4-FFF2-40B4-BE49-F238E27FC236}">
                    <a16:creationId xmlns:a16="http://schemas.microsoft.com/office/drawing/2014/main" id="{B2568595-7206-FC94-0A75-E3F2555A73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9266" y="1429848"/>
                <a:ext cx="8920443" cy="3052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텍스트 개체 틀 17">
            <a:extLst>
              <a:ext uri="{FF2B5EF4-FFF2-40B4-BE49-F238E27FC236}">
                <a16:creationId xmlns:a16="http://schemas.microsoft.com/office/drawing/2014/main" id="{F5EF287E-0E35-B62A-890D-DA3ADF378A86}"/>
              </a:ext>
            </a:extLst>
          </p:cNvPr>
          <p:cNvSpPr txBox="1">
            <a:spLocks/>
          </p:cNvSpPr>
          <p:nvPr/>
        </p:nvSpPr>
        <p:spPr>
          <a:xfrm>
            <a:off x="1342933" y="459155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D9C29C0-9EED-3422-4EE7-6DF549336929}"/>
              </a:ext>
            </a:extLst>
          </p:cNvPr>
          <p:cNvSpPr txBox="1"/>
          <p:nvPr/>
        </p:nvSpPr>
        <p:spPr>
          <a:xfrm>
            <a:off x="1839266" y="4627133"/>
            <a:ext cx="8505534" cy="55399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lang="ko-KR" altLang="en-US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각 회전체를 회전축에 수직인 평면으로 자를 위치를 정하고 그 위치에서 자를 때 생기는 단면을 </a:t>
            </a:r>
            <a:endParaRPr lang="en-US" altLang="ko-KR" b="1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r>
              <a:rPr lang="ko-KR" altLang="en-US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그려봅시다</a:t>
            </a:r>
            <a:r>
              <a:rPr lang="en-US" altLang="ko-KR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</a:t>
            </a:r>
            <a:endParaRPr lang="ko-KR" altLang="en-US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33" name="텍스트 개체 틀 17">
            <a:extLst>
              <a:ext uri="{FF2B5EF4-FFF2-40B4-BE49-F238E27FC236}">
                <a16:creationId xmlns:a16="http://schemas.microsoft.com/office/drawing/2014/main" id="{6ACAF087-498A-7103-ACCF-97C593E20C53}"/>
              </a:ext>
            </a:extLst>
          </p:cNvPr>
          <p:cNvSpPr txBox="1">
            <a:spLocks/>
          </p:cNvSpPr>
          <p:nvPr/>
        </p:nvSpPr>
        <p:spPr>
          <a:xfrm>
            <a:off x="1342933" y="5570944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AFE65F1-EACD-1BDC-2DF4-AF8CDA39832E}"/>
              </a:ext>
            </a:extLst>
          </p:cNvPr>
          <p:cNvSpPr txBox="1"/>
          <p:nvPr/>
        </p:nvSpPr>
        <p:spPr>
          <a:xfrm>
            <a:off x="1815787" y="5611052"/>
            <a:ext cx="7349769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lang="en-US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[</a:t>
            </a:r>
            <a:r>
              <a:rPr lang="ko-KR" altLang="en-US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문제상황 </a:t>
            </a:r>
            <a:r>
              <a:rPr lang="en-US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2]</a:t>
            </a:r>
            <a:r>
              <a:rPr lang="ko-KR" altLang="en-US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에서 나온 단면들은 어떤 모양인지 적어보고</a:t>
            </a:r>
            <a:r>
              <a:rPr lang="en-US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그 특징을 설명해 봅시다</a:t>
            </a:r>
            <a:r>
              <a:rPr lang="en-US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b="1" dirty="0">
              <a:ln>
                <a:solidFill>
                  <a:schemeClr val="accent5">
                    <a:alpha val="0"/>
                  </a:schemeClr>
                </a:solidFill>
              </a:ln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B0BC7887-EA60-4429-5462-408C36F0DA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915159"/>
              </p:ext>
            </p:extLst>
          </p:nvPr>
        </p:nvGraphicFramePr>
        <p:xfrm>
          <a:off x="1342933" y="1951490"/>
          <a:ext cx="9526590" cy="23621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5530">
                  <a:extLst>
                    <a:ext uri="{9D8B030D-6E8A-4147-A177-3AD203B41FA5}">
                      <a16:colId xmlns:a16="http://schemas.microsoft.com/office/drawing/2014/main" val="1882376200"/>
                    </a:ext>
                  </a:extLst>
                </a:gridCol>
                <a:gridCol w="3175530">
                  <a:extLst>
                    <a:ext uri="{9D8B030D-6E8A-4147-A177-3AD203B41FA5}">
                      <a16:colId xmlns:a16="http://schemas.microsoft.com/office/drawing/2014/main" val="2078460339"/>
                    </a:ext>
                  </a:extLst>
                </a:gridCol>
                <a:gridCol w="3175530">
                  <a:extLst>
                    <a:ext uri="{9D8B030D-6E8A-4147-A177-3AD203B41FA5}">
                      <a16:colId xmlns:a16="http://schemas.microsoft.com/office/drawing/2014/main" val="2289850502"/>
                    </a:ext>
                  </a:extLst>
                </a:gridCol>
              </a:tblGrid>
              <a:tr h="3624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도형 </a:t>
                      </a:r>
                      <a:r>
                        <a:rPr lang="en-US" altLang="ko-KR" sz="1400" b="1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1</a:t>
                      </a:r>
                      <a:endParaRPr lang="ko-KR" altLang="en-US" sz="1400" b="1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도형</a:t>
                      </a:r>
                      <a:r>
                        <a:rPr lang="en-US" altLang="ko-KR" sz="1400" b="1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 2</a:t>
                      </a:r>
                      <a:endParaRPr lang="ko-KR" altLang="en-US" sz="1400" b="1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도형 </a:t>
                      </a:r>
                      <a:r>
                        <a:rPr lang="en-US" altLang="ko-KR" sz="1400" b="1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3</a:t>
                      </a:r>
                      <a:endParaRPr lang="ko-KR" altLang="en-US" sz="1400" b="1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870580"/>
                  </a:ext>
                </a:extLst>
              </a:tr>
              <a:tr h="1999712">
                <a:tc>
                  <a:txBody>
                    <a:bodyPr/>
                    <a:lstStyle/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endParaRPr lang="ko-KR" altLang="ko-KR" sz="130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endParaRPr lang="ko-KR" altLang="ko-KR" sz="130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endParaRPr lang="ko-KR" altLang="ko-KR" sz="130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879770"/>
                  </a:ext>
                </a:extLst>
              </a:tr>
            </a:tbl>
          </a:graphicData>
        </a:graphic>
      </p:graphicFrame>
      <p:pic>
        <p:nvPicPr>
          <p:cNvPr id="8" name="그림 7">
            <a:extLst>
              <a:ext uri="{FF2B5EF4-FFF2-40B4-BE49-F238E27FC236}">
                <a16:creationId xmlns:a16="http://schemas.microsoft.com/office/drawing/2014/main" id="{DE714D6E-36CE-E3AA-6FB3-32DB0955D0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9682" y="2416210"/>
            <a:ext cx="785268" cy="177840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5FBC5DC4-7B3E-5ABD-F563-61C8ABEEB2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6252" y="2416210"/>
            <a:ext cx="793419" cy="17784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EA57B65F-E1CD-A983-2AFC-6BECDD69F4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0995" y="2416210"/>
            <a:ext cx="610009" cy="1778400"/>
          </a:xfrm>
          <a:prstGeom prst="rect">
            <a:avLst/>
          </a:prstGeom>
        </p:spPr>
      </p:pic>
      <p:sp>
        <p:nvSpPr>
          <p:cNvPr id="18" name="텍스트 개체 틀 17">
            <a:extLst>
              <a:ext uri="{FF2B5EF4-FFF2-40B4-BE49-F238E27FC236}">
                <a16:creationId xmlns:a16="http://schemas.microsoft.com/office/drawing/2014/main" id="{43AA1A47-CEDB-DDAF-072D-436DE00B6F22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altLang="ko-KR" b="1" kern="0" spc="-22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상황 2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491667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A0A4F-9559-C509-6412-AD74FDAB4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A6751671-B567-CC1E-AACE-05EBE65285E4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1E029DBD-BF16-4852-2B18-272A5CD360E3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예외가 있었네</a:t>
            </a: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!] </a:t>
            </a:r>
            <a:r>
              <a:rPr lang="ko-KR" altLang="en-US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뚫려 있는 공간의 발견</a:t>
            </a:r>
            <a:endParaRPr lang="en-US" altLang="ko-KR" sz="2000" dirty="0"/>
          </a:p>
        </p:txBody>
      </p: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9F01069C-DD25-7858-3680-F0925ACCE5AA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altLang="ko-KR" b="1" kern="0" spc="-22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상황 2</a:t>
            </a:r>
            <a:endParaRPr lang="en-US" altLang="ko-KR" dirty="0"/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3FA463F5-3742-F230-8664-B604DDC65623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누가 맞을까</a:t>
            </a:r>
            <a:r>
              <a:rPr lang="en-US" altLang="ko-KR"/>
              <a:t>?</a:t>
            </a:r>
            <a:endParaRPr lang="ko-KR" altLang="en-US" dirty="0"/>
          </a:p>
        </p:txBody>
      </p:sp>
      <p:sp>
        <p:nvSpPr>
          <p:cNvPr id="34" name="텍스트 개체 틀 2">
            <a:extLst>
              <a:ext uri="{FF2B5EF4-FFF2-40B4-BE49-F238E27FC236}">
                <a16:creationId xmlns:a16="http://schemas.microsoft.com/office/drawing/2014/main" id="{C9AC7077-2A2B-1B90-094C-70BE40B074FE}"/>
              </a:ext>
            </a:extLst>
          </p:cNvPr>
          <p:cNvSpPr txBox="1">
            <a:spLocks/>
          </p:cNvSpPr>
          <p:nvPr/>
        </p:nvSpPr>
        <p:spPr>
          <a:xfrm>
            <a:off x="1864029" y="2192960"/>
            <a:ext cx="651781" cy="276999"/>
          </a:xfrm>
          <a:prstGeom prst="rect">
            <a:avLst/>
          </a:prstGeom>
        </p:spPr>
        <p:txBody>
          <a:bodyPr wrap="non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800" b="1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질문 </a:t>
            </a:r>
            <a:r>
              <a:rPr lang="en-US" altLang="ko-KR" sz="1800" b="1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endParaRPr lang="ko-KR" altLang="en-US" sz="1800" dirty="0">
              <a:solidFill>
                <a:srgbClr val="0B3F94"/>
              </a:solidFill>
            </a:endParaRPr>
          </a:p>
        </p:txBody>
      </p:sp>
      <p:pic>
        <p:nvPicPr>
          <p:cNvPr id="36" name="그래픽 35">
            <a:extLst>
              <a:ext uri="{FF2B5EF4-FFF2-40B4-BE49-F238E27FC236}">
                <a16:creationId xmlns:a16="http://schemas.microsoft.com/office/drawing/2014/main" id="{E72BD309-87A0-FBC7-E0CB-CA26BFC73C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31444" y="2242373"/>
            <a:ext cx="314138" cy="314138"/>
          </a:xfrm>
          <a:prstGeom prst="rect">
            <a:avLst/>
          </a:prstGeom>
        </p:spPr>
      </p:pic>
      <p:sp>
        <p:nvSpPr>
          <p:cNvPr id="38" name="텍스트 개체 틀 2">
            <a:extLst>
              <a:ext uri="{FF2B5EF4-FFF2-40B4-BE49-F238E27FC236}">
                <a16:creationId xmlns:a16="http://schemas.microsoft.com/office/drawing/2014/main" id="{AA3B982F-AFF1-6035-6E21-D2BDA7FF2025}"/>
              </a:ext>
            </a:extLst>
          </p:cNvPr>
          <p:cNvSpPr txBox="1">
            <a:spLocks/>
          </p:cNvSpPr>
          <p:nvPr/>
        </p:nvSpPr>
        <p:spPr>
          <a:xfrm>
            <a:off x="1864029" y="2578389"/>
            <a:ext cx="8336578" cy="541687"/>
          </a:xfrm>
          <a:prstGeom prst="rect">
            <a:avLst/>
          </a:prstGeom>
        </p:spPr>
        <p:txBody>
          <a:bodyPr wrap="none" lIns="0" tIns="0" bIns="0" anchor="ctr">
            <a:sp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도형 </a:t>
            </a:r>
            <a:r>
              <a:rPr lang="en-US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</a:t>
            </a:r>
            <a:r>
              <a:rPr lang="ko-KR" altLang="en-US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을 </a:t>
            </a:r>
            <a:r>
              <a:rPr lang="en-US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</a:t>
            </a:r>
            <a:r>
              <a:rPr lang="ko-KR" altLang="en-US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회전 시키면 어떤 입체도형이 될지 상상하며 회전축에 수직인 평면으로 자를 때 생기는 단면을 </a:t>
            </a:r>
            <a:endParaRPr lang="en-US" altLang="ko-KR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그려볼까요</a:t>
            </a:r>
            <a:r>
              <a:rPr lang="en-US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endParaRPr lang="ko-KR" altLang="en-US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AF68CEBD-910F-FDBE-3D79-F70352F00B45}"/>
              </a:ext>
            </a:extLst>
          </p:cNvPr>
          <p:cNvSpPr txBox="1">
            <a:spLocks/>
          </p:cNvSpPr>
          <p:nvPr/>
        </p:nvSpPr>
        <p:spPr>
          <a:xfrm>
            <a:off x="1864029" y="3938453"/>
            <a:ext cx="683842" cy="276999"/>
          </a:xfrm>
          <a:prstGeom prst="rect">
            <a:avLst/>
          </a:prstGeom>
        </p:spPr>
        <p:txBody>
          <a:bodyPr wrap="non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800" b="1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질문 </a:t>
            </a:r>
            <a:r>
              <a:rPr lang="en-US" altLang="ko-KR" sz="1800" b="1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</a:t>
            </a:r>
            <a:endParaRPr lang="ko-KR" altLang="en-US" sz="1800" dirty="0">
              <a:solidFill>
                <a:srgbClr val="0B3F94"/>
              </a:solidFill>
            </a:endParaRPr>
          </a:p>
        </p:txBody>
      </p:sp>
      <p:pic>
        <p:nvPicPr>
          <p:cNvPr id="12" name="그래픽 11">
            <a:extLst>
              <a:ext uri="{FF2B5EF4-FFF2-40B4-BE49-F238E27FC236}">
                <a16:creationId xmlns:a16="http://schemas.microsoft.com/office/drawing/2014/main" id="{32723C34-0E18-0F9D-E616-9C1F46D6E83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31444" y="3987866"/>
            <a:ext cx="314138" cy="314138"/>
          </a:xfrm>
          <a:prstGeom prst="rect">
            <a:avLst/>
          </a:prstGeom>
        </p:spPr>
      </p:pic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A8019C8D-2A9A-05C8-C490-D0B9D430261E}"/>
              </a:ext>
            </a:extLst>
          </p:cNvPr>
          <p:cNvSpPr txBox="1">
            <a:spLocks/>
          </p:cNvSpPr>
          <p:nvPr/>
        </p:nvSpPr>
        <p:spPr>
          <a:xfrm>
            <a:off x="1864029" y="4323881"/>
            <a:ext cx="8410316" cy="541687"/>
          </a:xfrm>
          <a:prstGeom prst="rect">
            <a:avLst/>
          </a:prstGeom>
        </p:spPr>
        <p:txBody>
          <a:bodyPr wrap="none" lIns="0" tIns="0" bIns="0" anchor="ctr">
            <a:sp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도형 </a:t>
            </a:r>
            <a:r>
              <a:rPr lang="en-US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</a:t>
            </a:r>
            <a:r>
              <a:rPr lang="ko-KR" altLang="en-US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의 경우</a:t>
            </a:r>
            <a:r>
              <a:rPr lang="en-US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평면으로 자른 단면을 원 모양이라고 부를 수 있을까요</a:t>
            </a:r>
            <a:r>
              <a:rPr lang="en-US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 </a:t>
            </a:r>
            <a:r>
              <a:rPr lang="ko-KR" altLang="en-US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모둠원들과 원의 정의를 떠올리며 </a:t>
            </a:r>
            <a:endParaRPr lang="en-US" altLang="ko-KR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토의해 봅시다</a:t>
            </a:r>
            <a:r>
              <a:rPr lang="en-US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D42BB30E-7DA4-5BCC-237A-C59FAC21C57A}"/>
              </a:ext>
            </a:extLst>
          </p:cNvPr>
          <p:cNvCxnSpPr>
            <a:cxnSpLocks/>
          </p:cNvCxnSpPr>
          <p:nvPr/>
        </p:nvCxnSpPr>
        <p:spPr>
          <a:xfrm>
            <a:off x="1335541" y="1840219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0966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E6DBF-38D1-E845-3D51-23D7B03AD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51A398E6-D834-17ED-054A-9D1E92756976}"/>
              </a:ext>
            </a:extLst>
          </p:cNvPr>
          <p:cNvSpPr txBox="1">
            <a:spLocks/>
          </p:cNvSpPr>
          <p:nvPr/>
        </p:nvSpPr>
        <p:spPr>
          <a:xfrm>
            <a:off x="1387612" y="1065783"/>
            <a:ext cx="9372944" cy="762453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[</a:t>
            </a:r>
            <a:r>
              <a:rPr lang="en-US" altLang="ko-KR" sz="2000" b="1" kern="0" spc="-90" dirty="0" err="1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문제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000" b="1" kern="0" spc="-90" dirty="0" err="1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상황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1]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과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[</a:t>
            </a:r>
            <a:r>
              <a:rPr lang="en-US" altLang="ko-KR" sz="2000" b="1" kern="0" spc="-90" dirty="0" err="1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문제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000" b="1" kern="0" spc="-90" dirty="0" err="1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상황</a:t>
            </a:r>
            <a:r>
              <a:rPr lang="en-US" altLang="ko-KR" sz="2000" b="1" kern="0" spc="-9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2]를 </a:t>
            </a:r>
            <a:r>
              <a:rPr lang="en-US" altLang="ko-KR" sz="2000" b="1" kern="0" spc="-90" dirty="0" err="1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통해</a:t>
            </a:r>
            <a:r>
              <a:rPr lang="en-US" altLang="ko-KR" sz="2000" b="1" kern="0" spc="-9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000" b="1" kern="0" spc="-90" dirty="0" err="1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내가</a:t>
            </a:r>
            <a:r>
              <a:rPr lang="en-US" altLang="ko-KR" sz="2000" b="1" kern="0" spc="-9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000" b="1" kern="0" spc="-90" dirty="0" err="1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가지게</a:t>
            </a:r>
            <a:r>
              <a:rPr lang="en-US" altLang="ko-KR" sz="2000" b="1" kern="0" spc="-9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000" b="1" kern="0" spc="-9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된 </a:t>
            </a:r>
            <a:r>
              <a:rPr lang="ko-KR" altLang="en-US" sz="2000" b="1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‘</a:t>
            </a:r>
            <a:r>
              <a:rPr lang="ko-KR" altLang="en-US" sz="2000" b="1">
                <a:solidFill>
                  <a:srgbClr val="0C4CAB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회전체를 회전축에 수직인 평면으로 잘랐을 때 단면의 성질</a:t>
            </a:r>
            <a:r>
              <a:rPr lang="ko-KR" altLang="en-US" sz="2000" b="1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’</a:t>
            </a:r>
            <a:r>
              <a:rPr lang="ko-KR" altLang="en-US" sz="2000" b="1" dirty="0" err="1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에</a:t>
            </a:r>
            <a:r>
              <a:rPr lang="ko-KR" altLang="en-US" sz="2000" b="1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대한 생각을 아래에 적어 </a:t>
            </a:r>
            <a:r>
              <a:rPr lang="en-US" altLang="ko-KR" sz="2000" b="1" kern="0" spc="-90" dirty="0" err="1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endParaRPr lang="en-US" altLang="ko-KR" sz="2000" b="1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3" name="Shape 5">
            <a:extLst>
              <a:ext uri="{FF2B5EF4-FFF2-40B4-BE49-F238E27FC236}">
                <a16:creationId xmlns:a16="http://schemas.microsoft.com/office/drawing/2014/main" id="{3B98CB03-32C4-97D8-2FB5-0D0EBED7C600}"/>
              </a:ext>
            </a:extLst>
          </p:cNvPr>
          <p:cNvSpPr/>
          <p:nvPr/>
        </p:nvSpPr>
        <p:spPr>
          <a:xfrm>
            <a:off x="1387612" y="2401891"/>
            <a:ext cx="9416776" cy="3450343"/>
          </a:xfrm>
          <a:prstGeom prst="roundRect">
            <a:avLst>
              <a:gd name="adj" fmla="val 8315"/>
            </a:avLst>
          </a:prstGeom>
          <a:solidFill>
            <a:srgbClr val="EDF4FF"/>
          </a:solidFill>
          <a:ln w="25400">
            <a:solidFill>
              <a:srgbClr val="0B3F94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46EF5AB3-9BA8-7B20-1ECC-365F01A1F2DE}"/>
              </a:ext>
            </a:extLst>
          </p:cNvPr>
          <p:cNvGrpSpPr/>
          <p:nvPr/>
        </p:nvGrpSpPr>
        <p:grpSpPr>
          <a:xfrm>
            <a:off x="1714906" y="2168719"/>
            <a:ext cx="1543507" cy="466344"/>
            <a:chOff x="1778406" y="1939380"/>
            <a:chExt cx="1543507" cy="466344"/>
          </a:xfrm>
        </p:grpSpPr>
        <p:sp>
          <p:nvSpPr>
            <p:cNvPr id="6" name="Shape 15">
              <a:extLst>
                <a:ext uri="{FF2B5EF4-FFF2-40B4-BE49-F238E27FC236}">
                  <a16:creationId xmlns:a16="http://schemas.microsoft.com/office/drawing/2014/main" id="{70BEB3D7-66CE-533D-BD57-057FD69CCDB3}"/>
                </a:ext>
              </a:extLst>
            </p:cNvPr>
            <p:cNvSpPr/>
            <p:nvPr/>
          </p:nvSpPr>
          <p:spPr>
            <a:xfrm>
              <a:off x="1778406" y="1939380"/>
              <a:ext cx="1543507" cy="466344"/>
            </a:xfrm>
            <a:prstGeom prst="roundRect">
              <a:avLst>
                <a:gd name="adj" fmla="val 50000"/>
              </a:avLst>
            </a:prstGeom>
            <a:solidFill>
              <a:srgbClr val="0B3F94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wrap="none" bIns="72000"/>
            <a:lstStyle/>
            <a:p>
              <a:pPr algn="ctr"/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     탐정 메모</a:t>
              </a:r>
            </a:p>
          </p:txBody>
        </p:sp>
        <p:pic>
          <p:nvPicPr>
            <p:cNvPr id="8" name="그래픽 7">
              <a:extLst>
                <a:ext uri="{FF2B5EF4-FFF2-40B4-BE49-F238E27FC236}">
                  <a16:creationId xmlns:a16="http://schemas.microsoft.com/office/drawing/2014/main" id="{DD4F6959-0A17-D580-9542-FBBACB61DFB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37313" y="2000250"/>
              <a:ext cx="284400" cy="332119"/>
            </a:xfrm>
            <a:prstGeom prst="rect">
              <a:avLst/>
            </a:prstGeom>
          </p:spPr>
        </p:pic>
      </p:grp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BD481FBD-4FCF-B064-C46F-E284E0FE6E00}"/>
              </a:ext>
            </a:extLst>
          </p:cNvPr>
          <p:cNvCxnSpPr>
            <a:cxnSpLocks/>
          </p:cNvCxnSpPr>
          <p:nvPr/>
        </p:nvCxnSpPr>
        <p:spPr>
          <a:xfrm>
            <a:off x="1778406" y="3629061"/>
            <a:ext cx="8622894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22F25FB5-81C6-2729-7A57-1B80BB712427}"/>
              </a:ext>
            </a:extLst>
          </p:cNvPr>
          <p:cNvCxnSpPr>
            <a:cxnSpLocks/>
          </p:cNvCxnSpPr>
          <p:nvPr/>
        </p:nvCxnSpPr>
        <p:spPr>
          <a:xfrm>
            <a:off x="1778406" y="4359311"/>
            <a:ext cx="8622894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63099DA9-FB0B-C803-7C0E-3621C157ED86}"/>
              </a:ext>
            </a:extLst>
          </p:cNvPr>
          <p:cNvCxnSpPr>
            <a:cxnSpLocks/>
          </p:cNvCxnSpPr>
          <p:nvPr/>
        </p:nvCxnSpPr>
        <p:spPr>
          <a:xfrm>
            <a:off x="1778406" y="5089561"/>
            <a:ext cx="8622894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AFAA52D7-E0F7-F6C6-8485-57704AF62E34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CA4B9942-D9A6-3F91-5394-D9AD12516ECF}"/>
              </a:ext>
            </a:extLst>
          </p:cNvPr>
          <p:cNvSpPr txBox="1">
            <a:spLocks/>
          </p:cNvSpPr>
          <p:nvPr/>
        </p:nvSpPr>
        <p:spPr>
          <a:xfrm>
            <a:off x="9880600" y="276225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탐정메모</a:t>
            </a:r>
            <a:endParaRPr lang="ko-KR" altLang="en-US" dirty="0"/>
          </a:p>
        </p:txBody>
      </p:sp>
      <p:sp>
        <p:nvSpPr>
          <p:cNvPr id="11" name="텍스트 개체 틀 2">
            <a:extLst>
              <a:ext uri="{FF2B5EF4-FFF2-40B4-BE49-F238E27FC236}">
                <a16:creationId xmlns:a16="http://schemas.microsoft.com/office/drawing/2014/main" id="{9EE6160E-CF7D-490A-8144-4876058F5D1C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누가 맞을까</a:t>
            </a:r>
            <a:r>
              <a:rPr lang="en-US" altLang="ko-KR"/>
              <a:t>?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884933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03B807-3DF6-F83F-DF98-9310BEC0A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B1B2191E-D901-3661-E706-B252616EA84D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7063423D-067F-FCA6-56B7-387662972AC5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탐정메모</a:t>
            </a: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발견한 점 정리</a:t>
            </a:r>
            <a:endParaRPr lang="en-US" altLang="ko-KR" sz="2000" dirty="0"/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1E0608E8-AE8D-17E7-55F1-33D23ECF35E6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누가 맞을까</a:t>
            </a:r>
            <a:r>
              <a:rPr lang="en-US" altLang="ko-KR"/>
              <a:t>?</a:t>
            </a:r>
            <a:endParaRPr lang="ko-KR" altLang="en-US" dirty="0"/>
          </a:p>
        </p:txBody>
      </p:sp>
      <p:sp>
        <p:nvSpPr>
          <p:cNvPr id="34" name="텍스트 개체 틀 2">
            <a:extLst>
              <a:ext uri="{FF2B5EF4-FFF2-40B4-BE49-F238E27FC236}">
                <a16:creationId xmlns:a16="http://schemas.microsoft.com/office/drawing/2014/main" id="{AD38C356-9E42-7614-9D24-E9E5E1DEB2D5}"/>
              </a:ext>
            </a:extLst>
          </p:cNvPr>
          <p:cNvSpPr txBox="1">
            <a:spLocks/>
          </p:cNvSpPr>
          <p:nvPr/>
        </p:nvSpPr>
        <p:spPr>
          <a:xfrm>
            <a:off x="1874303" y="2192960"/>
            <a:ext cx="651781" cy="276999"/>
          </a:xfrm>
          <a:prstGeom prst="rect">
            <a:avLst/>
          </a:prstGeom>
        </p:spPr>
        <p:txBody>
          <a:bodyPr wrap="non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800" b="1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질문 </a:t>
            </a:r>
            <a:r>
              <a:rPr lang="en-US" altLang="ko-KR" sz="1800" b="1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endParaRPr lang="ko-KR" altLang="en-US" sz="1800" dirty="0">
              <a:solidFill>
                <a:srgbClr val="0B3F94"/>
              </a:solidFill>
            </a:endParaRPr>
          </a:p>
        </p:txBody>
      </p:sp>
      <p:pic>
        <p:nvPicPr>
          <p:cNvPr id="36" name="그래픽 35">
            <a:extLst>
              <a:ext uri="{FF2B5EF4-FFF2-40B4-BE49-F238E27FC236}">
                <a16:creationId xmlns:a16="http://schemas.microsoft.com/office/drawing/2014/main" id="{A5680761-6CA1-EA55-222A-F6963B72BD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41718" y="2242373"/>
            <a:ext cx="314138" cy="314138"/>
          </a:xfrm>
          <a:prstGeom prst="rect">
            <a:avLst/>
          </a:prstGeom>
        </p:spPr>
      </p:pic>
      <p:sp>
        <p:nvSpPr>
          <p:cNvPr id="38" name="텍스트 개체 틀 2">
            <a:extLst>
              <a:ext uri="{FF2B5EF4-FFF2-40B4-BE49-F238E27FC236}">
                <a16:creationId xmlns:a16="http://schemas.microsoft.com/office/drawing/2014/main" id="{81496549-2A9E-D4CF-42BC-54D0125694CF}"/>
              </a:ext>
            </a:extLst>
          </p:cNvPr>
          <p:cNvSpPr txBox="1">
            <a:spLocks/>
          </p:cNvSpPr>
          <p:nvPr/>
        </p:nvSpPr>
        <p:spPr>
          <a:xfrm>
            <a:off x="1874303" y="2578388"/>
            <a:ext cx="4306628" cy="246221"/>
          </a:xfrm>
          <a:prstGeom prst="rect">
            <a:avLst/>
          </a:prstGeom>
        </p:spPr>
        <p:txBody>
          <a:bodyPr wrap="none" lIns="0" tIns="0" bIns="0" anchor="ctr">
            <a:sp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처음 작성한 </a:t>
            </a:r>
            <a:r>
              <a:rPr lang="en-US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[나의 생각]</a:t>
            </a:r>
            <a:r>
              <a:rPr lang="ko-KR" altLang="en-US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을 다시 한 번 확인해 볼까요</a:t>
            </a:r>
            <a:r>
              <a:rPr lang="en-US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38626BE6-9AE3-27FA-5ACC-E2E880FE6BEF}"/>
              </a:ext>
            </a:extLst>
          </p:cNvPr>
          <p:cNvSpPr txBox="1">
            <a:spLocks/>
          </p:cNvSpPr>
          <p:nvPr/>
        </p:nvSpPr>
        <p:spPr>
          <a:xfrm>
            <a:off x="1874303" y="3938453"/>
            <a:ext cx="683842" cy="276999"/>
          </a:xfrm>
          <a:prstGeom prst="rect">
            <a:avLst/>
          </a:prstGeom>
        </p:spPr>
        <p:txBody>
          <a:bodyPr wrap="non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800" b="1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질문 </a:t>
            </a:r>
            <a:r>
              <a:rPr lang="en-US" altLang="ko-KR" sz="1800" b="1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</a:t>
            </a:r>
            <a:endParaRPr lang="ko-KR" altLang="en-US" sz="1800" dirty="0">
              <a:solidFill>
                <a:srgbClr val="0B3F94"/>
              </a:solidFill>
            </a:endParaRPr>
          </a:p>
        </p:txBody>
      </p:sp>
      <p:pic>
        <p:nvPicPr>
          <p:cNvPr id="12" name="그래픽 11">
            <a:extLst>
              <a:ext uri="{FF2B5EF4-FFF2-40B4-BE49-F238E27FC236}">
                <a16:creationId xmlns:a16="http://schemas.microsoft.com/office/drawing/2014/main" id="{C2E23F9A-C5AF-2373-3486-E4122137AB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41718" y="3987866"/>
            <a:ext cx="314138" cy="314138"/>
          </a:xfrm>
          <a:prstGeom prst="rect">
            <a:avLst/>
          </a:prstGeom>
        </p:spPr>
      </p:pic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3504E791-6322-0BDB-ECD4-C020C0AD0B48}"/>
              </a:ext>
            </a:extLst>
          </p:cNvPr>
          <p:cNvSpPr txBox="1">
            <a:spLocks/>
          </p:cNvSpPr>
          <p:nvPr/>
        </p:nvSpPr>
        <p:spPr>
          <a:xfrm>
            <a:off x="1874303" y="4330744"/>
            <a:ext cx="6194966" cy="246221"/>
          </a:xfrm>
          <a:prstGeom prst="rect">
            <a:avLst/>
          </a:prstGeom>
        </p:spPr>
        <p:txBody>
          <a:bodyPr wrap="none" lIns="0" tIns="0" bIns="0" anchor="ctr">
            <a:spAutoFit/>
          </a:bodyPr>
          <a:lstStyle>
            <a:lvl1pPr marL="180975" indent="-180975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kern="0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처음 생각에서 달라진 점과 새롭게 알게 된 사실을 탐정 메모에 정리해 봅시다</a:t>
            </a:r>
            <a:r>
              <a:rPr lang="en-US" altLang="ko-KR" kern="0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kern="0" dirty="0">
              <a:solidFill>
                <a:srgbClr val="0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10862DC9-2ED8-EFB0-9A0E-6104DBD62F67}"/>
              </a:ext>
            </a:extLst>
          </p:cNvPr>
          <p:cNvSpPr txBox="1">
            <a:spLocks/>
          </p:cNvSpPr>
          <p:nvPr/>
        </p:nvSpPr>
        <p:spPr>
          <a:xfrm>
            <a:off x="9880600" y="276225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탐정메모</a:t>
            </a:r>
            <a:endParaRPr lang="ko-KR" altLang="en-US" dirty="0"/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8837D03C-D125-7729-0E59-27BAF20681FF}"/>
              </a:ext>
            </a:extLst>
          </p:cNvPr>
          <p:cNvCxnSpPr>
            <a:cxnSpLocks/>
          </p:cNvCxnSpPr>
          <p:nvPr/>
        </p:nvCxnSpPr>
        <p:spPr>
          <a:xfrm>
            <a:off x="1335541" y="1840219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08515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02AB3-3E95-7DF1-ACB1-2BD6ECE7A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47CE66EC-B143-1320-9176-7F5E02C290F3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DE7349D1-D7A1-1D32-F366-5FA993E47E03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누가 맞을까</a:t>
            </a:r>
            <a:r>
              <a:rPr lang="en-US" altLang="ko-KR"/>
              <a:t>?</a:t>
            </a:r>
            <a:endParaRPr lang="ko-KR" altLang="en-US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B82B976A-772D-B2FB-8C36-B6D3D3CA59B2}"/>
              </a:ext>
            </a:extLst>
          </p:cNvPr>
          <p:cNvSpPr txBox="1">
            <a:spLocks/>
          </p:cNvSpPr>
          <p:nvPr/>
        </p:nvSpPr>
        <p:spPr>
          <a:xfrm>
            <a:off x="9880600" y="276225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정리하기</a:t>
            </a:r>
            <a:endParaRPr lang="ko-KR" altLang="en-US" dirty="0"/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D4EC44AE-BAF0-70E3-8CC0-3638ACCE7C63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탐정메모</a:t>
            </a: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사건의 진실</a:t>
            </a:r>
            <a:endParaRPr lang="en-US" altLang="ko-KR" sz="2000" dirty="0"/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640934B0-9149-9BEC-15D4-CFAD2B6A7F3E}"/>
              </a:ext>
            </a:extLst>
          </p:cNvPr>
          <p:cNvCxnSpPr>
            <a:cxnSpLocks/>
          </p:cNvCxnSpPr>
          <p:nvPr/>
        </p:nvCxnSpPr>
        <p:spPr>
          <a:xfrm>
            <a:off x="1335541" y="1840219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A6D85B6B-A9A8-71B7-5492-BA39A8BD5E0D}"/>
              </a:ext>
            </a:extLst>
          </p:cNvPr>
          <p:cNvGrpSpPr/>
          <p:nvPr/>
        </p:nvGrpSpPr>
        <p:grpSpPr>
          <a:xfrm>
            <a:off x="1335541" y="2192541"/>
            <a:ext cx="9520918" cy="3657962"/>
            <a:chOff x="1335541" y="2161719"/>
            <a:chExt cx="9520918" cy="3657962"/>
          </a:xfrm>
        </p:grpSpPr>
        <p:sp>
          <p:nvSpPr>
            <p:cNvPr id="25" name="사각형: 둥근 모서리 24">
              <a:extLst>
                <a:ext uri="{FF2B5EF4-FFF2-40B4-BE49-F238E27FC236}">
                  <a16:creationId xmlns:a16="http://schemas.microsoft.com/office/drawing/2014/main" id="{ECFE2097-7086-F750-2ACF-8AF2B9D5BED9}"/>
                </a:ext>
              </a:extLst>
            </p:cNvPr>
            <p:cNvSpPr/>
            <p:nvPr/>
          </p:nvSpPr>
          <p:spPr>
            <a:xfrm>
              <a:off x="1335541" y="4597478"/>
              <a:ext cx="9520918" cy="1222203"/>
            </a:xfrm>
            <a:prstGeom prst="roundRect">
              <a:avLst>
                <a:gd name="adj" fmla="val 13950"/>
              </a:avLst>
            </a:prstGeom>
            <a:solidFill>
              <a:schemeClr val="accent4">
                <a:lumMod val="20000"/>
                <a:lumOff val="80000"/>
                <a:alpha val="60000"/>
              </a:schemeClr>
            </a:solidFill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텍스트 개체 틀 2">
              <a:extLst>
                <a:ext uri="{FF2B5EF4-FFF2-40B4-BE49-F238E27FC236}">
                  <a16:creationId xmlns:a16="http://schemas.microsoft.com/office/drawing/2014/main" id="{97307143-13C3-2C15-B806-CC500F932D52}"/>
                </a:ext>
              </a:extLst>
            </p:cNvPr>
            <p:cNvSpPr txBox="1">
              <a:spLocks/>
            </p:cNvSpPr>
            <p:nvPr/>
          </p:nvSpPr>
          <p:spPr>
            <a:xfrm>
              <a:off x="1957185" y="4775852"/>
              <a:ext cx="755976" cy="215444"/>
            </a:xfrm>
            <a:prstGeom prst="rect">
              <a:avLst/>
            </a:prstGeom>
          </p:spPr>
          <p:txBody>
            <a:bodyPr wrap="none" lIns="0" tIns="0" bIns="0" anchor="ctr">
              <a:spAutoFit/>
            </a:bodyPr>
            <a:lstStyle>
              <a:lvl1pPr marL="180975" indent="-180975" algn="l" defTabSz="914400" rtl="0" eaLnBrk="1" latinLnBrk="0" hangingPunct="1">
                <a:spcBef>
                  <a:spcPct val="20000"/>
                </a:spcBef>
                <a:buClr>
                  <a:srgbClr val="0C4CAB"/>
                </a:buClr>
                <a:buFont typeface="Arial" panose="020B0604020202020204" pitchFamily="34" charset="0"/>
                <a:buNone/>
                <a:defRPr sz="1600" b="0" kern="1200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400" b="1">
                  <a:solidFill>
                    <a:schemeClr val="accent4">
                      <a:lumMod val="50000"/>
                    </a:schemeClr>
                  </a:solidFill>
                  <a:latin typeface="Pretendard" pitchFamily="34" charset="0"/>
                  <a:ea typeface="Pretendard" pitchFamily="34" charset="-122"/>
                  <a:cs typeface="Pretendard" pitchFamily="34" charset="-120"/>
                </a:rPr>
                <a:t>최종 결론</a:t>
              </a:r>
              <a:endParaRPr lang="ko-KR" altLang="en-US" sz="1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29" name="텍스트 개체 틀 2">
              <a:extLst>
                <a:ext uri="{FF2B5EF4-FFF2-40B4-BE49-F238E27FC236}">
                  <a16:creationId xmlns:a16="http://schemas.microsoft.com/office/drawing/2014/main" id="{08FD8ECF-4229-02FA-A9E6-3CB0FA6847CE}"/>
                </a:ext>
              </a:extLst>
            </p:cNvPr>
            <p:cNvSpPr txBox="1">
              <a:spLocks/>
            </p:cNvSpPr>
            <p:nvPr/>
          </p:nvSpPr>
          <p:spPr>
            <a:xfrm>
              <a:off x="1957185" y="5103404"/>
              <a:ext cx="8485656" cy="541687"/>
            </a:xfrm>
            <a:prstGeom prst="rect">
              <a:avLst/>
            </a:prstGeom>
          </p:spPr>
          <p:txBody>
            <a:bodyPr wrap="none" lIns="0" tIns="0" bIns="0" anchor="ctr">
              <a:spAutoFit/>
            </a:bodyPr>
            <a:lstStyle>
              <a:lvl1pPr marL="180975" indent="-180975">
                <a:spcBef>
                  <a:spcPct val="20000"/>
                </a:spcBef>
                <a:buClr>
                  <a:srgbClr val="0C4CAB"/>
                </a:buClr>
                <a:buFont typeface="Arial" panose="020B0604020202020204" pitchFamily="34" charset="0"/>
                <a:buNone/>
                <a:defRPr sz="1600" b="1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itchFamily="34" charset="0"/>
                  <a:ea typeface="Pretendard" pitchFamily="34" charset="-122"/>
                  <a:cs typeface="Pretendard" pitchFamily="34" charset="-12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/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/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/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/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9pPr>
            </a:lstStyle>
            <a:p>
              <a:r>
                <a:rPr lang="ko-KR" altLang="en-US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따라서 </a:t>
              </a:r>
              <a:r>
                <a:rPr lang="en-US" altLang="ko-KR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“</a:t>
              </a:r>
              <a:r>
                <a:rPr lang="ko-KR" altLang="en-US" kern="0" dirty="0">
                  <a:solidFill>
                    <a:srgbClr val="000000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회전체를 회전축에 수직인 평면으로 자를 때 생기는 단면은 원 모양이 아닐 수도 있다</a:t>
              </a:r>
              <a:r>
                <a:rPr lang="en-US" altLang="ko-KR" kern="0" dirty="0">
                  <a:solidFill>
                    <a:srgbClr val="000000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”</a:t>
              </a:r>
              <a:r>
                <a:rPr lang="ko-KR" altLang="en-US" kern="0" dirty="0">
                  <a:solidFill>
                    <a:srgbClr val="000000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는 지연이의 </a:t>
              </a:r>
              <a:endParaRPr lang="en-US" altLang="ko-KR" kern="0" dirty="0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  <a:p>
              <a:r>
                <a:rPr lang="ko-KR" altLang="en-US" kern="0" dirty="0">
                  <a:solidFill>
                    <a:srgbClr val="000000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주장이 옳다</a:t>
              </a:r>
              <a:r>
                <a:rPr lang="en-US" altLang="ko-KR" kern="0" dirty="0">
                  <a:solidFill>
                    <a:srgbClr val="000000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.</a:t>
              </a:r>
              <a:endParaRPr lang="ko-KR" altLang="en-US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FFC6FB4E-0C86-6982-3B1E-7151D981A64E}"/>
                </a:ext>
              </a:extLst>
            </p:cNvPr>
            <p:cNvSpPr/>
            <p:nvPr/>
          </p:nvSpPr>
          <p:spPr>
            <a:xfrm>
              <a:off x="1335541" y="3200901"/>
              <a:ext cx="9520918" cy="1222203"/>
            </a:xfrm>
            <a:prstGeom prst="roundRect">
              <a:avLst>
                <a:gd name="adj" fmla="val 12269"/>
              </a:avLst>
            </a:prstGeom>
            <a:solidFill>
              <a:schemeClr val="accent4">
                <a:lumMod val="20000"/>
                <a:lumOff val="80000"/>
                <a:alpha val="60000"/>
              </a:schemeClr>
            </a:solidFill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텍스트 개체 틀 2">
              <a:extLst>
                <a:ext uri="{FF2B5EF4-FFF2-40B4-BE49-F238E27FC236}">
                  <a16:creationId xmlns:a16="http://schemas.microsoft.com/office/drawing/2014/main" id="{0E78EB55-45FE-1005-5080-4120165F37D1}"/>
                </a:ext>
              </a:extLst>
            </p:cNvPr>
            <p:cNvSpPr txBox="1">
              <a:spLocks/>
            </p:cNvSpPr>
            <p:nvPr/>
          </p:nvSpPr>
          <p:spPr>
            <a:xfrm>
              <a:off x="1957185" y="3379275"/>
              <a:ext cx="1871666" cy="215444"/>
            </a:xfrm>
            <a:prstGeom prst="rect">
              <a:avLst/>
            </a:prstGeom>
          </p:spPr>
          <p:txBody>
            <a:bodyPr wrap="none" lIns="0" tIns="0" bIns="0" anchor="ctr">
              <a:spAutoFit/>
            </a:bodyPr>
            <a:lstStyle>
              <a:lvl1pPr marL="180975" indent="-180975" algn="l" defTabSz="914400" rtl="0" eaLnBrk="1" latinLnBrk="0" hangingPunct="1">
                <a:spcBef>
                  <a:spcPct val="20000"/>
                </a:spcBef>
                <a:buClr>
                  <a:srgbClr val="0C4CAB"/>
                </a:buClr>
                <a:buFont typeface="Arial" panose="020B0604020202020204" pitchFamily="34" charset="0"/>
                <a:buNone/>
                <a:defRPr sz="1600" b="0" kern="1200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400" b="1">
                  <a:solidFill>
                    <a:schemeClr val="accent4">
                      <a:lumMod val="50000"/>
                    </a:schemeClr>
                  </a:solidFill>
                  <a:latin typeface="Pretendard" pitchFamily="34" charset="0"/>
                  <a:ea typeface="Pretendard" pitchFamily="34" charset="-122"/>
                  <a:cs typeface="Pretendard" pitchFamily="34" charset="-120"/>
                </a:rPr>
                <a:t>새로운 발견</a:t>
              </a:r>
              <a:r>
                <a:rPr lang="en-US" altLang="ko-KR" sz="1400" b="1">
                  <a:solidFill>
                    <a:schemeClr val="accent4">
                      <a:lumMod val="50000"/>
                    </a:schemeClr>
                  </a:solidFill>
                  <a:latin typeface="Pretendard" pitchFamily="34" charset="0"/>
                  <a:ea typeface="Pretendard" pitchFamily="34" charset="-122"/>
                  <a:cs typeface="Pretendard" pitchFamily="34" charset="-120"/>
                </a:rPr>
                <a:t>(</a:t>
              </a:r>
              <a:r>
                <a:rPr lang="ko-KR" altLang="en-US" sz="1400" b="1">
                  <a:solidFill>
                    <a:schemeClr val="accent4">
                      <a:lumMod val="50000"/>
                    </a:schemeClr>
                  </a:solidFill>
                  <a:latin typeface="Pretendard" pitchFamily="34" charset="0"/>
                  <a:ea typeface="Pretendard" pitchFamily="34" charset="-122"/>
                  <a:cs typeface="Pretendard" pitchFamily="34" charset="-120"/>
                </a:rPr>
                <a:t>결정적 단서</a:t>
              </a:r>
              <a:r>
                <a:rPr lang="en-US" altLang="ko-KR" sz="1400" b="1">
                  <a:solidFill>
                    <a:schemeClr val="accent4">
                      <a:lumMod val="50000"/>
                    </a:schemeClr>
                  </a:solidFill>
                  <a:latin typeface="Pretendard" pitchFamily="34" charset="0"/>
                  <a:ea typeface="Pretendard" pitchFamily="34" charset="-122"/>
                  <a:cs typeface="Pretendard" pitchFamily="34" charset="-120"/>
                </a:rPr>
                <a:t>)</a:t>
              </a:r>
              <a:endParaRPr lang="ko-KR" altLang="en-US" sz="1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24" name="텍스트 개체 틀 2">
              <a:extLst>
                <a:ext uri="{FF2B5EF4-FFF2-40B4-BE49-F238E27FC236}">
                  <a16:creationId xmlns:a16="http://schemas.microsoft.com/office/drawing/2014/main" id="{E677D5A3-F5E0-B9CD-BE7E-BA54892C0701}"/>
                </a:ext>
              </a:extLst>
            </p:cNvPr>
            <p:cNvSpPr txBox="1">
              <a:spLocks/>
            </p:cNvSpPr>
            <p:nvPr/>
          </p:nvSpPr>
          <p:spPr>
            <a:xfrm>
              <a:off x="1957185" y="3706827"/>
              <a:ext cx="8201925" cy="541687"/>
            </a:xfrm>
            <a:prstGeom prst="rect">
              <a:avLst/>
            </a:prstGeom>
          </p:spPr>
          <p:txBody>
            <a:bodyPr wrap="none" lIns="0" tIns="0" bIns="0" anchor="ctr">
              <a:spAutoFit/>
            </a:bodyPr>
            <a:lstStyle>
              <a:lvl1pPr marL="180975" indent="-180975">
                <a:spcBef>
                  <a:spcPct val="20000"/>
                </a:spcBef>
                <a:buClr>
                  <a:srgbClr val="0C4CAB"/>
                </a:buClr>
                <a:buFont typeface="Arial" panose="020B0604020202020204" pitchFamily="34" charset="0"/>
                <a:buNone/>
                <a:defRPr sz="1600" b="1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itchFamily="34" charset="0"/>
                  <a:ea typeface="Pretendard" pitchFamily="34" charset="-122"/>
                  <a:cs typeface="Pretendard" pitchFamily="34" charset="-12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/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/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/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/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9pPr>
            </a:lstStyle>
            <a:p>
              <a:r>
                <a:rPr lang="ko-KR" altLang="en-US"/>
                <a:t>하지만 직각삼각형에서 빗변의 한 꼭짓점만 회전축에 닿게 회전시켜 생긴 회전체의 경우에는</a:t>
              </a:r>
              <a:r>
                <a:rPr lang="en-US" altLang="ko-KR"/>
                <a:t>, </a:t>
              </a:r>
              <a:r>
                <a:rPr lang="ko-KR" altLang="en-US"/>
                <a:t>회전축에 </a:t>
              </a:r>
              <a:endParaRPr lang="en-US" altLang="ko-KR"/>
            </a:p>
            <a:p>
              <a:r>
                <a:rPr lang="ko-KR" altLang="en-US"/>
                <a:t>수직인 평면으로 자를 때 생기는 단면이 원 모양이 아닐 수도 있다</a:t>
              </a:r>
              <a:r>
                <a:rPr lang="en-US" altLang="ko-KR"/>
                <a:t>.</a:t>
              </a:r>
              <a:endParaRPr lang="ko-KR" altLang="en-US" dirty="0"/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C408D97D-36A2-9DF5-40FA-7C11B2F3FE40}"/>
                </a:ext>
              </a:extLst>
            </p:cNvPr>
            <p:cNvSpPr/>
            <p:nvPr/>
          </p:nvSpPr>
          <p:spPr>
            <a:xfrm>
              <a:off x="1335541" y="2161719"/>
              <a:ext cx="9520918" cy="875082"/>
            </a:xfrm>
            <a:prstGeom prst="roundRect">
              <a:avLst>
                <a:gd name="adj" fmla="val 16153"/>
              </a:avLst>
            </a:prstGeom>
            <a:solidFill>
              <a:schemeClr val="accent4">
                <a:lumMod val="20000"/>
                <a:lumOff val="80000"/>
                <a:alpha val="60000"/>
              </a:schemeClr>
            </a:solidFill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텍스트 개체 틀 2">
              <a:extLst>
                <a:ext uri="{FF2B5EF4-FFF2-40B4-BE49-F238E27FC236}">
                  <a16:creationId xmlns:a16="http://schemas.microsoft.com/office/drawing/2014/main" id="{8EDA5279-BDA8-2E1E-41AD-0E162913326D}"/>
                </a:ext>
              </a:extLst>
            </p:cNvPr>
            <p:cNvSpPr txBox="1">
              <a:spLocks/>
            </p:cNvSpPr>
            <p:nvPr/>
          </p:nvSpPr>
          <p:spPr>
            <a:xfrm>
              <a:off x="1957185" y="2329986"/>
              <a:ext cx="1419619" cy="215444"/>
            </a:xfrm>
            <a:prstGeom prst="rect">
              <a:avLst/>
            </a:prstGeom>
          </p:spPr>
          <p:txBody>
            <a:bodyPr wrap="none" lIns="0" tIns="0" bIns="0" anchor="ctr">
              <a:spAutoFit/>
            </a:bodyPr>
            <a:lstStyle>
              <a:lvl1pPr marL="180975" indent="-180975" algn="l" defTabSz="914400" rtl="0" eaLnBrk="1" latinLnBrk="0" hangingPunct="1">
                <a:spcBef>
                  <a:spcPct val="20000"/>
                </a:spcBef>
                <a:buClr>
                  <a:srgbClr val="0C4CAB"/>
                </a:buClr>
                <a:buFont typeface="Arial" panose="020B0604020202020204" pitchFamily="34" charset="0"/>
                <a:buNone/>
                <a:defRPr sz="1600" b="0" kern="1200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400" b="1">
                  <a:solidFill>
                    <a:schemeClr val="accent4">
                      <a:lumMod val="50000"/>
                    </a:schemeClr>
                  </a:solidFill>
                  <a:latin typeface="Pretendard" pitchFamily="34" charset="0"/>
                  <a:ea typeface="Pretendard" pitchFamily="34" charset="-122"/>
                  <a:cs typeface="Pretendard" pitchFamily="34" charset="-120"/>
                </a:rPr>
                <a:t>회전체의 성질 추측</a:t>
              </a:r>
              <a:endParaRPr lang="ko-KR" altLang="en-US" sz="1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20" name="텍스트 개체 틀 2">
              <a:extLst>
                <a:ext uri="{FF2B5EF4-FFF2-40B4-BE49-F238E27FC236}">
                  <a16:creationId xmlns:a16="http://schemas.microsoft.com/office/drawing/2014/main" id="{B32AA2F3-C65E-EE07-AFCA-14FCAA3A54C3}"/>
                </a:ext>
              </a:extLst>
            </p:cNvPr>
            <p:cNvSpPr txBox="1">
              <a:spLocks/>
            </p:cNvSpPr>
            <p:nvPr/>
          </p:nvSpPr>
          <p:spPr>
            <a:xfrm>
              <a:off x="1957185" y="2651468"/>
              <a:ext cx="6222216" cy="246221"/>
            </a:xfrm>
            <a:prstGeom prst="rect">
              <a:avLst/>
            </a:prstGeom>
          </p:spPr>
          <p:txBody>
            <a:bodyPr wrap="none" lIns="0" tIns="0" bIns="0" anchor="ctr">
              <a:spAutoFit/>
            </a:bodyPr>
            <a:lstStyle>
              <a:lvl1pPr marL="180975" indent="-180975">
                <a:spcBef>
                  <a:spcPct val="20000"/>
                </a:spcBef>
                <a:buClr>
                  <a:srgbClr val="0C4CAB"/>
                </a:buClr>
                <a:buFont typeface="Arial" panose="020B0604020202020204" pitchFamily="34" charset="0"/>
                <a:buNone/>
                <a:defRPr sz="1600" b="1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itchFamily="34" charset="0"/>
                  <a:ea typeface="Pretendard" pitchFamily="34" charset="-122"/>
                  <a:cs typeface="Pretendard" pitchFamily="34" charset="-12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/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/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/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/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9pPr>
            </a:lstStyle>
            <a:p>
              <a:r>
                <a:rPr lang="ko-KR" altLang="en-US"/>
                <a:t>일부 회전체를 회전축에 수직인 평면으로 자를 때 생기는 단면은 </a:t>
              </a:r>
              <a:r>
                <a:rPr lang="ko-KR" altLang="en-US">
                  <a:latin typeface="Pretendard ExtraBold" panose="02000903000000020004" pitchFamily="50" charset="-127"/>
                  <a:ea typeface="Pretendard ExtraBold" panose="02000903000000020004" pitchFamily="50" charset="-127"/>
                  <a:cs typeface="Pretendard ExtraBold" panose="02000903000000020004" pitchFamily="50" charset="-127"/>
                </a:rPr>
                <a:t>원 모양</a:t>
              </a:r>
              <a:r>
                <a:rPr lang="ko-KR" altLang="en-US"/>
                <a:t>이다</a:t>
              </a:r>
              <a:r>
                <a:rPr lang="en-US" altLang="ko-KR"/>
                <a:t>.</a:t>
              </a:r>
              <a:r>
                <a:rPr lang="ko-KR" altLang="ko-KR"/>
                <a:t> </a:t>
              </a:r>
              <a:endParaRPr lang="ko-KR" altLang="en-US" dirty="0"/>
            </a:p>
          </p:txBody>
        </p:sp>
        <p:pic>
          <p:nvPicPr>
            <p:cNvPr id="3" name="그래픽 2">
              <a:extLst>
                <a:ext uri="{FF2B5EF4-FFF2-40B4-BE49-F238E27FC236}">
                  <a16:creationId xmlns:a16="http://schemas.microsoft.com/office/drawing/2014/main" id="{E252F941-5BBA-5C07-209D-91EA03D7302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87338" y="4713265"/>
              <a:ext cx="388661" cy="439472"/>
            </a:xfrm>
            <a:prstGeom prst="rect">
              <a:avLst/>
            </a:prstGeom>
          </p:spPr>
        </p:pic>
        <p:pic>
          <p:nvPicPr>
            <p:cNvPr id="4" name="그래픽 3">
              <a:extLst>
                <a:ext uri="{FF2B5EF4-FFF2-40B4-BE49-F238E27FC236}">
                  <a16:creationId xmlns:a16="http://schemas.microsoft.com/office/drawing/2014/main" id="{ECB6A496-ACDE-D640-7CBF-C0895E02587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87338" y="3372530"/>
              <a:ext cx="388661" cy="439472"/>
            </a:xfrm>
            <a:prstGeom prst="rect">
              <a:avLst/>
            </a:prstGeom>
          </p:spPr>
        </p:pic>
        <p:pic>
          <p:nvPicPr>
            <p:cNvPr id="10" name="그래픽 9">
              <a:extLst>
                <a:ext uri="{FF2B5EF4-FFF2-40B4-BE49-F238E27FC236}">
                  <a16:creationId xmlns:a16="http://schemas.microsoft.com/office/drawing/2014/main" id="{C6133B30-BEB2-6571-E402-EB1C4F38668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87338" y="2275991"/>
              <a:ext cx="388661" cy="4394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96674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7D699-6E09-DD7D-E612-46B8DF6E4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E60B4D9A-F88C-6EBA-8E4B-05935E5905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28ACE9D-3415-09A8-B9D1-2F737C0676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9850" y="-172720"/>
            <a:ext cx="9512300" cy="6949440"/>
          </a:xfrm>
        </p:spPr>
        <p:txBody>
          <a:bodyPr/>
          <a:lstStyle/>
          <a:p>
            <a:r>
              <a:rPr lang="ko-KR" altLang="en-US" spc="-100">
                <a:solidFill>
                  <a:srgbClr val="0C4CAB"/>
                </a:solidFill>
              </a:rPr>
              <a:t>숨은 단서</a:t>
            </a:r>
            <a:r>
              <a:rPr lang="ko-KR" altLang="en-US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를</a:t>
            </a:r>
            <a:r>
              <a:rPr lang="ko-KR" altLang="en-US" spc="-100"/>
              <a:t> 찾아라</a:t>
            </a:r>
            <a:r>
              <a:rPr lang="en-US" altLang="ko-KR" spc="-100"/>
              <a:t>!</a:t>
            </a:r>
            <a:endParaRPr lang="ko-KR" altLang="en-US" spc="-1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4" name="Text 3">
            <a:extLst>
              <a:ext uri="{FF2B5EF4-FFF2-40B4-BE49-F238E27FC236}">
                <a16:creationId xmlns:a16="http://schemas.microsoft.com/office/drawing/2014/main" id="{D9815D02-F3D4-4B8F-EB9D-AEC4B8DD36D7}"/>
              </a:ext>
            </a:extLst>
          </p:cNvPr>
          <p:cNvSpPr txBox="1"/>
          <p:nvPr/>
        </p:nvSpPr>
        <p:spPr>
          <a:xfrm>
            <a:off x="2812144" y="4123991"/>
            <a:ext cx="6568337" cy="678391"/>
          </a:xfrm>
          <a:prstGeom prst="rect">
            <a:avLst/>
          </a:prstGeom>
        </p:spPr>
        <p:txBody>
          <a:bodyPr wrap="none"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900" b="1" kern="0" spc="-37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다양한 회전체를 이용하여 회전체를 회전축에 수직인 평면으로 잘랐을 때</a:t>
            </a:r>
            <a:endParaRPr lang="en-US" altLang="ko-KR" sz="1900" b="1" kern="0" spc="-37">
              <a:solidFill>
                <a:srgbClr val="2A3648"/>
              </a:solidFill>
              <a:latin typeface="Pretendard" pitchFamily="34" charset="0"/>
              <a:ea typeface="Pretendard" pitchFamily="34" charset="-122"/>
              <a:cs typeface="Pretendard" pitchFamily="34" charset="-120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900" b="1" kern="0" spc="-37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만들어지는 단면을 설명하기 위한 숨은 단서를 찾아봅시다</a:t>
            </a:r>
            <a:r>
              <a:rPr lang="en-US" altLang="ko-KR" sz="1900" b="1" kern="0" spc="-37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1900" dirty="0"/>
          </a:p>
        </p:txBody>
      </p:sp>
    </p:spTree>
    <p:extLst>
      <p:ext uri="{BB962C8B-B14F-4D97-AF65-F5344CB8AC3E}">
        <p14:creationId xmlns:p14="http://schemas.microsoft.com/office/powerpoint/2010/main" val="6052843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41ADF-099C-7915-955B-9C5832D95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64E579E-415D-D002-9063-EBFCA3C7FD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10200" y="2034857"/>
            <a:ext cx="1332742" cy="504825"/>
          </a:xfrm>
        </p:spPr>
        <p:txBody>
          <a:bodyPr/>
          <a:lstStyle/>
          <a:p>
            <a:r>
              <a:rPr lang="ko-KR" altLang="en-US" dirty="0"/>
              <a:t>학습목표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BBBA3A1-9083-0639-766E-E7A48E04B71E}"/>
              </a:ext>
            </a:extLst>
          </p:cNvPr>
          <p:cNvSpPr txBox="1"/>
          <p:nvPr/>
        </p:nvSpPr>
        <p:spPr>
          <a:xfrm>
            <a:off x="647700" y="2742629"/>
            <a:ext cx="10896600" cy="230832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ko-KR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회전체를</a:t>
            </a:r>
            <a:r>
              <a:rPr lang="en-US" altLang="ko-KR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 </a:t>
            </a:r>
            <a:r>
              <a:rPr lang="ko-KR" altLang="en-US" sz="4800" dirty="0">
                <a:solidFill>
                  <a:srgbClr val="0C4CAB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회전축에 수직인 평면으로 </a:t>
            </a:r>
            <a:endParaRPr lang="en-US" altLang="ko-KR" sz="4800" dirty="0">
              <a:solidFill>
                <a:srgbClr val="0C4CAB"/>
              </a:solidFill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  <a:p>
            <a:pPr algn="ctr"/>
            <a:r>
              <a:rPr lang="ko-KR" altLang="en-US" sz="4800" dirty="0">
                <a:solidFill>
                  <a:srgbClr val="0C4CAB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잘랐을 때</a:t>
            </a:r>
            <a:r>
              <a:rPr lang="en-US" altLang="ko-KR" sz="4800" dirty="0">
                <a:solidFill>
                  <a:srgbClr val="0C4CAB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 </a:t>
            </a:r>
            <a:r>
              <a:rPr lang="ko-KR" altLang="en-US" sz="4800" dirty="0">
                <a:solidFill>
                  <a:srgbClr val="0C4CAB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만들어지는 단면의 모양</a:t>
            </a:r>
            <a:r>
              <a:rPr lang="ko-KR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을 </a:t>
            </a:r>
            <a:endParaRPr lang="en-US" altLang="ko-KR" sz="4800" dirty="0">
              <a:solidFill>
                <a:schemeClr val="tx1">
                  <a:lumMod val="85000"/>
                  <a:lumOff val="15000"/>
                </a:schemeClr>
              </a:solidFill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  <a:p>
            <a:pPr algn="ctr"/>
            <a:r>
              <a:rPr lang="ko-KR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설명할 수 있다</a:t>
            </a:r>
            <a:r>
              <a:rPr lang="en-US" altLang="ko-KR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.</a:t>
            </a:r>
            <a:endParaRPr lang="ko-KR" altLang="en-US" sz="4800" dirty="0">
              <a:solidFill>
                <a:schemeClr val="tx1">
                  <a:lumMod val="85000"/>
                  <a:lumOff val="15000"/>
                </a:schemeClr>
              </a:solidFill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511544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EFEDE-7A5C-8640-6445-3FB2FEF81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E05A2782-AE82-7619-65B4-D880C132D0A0}"/>
              </a:ext>
            </a:extLst>
          </p:cNvPr>
          <p:cNvSpPr/>
          <p:nvPr/>
        </p:nvSpPr>
        <p:spPr>
          <a:xfrm>
            <a:off x="6023796" y="3155022"/>
            <a:ext cx="4777483" cy="2559978"/>
          </a:xfrm>
          <a:prstGeom prst="roundRect">
            <a:avLst>
              <a:gd name="adj" fmla="val 7519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C57ECF75-7448-E3B3-465E-F14625142D92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텍스트 개체 틀 2">
                <a:extLst>
                  <a:ext uri="{FF2B5EF4-FFF2-40B4-BE49-F238E27FC236}">
                    <a16:creationId xmlns:a16="http://schemas.microsoft.com/office/drawing/2014/main" id="{D41E53CB-00E9-12E4-5630-2B7B09E48A1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31444" y="1162038"/>
                <a:ext cx="9372944" cy="762453"/>
              </a:xfrm>
              <a:prstGeom prst="rect">
                <a:avLst/>
              </a:prstGeom>
            </p:spPr>
            <p:txBody>
              <a:bodyPr wrap="square" lIns="0" tIns="0" bIns="0" anchor="t">
                <a:spAutoFit/>
              </a:bodyPr>
              <a:lstStyle>
                <a:lvl1pPr marL="177800" indent="-177800">
                  <a:lnSpc>
                    <a:spcPct val="130000"/>
                  </a:lnSpc>
                  <a:spcBef>
                    <a:spcPct val="20000"/>
                  </a:spcBef>
                  <a:buClr>
                    <a:srgbClr val="0C4CAB"/>
                  </a:buClr>
                  <a:buFont typeface="Wingdings" panose="05000000000000000000" pitchFamily="2" charset="2"/>
                  <a:buChar char="§"/>
                  <a:defRPr sz="2000" b="1" kern="0" spc="-9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itchFamily="34" charset="0"/>
                    <a:ea typeface="Pretendard" pitchFamily="34" charset="-122"/>
                    <a:cs typeface="Pretendard" pitchFamily="34" charset="-120"/>
                  </a:defRPr>
                </a:lvl1pPr>
                <a:lvl2pPr marL="742950" indent="-285750">
                  <a:spcBef>
                    <a:spcPct val="20000"/>
                  </a:spcBef>
                  <a:buFont typeface="Arial" pitchFamily="34" charset="0"/>
                  <a:buChar char="–"/>
                  <a:defRPr sz="2800"/>
                </a:lvl2pPr>
                <a:lvl3pPr marL="1143000" indent="-228600">
                  <a:spcBef>
                    <a:spcPct val="20000"/>
                  </a:spcBef>
                  <a:buFont typeface="Arial" pitchFamily="34" charset="0"/>
                  <a:buChar char="•"/>
                  <a:defRPr sz="2400"/>
                </a:lvl3pPr>
                <a:lvl4pPr marL="1600200" indent="-228600">
                  <a:spcBef>
                    <a:spcPct val="20000"/>
                  </a:spcBef>
                  <a:buFont typeface="Arial" pitchFamily="34" charset="0"/>
                  <a:buChar char="–"/>
                  <a:defRPr sz="2000"/>
                </a:lvl4pPr>
                <a:lvl5pPr marL="2057400" indent="-228600">
                  <a:spcBef>
                    <a:spcPct val="20000"/>
                  </a:spcBef>
                  <a:buFont typeface="Arial" pitchFamily="34" charset="0"/>
                  <a:buChar char="»"/>
                  <a:defRPr sz="2000"/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/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/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/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/>
                </a:lvl9pPr>
              </a:lstStyle>
              <a:p>
                <a:r>
                  <a:rPr lang="ko-KR" altLang="en-US"/>
                  <a:t>이웃한 두 내각의</a:t>
                </a:r>
                <a:r>
                  <a:rPr lang="en-US" altLang="ko-KR" dirty="0"/>
                  <a:t> </a:t>
                </a:r>
                <a:r>
                  <a:rPr lang="ko-KR" altLang="en-US" dirty="0"/>
                  <a:t>크기가  </a:t>
                </a:r>
                <a14:m>
                  <m:oMath xmlns:m="http://schemas.openxmlformats.org/officeDocument/2006/math">
                    <m:r>
                      <a:rPr lang="en-US" altLang="ko-KR">
                        <a:latin typeface="Cambria Math" panose="02040503050406030204" pitchFamily="18" charset="0"/>
                      </a:rPr>
                      <m:t>90°</m:t>
                    </m:r>
                  </m:oMath>
                </a14:m>
                <a:r>
                  <a:rPr lang="ko-KR" altLang="en-US" dirty="0"/>
                  <a:t>인 사다리꼴을 직선 </a:t>
                </a:r>
                <a14:m>
                  <m:oMath xmlns:m="http://schemas.openxmlformats.org/officeDocument/2006/math">
                    <m:r>
                      <a:rPr lang="en-US" altLang="ko-KR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ko-KR" altLang="en-US" dirty="0"/>
                  <a:t>을 </a:t>
                </a:r>
                <a:r>
                  <a:rPr lang="ko-KR" altLang="en-US"/>
                  <a:t>회전축으로 </a:t>
                </a:r>
                <a:r>
                  <a:rPr lang="en-US" altLang="ko-KR" dirty="0"/>
                  <a:t>1</a:t>
                </a:r>
                <a:r>
                  <a:rPr lang="ko-KR" altLang="en-US" dirty="0"/>
                  <a:t>회전 시켜 회전체를 </a:t>
                </a:r>
                <a:r>
                  <a:rPr lang="ko-KR" altLang="en-US"/>
                  <a:t>만들고자 합니다</a:t>
                </a:r>
                <a:r>
                  <a:rPr lang="en-US" altLang="ko-KR"/>
                  <a:t>.</a:t>
                </a:r>
                <a:endParaRPr lang="ko-KR" altLang="en-US" dirty="0"/>
              </a:p>
            </p:txBody>
          </p:sp>
        </mc:Choice>
        <mc:Fallback xmlns="">
          <p:sp>
            <p:nvSpPr>
              <p:cNvPr id="26" name="텍스트 개체 틀 2">
                <a:extLst>
                  <a:ext uri="{FF2B5EF4-FFF2-40B4-BE49-F238E27FC236}">
                    <a16:creationId xmlns:a16="http://schemas.microsoft.com/office/drawing/2014/main" id="{D41E53CB-00E9-12E4-5630-2B7B09E48A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1444" y="1162038"/>
                <a:ext cx="9372944" cy="76245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E5E79FB4-AE1F-BB6C-DB66-D37C8247C81D}"/>
              </a:ext>
            </a:extLst>
          </p:cNvPr>
          <p:cNvSpPr txBox="1">
            <a:spLocks/>
          </p:cNvSpPr>
          <p:nvPr/>
        </p:nvSpPr>
        <p:spPr>
          <a:xfrm>
            <a:off x="1431444" y="2346820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C5B9C0F2-BA37-4769-268F-AC3E676A981D}"/>
              </a:ext>
            </a:extLst>
          </p:cNvPr>
          <p:cNvSpPr txBox="1">
            <a:spLocks/>
          </p:cNvSpPr>
          <p:nvPr/>
        </p:nvSpPr>
        <p:spPr>
          <a:xfrm>
            <a:off x="1927777" y="2341371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indent="0">
              <a:lnSpc>
                <a:spcPct val="120000"/>
              </a:lnSpc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b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사다리꼴의 높이가 회전축의 일부인 경우</a:t>
            </a:r>
            <a:endParaRPr lang="ko-KR" altLang="en-US" dirty="0"/>
          </a:p>
        </p:txBody>
      </p: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7B2A1AFD-DD5A-0B38-6CCD-0085BBDE010D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altLang="ko-KR" b="1" kern="0" spc="-22" dirty="0" err="1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</a:t>
            </a:r>
            <a:r>
              <a:rPr lang="en-US" altLang="ko-KR" b="1" kern="0" spc="-22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kern="0" spc="-22" dirty="0" err="1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상황</a:t>
            </a:r>
            <a:endParaRPr lang="en-US" altLang="ko-KR" dirty="0"/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FF5D2CFF-1569-49C2-6859-CAB0BAD42AB4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숨은 단서를 찾아라</a:t>
            </a:r>
            <a:r>
              <a:rPr lang="en-US" altLang="ko-KR"/>
              <a:t>!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3D534D87-15B2-2C19-27B8-4FC9C65206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4406" y="2984500"/>
            <a:ext cx="1871793" cy="2946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81F629A-0669-FD40-B657-5F9C221BB469}"/>
              </a:ext>
            </a:extLst>
          </p:cNvPr>
          <p:cNvSpPr txBox="1"/>
          <p:nvPr/>
        </p:nvSpPr>
        <p:spPr>
          <a:xfrm>
            <a:off x="6270297" y="3406427"/>
            <a:ext cx="4219904" cy="1990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40000"/>
              </a:lnSpc>
              <a:buClr>
                <a:srgbClr val="0C4CAB"/>
              </a:buClr>
              <a:buFont typeface="Arial" panose="020B0604020202020204" pitchFamily="34" charset="0"/>
              <a:buChar char="•"/>
            </a:pPr>
            <a:r>
              <a:rPr lang="ko-KR" altLang="en-US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회전체 그리기</a:t>
            </a:r>
            <a:endParaRPr lang="en-US" altLang="ko-KR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marL="285750" indent="-285750">
              <a:lnSpc>
                <a:spcPct val="140000"/>
              </a:lnSpc>
              <a:buClr>
                <a:srgbClr val="0C4CAB"/>
              </a:buClr>
              <a:buFont typeface="Arial" panose="020B0604020202020204" pitchFamily="34" charset="0"/>
              <a:buChar char="•"/>
            </a:pPr>
            <a:endParaRPr lang="en-US" altLang="ko-KR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marL="285750" indent="-285750" fontAlgn="base">
              <a:lnSpc>
                <a:spcPct val="140000"/>
              </a:lnSpc>
              <a:buClr>
                <a:srgbClr val="0C4CAB"/>
              </a:buClr>
              <a:buFont typeface="Arial" panose="020B0604020202020204" pitchFamily="34" charset="0"/>
              <a:buChar char="•"/>
            </a:pPr>
            <a:r>
              <a:rPr lang="ko-KR" altLang="ko-KR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회전축에 수직인 서로 다른 두 평면으로 잘랐을 때 만들어지는 단면</a:t>
            </a:r>
            <a:r>
              <a:rPr lang="ko-KR" altLang="en-US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의 모양을 각각 그리기</a:t>
            </a:r>
            <a:endParaRPr lang="ko-KR" altLang="ko-KR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723554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FA9FB-0F32-CCA7-A2E5-A8D385DB5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FF0C638A-6EA3-C7CB-FB35-B3890B5CF595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BCF2D948-9B06-0504-A344-48325ECA3F2A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343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77800" indent="-177800">
              <a:lnSpc>
                <a:spcPct val="130000"/>
              </a:lnSpc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000" b="1" kern="0" spc="-9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내 예상이 맞았는지 알지오</a:t>
            </a:r>
            <a:r>
              <a:rPr lang="en-US" altLang="ko-KR"/>
              <a:t>3D</a:t>
            </a:r>
            <a:r>
              <a:rPr lang="ko-KR" altLang="en-US"/>
              <a:t>에서 확인해 봅시다</a:t>
            </a:r>
            <a:r>
              <a:rPr lang="en-US" altLang="ko-KR"/>
              <a:t>. </a:t>
            </a:r>
          </a:p>
        </p:txBody>
      </p: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8F002953-F30F-E61E-9B2E-9D44747AFDF7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altLang="ko-KR" b="1" kern="0" spc="-22" dirty="0" err="1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</a:t>
            </a:r>
            <a:r>
              <a:rPr lang="en-US" altLang="ko-KR" b="1" kern="0" spc="-22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kern="0" spc="-22" dirty="0" err="1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상황</a:t>
            </a:r>
            <a:endParaRPr lang="en-US" altLang="ko-KR" dirty="0"/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AB93E772-2663-F6FF-5417-6A0EAC256D09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숨은 단서를 찾아라</a:t>
            </a:r>
            <a:r>
              <a:rPr lang="en-US" altLang="ko-KR"/>
              <a:t>!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E352C9B-E509-9C96-B8A4-586BE39E37E7}"/>
              </a:ext>
            </a:extLst>
          </p:cNvPr>
          <p:cNvSpPr txBox="1">
            <a:spLocks/>
          </p:cNvSpPr>
          <p:nvPr/>
        </p:nvSpPr>
        <p:spPr>
          <a:xfrm>
            <a:off x="1431444" y="1838224"/>
            <a:ext cx="9372944" cy="762453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77800" indent="-177800">
              <a:lnSpc>
                <a:spcPct val="130000"/>
              </a:lnSpc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000" b="1" kern="0" spc="-9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fontAlgn="base"/>
            <a:r>
              <a:rPr lang="ko-KR" altLang="ko-KR"/>
              <a:t>예상이 적중한 경우 어떻게 예상했는지 그 전략을</a:t>
            </a:r>
            <a:r>
              <a:rPr lang="en-US" altLang="ko-KR"/>
              <a:t>, </a:t>
            </a:r>
            <a:r>
              <a:rPr lang="ko-KR" altLang="ko-KR"/>
              <a:t>예상 전략에 보완이 필요하다면 그 이유를 작성</a:t>
            </a:r>
            <a:r>
              <a:rPr lang="ko-KR" altLang="en-US"/>
              <a:t>해 봅시다</a:t>
            </a:r>
            <a:r>
              <a:rPr lang="en-US" altLang="ko-KR"/>
              <a:t>.</a:t>
            </a:r>
            <a:endParaRPr lang="ko-KR" altLang="ko-KR" dirty="0"/>
          </a:p>
        </p:txBody>
      </p:sp>
      <p:pic>
        <p:nvPicPr>
          <p:cNvPr id="6" name="그림 개체 틀 15">
            <a:extLst>
              <a:ext uri="{FF2B5EF4-FFF2-40B4-BE49-F238E27FC236}">
                <a16:creationId xmlns:a16="http://schemas.microsoft.com/office/drawing/2014/main" id="{425FD7BE-0A9D-75AB-5DE3-213CD2E400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1" b="2951"/>
          <a:stretch>
            <a:fillRect/>
          </a:stretch>
        </p:blipFill>
        <p:spPr>
          <a:xfrm>
            <a:off x="4226718" y="2714977"/>
            <a:ext cx="3738563" cy="3517900"/>
          </a:xfrm>
          <a:prstGeom prst="roundRect">
            <a:avLst>
              <a:gd name="adj" fmla="val 6813"/>
            </a:avLst>
          </a:prstGeom>
          <a:solidFill>
            <a:prstClr val="white">
              <a:lumMod val="95000"/>
            </a:prstClr>
          </a:solidFill>
        </p:spPr>
      </p:pic>
    </p:spTree>
    <p:extLst>
      <p:ext uri="{BB962C8B-B14F-4D97-AF65-F5344CB8AC3E}">
        <p14:creationId xmlns:p14="http://schemas.microsoft.com/office/powerpoint/2010/main" val="36110515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894CA-935F-D3F5-845E-4A8F3CB7D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3D1A5947-16DD-14FD-0121-7415F0A03D29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53D23B04-5D70-0341-5A3B-3D5E4D698C20}"/>
              </a:ext>
            </a:extLst>
          </p:cNvPr>
          <p:cNvSpPr txBox="1">
            <a:spLocks/>
          </p:cNvSpPr>
          <p:nvPr/>
        </p:nvSpPr>
        <p:spPr>
          <a:xfrm>
            <a:off x="1431444" y="1981629"/>
            <a:ext cx="9372944" cy="762453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77800" indent="-177800">
              <a:lnSpc>
                <a:spcPct val="130000"/>
              </a:lnSpc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000" b="1" kern="0" spc="-9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예상과 같은 결과를 얻은 친구와 다른 결과를 얻은 친구들은 회전체를 회전축에 수직인 평면으로 잘랐을 때 만들어지는 단면의 모양을 예상하는 과정에서 어떤 차이가 있었나요</a:t>
            </a:r>
            <a:r>
              <a:rPr lang="en-US" altLang="ko-KR"/>
              <a:t>?</a:t>
            </a:r>
            <a:endParaRPr lang="ko-KR" altLang="en-US" dirty="0"/>
          </a:p>
        </p:txBody>
      </p: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39B736F4-D9C0-E303-6550-A58FECA4F4C1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altLang="ko-KR" b="1" kern="0" spc="-22" dirty="0" err="1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</a:t>
            </a:r>
            <a:r>
              <a:rPr lang="en-US" altLang="ko-KR" b="1" kern="0" spc="-22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kern="0" spc="-22" dirty="0" err="1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상황</a:t>
            </a:r>
            <a:endParaRPr lang="en-US" altLang="ko-KR" dirty="0"/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148E4492-B36E-A8C1-B518-576733BB5101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숨은 단서를 찾아라</a:t>
            </a:r>
            <a:r>
              <a:rPr lang="en-US" altLang="ko-KR"/>
              <a:t>!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7940E7F-2767-2EB5-C2D4-CEF7E2951E21}"/>
              </a:ext>
            </a:extLst>
          </p:cNvPr>
          <p:cNvSpPr txBox="1">
            <a:spLocks/>
          </p:cNvSpPr>
          <p:nvPr/>
        </p:nvSpPr>
        <p:spPr>
          <a:xfrm>
            <a:off x="1431444" y="3537416"/>
            <a:ext cx="9372944" cy="362343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77800" indent="-177800">
              <a:lnSpc>
                <a:spcPct val="130000"/>
              </a:lnSpc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000" b="1" kern="0" spc="-9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예상의 적중률을 높이려면 탐구 과정에서 무엇에 집중해야 하는지 이야기해봅시다</a:t>
            </a:r>
            <a:r>
              <a:rPr lang="en-US" altLang="ko-KR"/>
              <a:t>.</a:t>
            </a:r>
            <a:endParaRPr lang="ko-KR" altLang="en-US" dirty="0"/>
          </a:p>
        </p:txBody>
      </p:sp>
      <p:sp>
        <p:nvSpPr>
          <p:cNvPr id="2" name="텍스트 개체 틀 2">
            <a:extLst>
              <a:ext uri="{FF2B5EF4-FFF2-40B4-BE49-F238E27FC236}">
                <a16:creationId xmlns:a16="http://schemas.microsoft.com/office/drawing/2014/main" id="{FE7FC94B-9927-B1FE-556A-32756A7C71B3}"/>
              </a:ext>
            </a:extLst>
          </p:cNvPr>
          <p:cNvSpPr txBox="1">
            <a:spLocks/>
          </p:cNvSpPr>
          <p:nvPr/>
        </p:nvSpPr>
        <p:spPr>
          <a:xfrm>
            <a:off x="1431444" y="4693092"/>
            <a:ext cx="9372944" cy="362343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77800" indent="-177800">
              <a:lnSpc>
                <a:spcPct val="130000"/>
              </a:lnSpc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000" b="1" kern="0" spc="-9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친구들과 이야기한 내용을 잘 기억하면서 같은 방법으로 </a:t>
            </a:r>
            <a:r>
              <a:rPr lang="en-US" altLang="ko-KR"/>
              <a:t>2~4</a:t>
            </a:r>
            <a:r>
              <a:rPr lang="ko-KR" altLang="en-US"/>
              <a:t>번 문제를 해결해봅시다</a:t>
            </a:r>
            <a:r>
              <a:rPr lang="en-US" altLang="ko-KR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752277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842742-945A-0D3A-F7F1-D7A5D1CAD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F9755850-709B-C505-EBE3-2F9B0DC7A7B0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A39E5821-72DB-E8D0-942C-3A983B7C61C9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1061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77800" indent="-177800">
              <a:lnSpc>
                <a:spcPct val="130000"/>
              </a:lnSpc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000" b="1" kern="0" spc="-9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①과 같은 방법으로 </a:t>
            </a:r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②~④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를 해결해봅시다</a:t>
            </a:r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dirty="0"/>
          </a:p>
        </p:txBody>
      </p: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41247F78-7413-F3B5-5C2A-C1FCDE3DEA49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altLang="ko-KR" b="1" kern="0" spc="-22" dirty="0" err="1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</a:t>
            </a:r>
            <a:r>
              <a:rPr lang="en-US" altLang="ko-KR" b="1" kern="0" spc="-22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kern="0" spc="-22" dirty="0" err="1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상황</a:t>
            </a:r>
            <a:endParaRPr lang="en-US" altLang="ko-KR" dirty="0"/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F51B4A87-A1A4-D572-F580-BEEAF5E92289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숨은 단서를 찾아라</a:t>
            </a:r>
            <a:r>
              <a:rPr lang="en-US" altLang="ko-KR"/>
              <a:t>!</a:t>
            </a:r>
            <a:endParaRPr lang="ko-KR" altLang="en-US" dirty="0"/>
          </a:p>
        </p:txBody>
      </p: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FF565BF6-E00C-1AB8-79B6-1943FD6E21A9}"/>
              </a:ext>
            </a:extLst>
          </p:cNvPr>
          <p:cNvSpPr txBox="1">
            <a:spLocks/>
          </p:cNvSpPr>
          <p:nvPr/>
        </p:nvSpPr>
        <p:spPr>
          <a:xfrm>
            <a:off x="1342544" y="2067704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2</a:t>
            </a:r>
            <a:endParaRPr lang="ko-KR" altLang="en-US" sz="1200" dirty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" name="텍스트 개체 틀 2">
            <a:extLst>
              <a:ext uri="{FF2B5EF4-FFF2-40B4-BE49-F238E27FC236}">
                <a16:creationId xmlns:a16="http://schemas.microsoft.com/office/drawing/2014/main" id="{0FDCECD3-A4F3-FD2C-3A07-E016DFD369D6}"/>
              </a:ext>
            </a:extLst>
          </p:cNvPr>
          <p:cNvSpPr txBox="1">
            <a:spLocks/>
          </p:cNvSpPr>
          <p:nvPr/>
        </p:nvSpPr>
        <p:spPr>
          <a:xfrm>
            <a:off x="1788077" y="2079761"/>
            <a:ext cx="2632379" cy="787908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indent="0">
              <a:lnSpc>
                <a:spcPct val="120000"/>
              </a:lnSpc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b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>
              <a:lnSpc>
                <a:spcPct val="100000"/>
              </a:lnSpc>
            </a:pPr>
            <a:r>
              <a:rPr lang="ko-KR" altLang="ko-KR" sz="16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사다리꼴에서 평행한 한 쌍의 대변 중 긴 변이 회전축의</a:t>
            </a:r>
            <a:endParaRPr lang="en-US" altLang="ko-KR" sz="1600" dirty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>
              <a:lnSpc>
                <a:spcPct val="100000"/>
              </a:lnSpc>
            </a:pPr>
            <a:r>
              <a:rPr lang="ko-KR" altLang="ko-KR" sz="16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일부인 경우</a:t>
            </a:r>
            <a:endParaRPr lang="ko-KR" altLang="en-US" sz="1600" dirty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9" name="텍스트 개체 틀 17">
            <a:extLst>
              <a:ext uri="{FF2B5EF4-FFF2-40B4-BE49-F238E27FC236}">
                <a16:creationId xmlns:a16="http://schemas.microsoft.com/office/drawing/2014/main" id="{91FD7402-678F-0D67-2BA3-186E3C438109}"/>
              </a:ext>
            </a:extLst>
          </p:cNvPr>
          <p:cNvSpPr txBox="1">
            <a:spLocks/>
          </p:cNvSpPr>
          <p:nvPr/>
        </p:nvSpPr>
        <p:spPr>
          <a:xfrm>
            <a:off x="4627023" y="2067704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</a:t>
            </a:r>
            <a:endParaRPr lang="ko-KR" altLang="en-US" sz="1200" dirty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AF1366ED-2B82-45FC-7722-6C9510A7B963}"/>
              </a:ext>
            </a:extLst>
          </p:cNvPr>
          <p:cNvSpPr txBox="1">
            <a:spLocks/>
          </p:cNvSpPr>
          <p:nvPr/>
        </p:nvSpPr>
        <p:spPr>
          <a:xfrm>
            <a:off x="5072557" y="2079761"/>
            <a:ext cx="2419590" cy="837152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indent="0">
              <a:lnSpc>
                <a:spcPct val="120000"/>
              </a:lnSpc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b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>
              <a:lnSpc>
                <a:spcPct val="100000"/>
              </a:lnSpc>
            </a:pPr>
            <a:r>
              <a:rPr lang="ko-KR" altLang="en-US" sz="16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사다리꼴에서 평행한 한 쌍의</a:t>
            </a:r>
            <a:endParaRPr lang="en-US" altLang="ko-KR" sz="1600" dirty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>
              <a:lnSpc>
                <a:spcPct val="100000"/>
              </a:lnSpc>
            </a:pPr>
            <a:r>
              <a:rPr lang="ko-KR" altLang="en-US" sz="16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대변 중 짧은 변이 회전축의</a:t>
            </a:r>
            <a:endParaRPr lang="en-US" altLang="ko-KR" sz="1600" dirty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>
              <a:lnSpc>
                <a:spcPct val="100000"/>
              </a:lnSpc>
            </a:pPr>
            <a:r>
              <a:rPr lang="ko-KR" altLang="en-US" sz="16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일부인 경우</a:t>
            </a:r>
          </a:p>
        </p:txBody>
      </p:sp>
      <p:sp>
        <p:nvSpPr>
          <p:cNvPr id="12" name="텍스트 개체 틀 17">
            <a:extLst>
              <a:ext uri="{FF2B5EF4-FFF2-40B4-BE49-F238E27FC236}">
                <a16:creationId xmlns:a16="http://schemas.microsoft.com/office/drawing/2014/main" id="{992DAEB4-24C4-3657-7A11-A593735DC3B5}"/>
              </a:ext>
            </a:extLst>
          </p:cNvPr>
          <p:cNvSpPr txBox="1">
            <a:spLocks/>
          </p:cNvSpPr>
          <p:nvPr/>
        </p:nvSpPr>
        <p:spPr>
          <a:xfrm>
            <a:off x="7908135" y="2067704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4</a:t>
            </a:r>
            <a:endParaRPr lang="ko-KR" altLang="en-US" sz="1200" dirty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3" name="텍스트 개체 틀 2">
            <a:extLst>
              <a:ext uri="{FF2B5EF4-FFF2-40B4-BE49-F238E27FC236}">
                <a16:creationId xmlns:a16="http://schemas.microsoft.com/office/drawing/2014/main" id="{706D2546-A163-2915-AA77-CCCC2EF8AD61}"/>
              </a:ext>
            </a:extLst>
          </p:cNvPr>
          <p:cNvSpPr txBox="1">
            <a:spLocks/>
          </p:cNvSpPr>
          <p:nvPr/>
        </p:nvSpPr>
        <p:spPr>
          <a:xfrm>
            <a:off x="8353668" y="2079761"/>
            <a:ext cx="2835579" cy="787908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indent="0">
              <a:lnSpc>
                <a:spcPct val="100000"/>
              </a:lnSpc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200" b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ko-KR" sz="1600" dirty="0"/>
              <a:t>사다리꼴의 평행하지 않은 한 쌍의 대변 중 사다리꼴의 높이가 아닌</a:t>
            </a:r>
            <a:endParaRPr lang="en-US" altLang="ko-KR" sz="1600" dirty="0"/>
          </a:p>
          <a:p>
            <a:r>
              <a:rPr lang="ko-KR" altLang="ko-KR" sz="1600" dirty="0"/>
              <a:t>변이 회전축의 일부인 경우</a:t>
            </a:r>
            <a:endParaRPr lang="ko-KR" altLang="en-US" sz="1600" dirty="0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62144989-D202-EE9B-2337-54ABE1BAAF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7038" y="3165360"/>
            <a:ext cx="1197610" cy="283016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616C0B98-76A4-7D47-6AAA-5AF9A6CEEA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9410" y="3165360"/>
            <a:ext cx="1197611" cy="283016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9E134A65-4395-4BB7-4047-AA22D19135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8644" y="3165360"/>
            <a:ext cx="1779570" cy="283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737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7C521-5BA7-5C54-220D-546141BA5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D8337500-D3DC-D45D-6FF3-2E73C40C1D01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12D9E906-6A92-5BD9-23D4-A991BDB2C31A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altLang="ko-KR" b="1" kern="0" spc="-22" dirty="0" err="1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</a:t>
            </a:r>
            <a:r>
              <a:rPr lang="en-US" altLang="ko-KR" b="1" kern="0" spc="-22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kern="0" spc="-22" dirty="0" err="1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상황</a:t>
            </a:r>
            <a:endParaRPr lang="en-US" altLang="ko-KR" dirty="0"/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1015B2C2-5EAA-75FC-A706-665DB23D01F2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숨은 단서를 찾아라</a:t>
            </a:r>
            <a:r>
              <a:rPr lang="en-US" altLang="ko-KR"/>
              <a:t>!</a:t>
            </a:r>
            <a:endParaRPr lang="ko-KR" altLang="en-US" dirty="0"/>
          </a:p>
        </p:txBody>
      </p:sp>
      <p:pic>
        <p:nvPicPr>
          <p:cNvPr id="3" name="그림 개체 틀 15">
            <a:extLst>
              <a:ext uri="{FF2B5EF4-FFF2-40B4-BE49-F238E27FC236}">
                <a16:creationId xmlns:a16="http://schemas.microsoft.com/office/drawing/2014/main" id="{82D092A2-1803-B793-31C1-6D7F72186E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1" b="2951"/>
          <a:stretch/>
        </p:blipFill>
        <p:spPr>
          <a:xfrm>
            <a:off x="1593493" y="3064116"/>
            <a:ext cx="2641377" cy="2485474"/>
          </a:xfrm>
          <a:prstGeom prst="roundRect">
            <a:avLst>
              <a:gd name="adj" fmla="val 6813"/>
            </a:avLst>
          </a:prstGeom>
          <a:solidFill>
            <a:prstClr val="white">
              <a:lumMod val="95000"/>
            </a:prstClr>
          </a:solidFill>
        </p:spPr>
      </p:pic>
      <p:pic>
        <p:nvPicPr>
          <p:cNvPr id="14" name="그림 개체 틀 15">
            <a:extLst>
              <a:ext uri="{FF2B5EF4-FFF2-40B4-BE49-F238E27FC236}">
                <a16:creationId xmlns:a16="http://schemas.microsoft.com/office/drawing/2014/main" id="{DB7FECC9-DD41-0055-B0E6-DFF19CDDE8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1" b="2951"/>
          <a:stretch/>
        </p:blipFill>
        <p:spPr>
          <a:xfrm>
            <a:off x="4864211" y="3064115"/>
            <a:ext cx="2641377" cy="2485474"/>
          </a:xfrm>
          <a:prstGeom prst="roundRect">
            <a:avLst>
              <a:gd name="adj" fmla="val 6813"/>
            </a:avLst>
          </a:prstGeom>
          <a:solidFill>
            <a:prstClr val="white">
              <a:lumMod val="95000"/>
            </a:prstClr>
          </a:solidFill>
        </p:spPr>
      </p:pic>
      <p:pic>
        <p:nvPicPr>
          <p:cNvPr id="18" name="그림 개체 틀 15">
            <a:extLst>
              <a:ext uri="{FF2B5EF4-FFF2-40B4-BE49-F238E27FC236}">
                <a16:creationId xmlns:a16="http://schemas.microsoft.com/office/drawing/2014/main" id="{5E81C526-B749-3DDC-D322-FC711A53F2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1" b="2951"/>
          <a:stretch/>
        </p:blipFill>
        <p:spPr>
          <a:xfrm>
            <a:off x="8173029" y="3061609"/>
            <a:ext cx="2641378" cy="2485475"/>
          </a:xfrm>
          <a:prstGeom prst="roundRect">
            <a:avLst>
              <a:gd name="adj" fmla="val 6813"/>
            </a:avLst>
          </a:prstGeom>
          <a:solidFill>
            <a:prstClr val="white">
              <a:lumMod val="95000"/>
            </a:prstClr>
          </a:solidFill>
        </p:spPr>
      </p:pic>
      <p:sp>
        <p:nvSpPr>
          <p:cNvPr id="6" name="텍스트 개체 틀 17">
            <a:extLst>
              <a:ext uri="{FF2B5EF4-FFF2-40B4-BE49-F238E27FC236}">
                <a16:creationId xmlns:a16="http://schemas.microsoft.com/office/drawing/2014/main" id="{C649688E-F2A8-73B1-4288-0C9F533ACD09}"/>
              </a:ext>
            </a:extLst>
          </p:cNvPr>
          <p:cNvSpPr txBox="1">
            <a:spLocks/>
          </p:cNvSpPr>
          <p:nvPr/>
        </p:nvSpPr>
        <p:spPr>
          <a:xfrm>
            <a:off x="1342544" y="2067704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2</a:t>
            </a:r>
            <a:endParaRPr lang="ko-KR" altLang="en-US" sz="1200" dirty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093A9BF8-B08C-75FF-DE69-F3E62AAC3E40}"/>
              </a:ext>
            </a:extLst>
          </p:cNvPr>
          <p:cNvSpPr txBox="1">
            <a:spLocks/>
          </p:cNvSpPr>
          <p:nvPr/>
        </p:nvSpPr>
        <p:spPr>
          <a:xfrm>
            <a:off x="1788077" y="2079761"/>
            <a:ext cx="2632379" cy="787908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indent="0">
              <a:lnSpc>
                <a:spcPct val="120000"/>
              </a:lnSpc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b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>
              <a:lnSpc>
                <a:spcPct val="100000"/>
              </a:lnSpc>
            </a:pPr>
            <a:r>
              <a:rPr lang="ko-KR" altLang="ko-KR" sz="16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사다리꼴에서 평행한 한 쌍의 대변 중 긴 변이 회전축의</a:t>
            </a:r>
            <a:endParaRPr lang="en-US" altLang="ko-KR" sz="1600" dirty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>
              <a:lnSpc>
                <a:spcPct val="100000"/>
              </a:lnSpc>
            </a:pPr>
            <a:r>
              <a:rPr lang="ko-KR" altLang="ko-KR" sz="16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일부인 경우</a:t>
            </a:r>
            <a:endParaRPr lang="ko-KR" altLang="en-US" sz="1600" dirty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9" name="텍스트 개체 틀 17">
            <a:extLst>
              <a:ext uri="{FF2B5EF4-FFF2-40B4-BE49-F238E27FC236}">
                <a16:creationId xmlns:a16="http://schemas.microsoft.com/office/drawing/2014/main" id="{6D6B7358-94F4-9225-4A1C-718CE50182B9}"/>
              </a:ext>
            </a:extLst>
          </p:cNvPr>
          <p:cNvSpPr txBox="1">
            <a:spLocks/>
          </p:cNvSpPr>
          <p:nvPr/>
        </p:nvSpPr>
        <p:spPr>
          <a:xfrm>
            <a:off x="4627023" y="2067704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</a:t>
            </a:r>
            <a:endParaRPr lang="ko-KR" altLang="en-US" sz="1200" dirty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1" name="텍스트 개체 틀 2">
            <a:extLst>
              <a:ext uri="{FF2B5EF4-FFF2-40B4-BE49-F238E27FC236}">
                <a16:creationId xmlns:a16="http://schemas.microsoft.com/office/drawing/2014/main" id="{B4B2300F-781E-CA78-8548-7BE63157275E}"/>
              </a:ext>
            </a:extLst>
          </p:cNvPr>
          <p:cNvSpPr txBox="1">
            <a:spLocks/>
          </p:cNvSpPr>
          <p:nvPr/>
        </p:nvSpPr>
        <p:spPr>
          <a:xfrm>
            <a:off x="5072557" y="2079761"/>
            <a:ext cx="2419590" cy="837152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indent="0">
              <a:lnSpc>
                <a:spcPct val="120000"/>
              </a:lnSpc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b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>
              <a:lnSpc>
                <a:spcPct val="100000"/>
              </a:lnSpc>
            </a:pPr>
            <a:r>
              <a:rPr lang="ko-KR" altLang="en-US" sz="16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사다리꼴에서 평행한 한 쌍의</a:t>
            </a:r>
            <a:endParaRPr lang="en-US" altLang="ko-KR" sz="1600" dirty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>
              <a:lnSpc>
                <a:spcPct val="100000"/>
              </a:lnSpc>
            </a:pPr>
            <a:r>
              <a:rPr lang="ko-KR" altLang="en-US" sz="16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대변 중 짧은 변이 회전축의</a:t>
            </a:r>
            <a:endParaRPr lang="en-US" altLang="ko-KR" sz="1600" dirty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>
              <a:lnSpc>
                <a:spcPct val="100000"/>
              </a:lnSpc>
            </a:pPr>
            <a:r>
              <a:rPr lang="ko-KR" altLang="en-US" sz="16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일부인 경우</a:t>
            </a:r>
          </a:p>
        </p:txBody>
      </p:sp>
      <p:sp>
        <p:nvSpPr>
          <p:cNvPr id="23" name="텍스트 개체 틀 17">
            <a:extLst>
              <a:ext uri="{FF2B5EF4-FFF2-40B4-BE49-F238E27FC236}">
                <a16:creationId xmlns:a16="http://schemas.microsoft.com/office/drawing/2014/main" id="{DA1014C6-A9D2-9738-1046-23EFD8D3F34F}"/>
              </a:ext>
            </a:extLst>
          </p:cNvPr>
          <p:cNvSpPr txBox="1">
            <a:spLocks/>
          </p:cNvSpPr>
          <p:nvPr/>
        </p:nvSpPr>
        <p:spPr>
          <a:xfrm>
            <a:off x="7908135" y="2067704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4</a:t>
            </a:r>
            <a:endParaRPr lang="ko-KR" altLang="en-US" sz="1200" dirty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5" name="텍스트 개체 틀 2">
            <a:extLst>
              <a:ext uri="{FF2B5EF4-FFF2-40B4-BE49-F238E27FC236}">
                <a16:creationId xmlns:a16="http://schemas.microsoft.com/office/drawing/2014/main" id="{D77214D2-C6F9-EBF2-6866-E4174D7D30E7}"/>
              </a:ext>
            </a:extLst>
          </p:cNvPr>
          <p:cNvSpPr txBox="1">
            <a:spLocks/>
          </p:cNvSpPr>
          <p:nvPr/>
        </p:nvSpPr>
        <p:spPr>
          <a:xfrm>
            <a:off x="8353668" y="2079761"/>
            <a:ext cx="2835579" cy="787908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indent="0">
              <a:lnSpc>
                <a:spcPct val="100000"/>
              </a:lnSpc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200" b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ko-KR" sz="1600" dirty="0"/>
              <a:t>사다리꼴의 평행하지 않은 한 쌍의 대변 중 사다리꼴의 높이가 아닌</a:t>
            </a:r>
            <a:endParaRPr lang="en-US" altLang="ko-KR" sz="1600" dirty="0"/>
          </a:p>
          <a:p>
            <a:r>
              <a:rPr lang="ko-KR" altLang="ko-KR" sz="1600" dirty="0"/>
              <a:t>변이 회전축의 일부인 경우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41930050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60C0E-321C-169A-AB44-A85F4FA83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F62EEFBD-A4A2-00EA-40B2-F05F143D8589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F882CBB5-FAFB-4BA6-A829-93D70E164331}"/>
              </a:ext>
            </a:extLst>
          </p:cNvPr>
          <p:cNvSpPr txBox="1">
            <a:spLocks/>
          </p:cNvSpPr>
          <p:nvPr/>
        </p:nvSpPr>
        <p:spPr>
          <a:xfrm>
            <a:off x="1431444" y="1981629"/>
            <a:ext cx="9372944" cy="762453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77800" indent="-177800">
              <a:lnSpc>
                <a:spcPct val="130000"/>
              </a:lnSpc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000" b="1" kern="0" spc="-9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2~4</a:t>
            </a:r>
            <a:r>
              <a:rPr lang="ko-KR" altLang="en-US"/>
              <a:t>번 문항 중 회전체를 회전축에 수직인 평면으로 잘랐을 때 만들어지는 단면의 모양을 예상이 어려웠던 문항이 있나요</a:t>
            </a:r>
            <a:r>
              <a:rPr lang="en-US" altLang="ko-KR"/>
              <a:t>?</a:t>
            </a:r>
            <a:endParaRPr lang="ko-KR" altLang="en-US" dirty="0"/>
          </a:p>
        </p:txBody>
      </p: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53C2FF72-7430-A06F-A14E-0045EECA48F9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altLang="ko-KR" b="1" kern="0" spc="-22" dirty="0" err="1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</a:t>
            </a:r>
            <a:r>
              <a:rPr lang="en-US" altLang="ko-KR" b="1" kern="0" spc="-22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kern="0" spc="-22" dirty="0" err="1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상황</a:t>
            </a:r>
            <a:endParaRPr lang="en-US" altLang="ko-KR" dirty="0"/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08F281C5-4C7D-42D5-3197-9F6A36CD2753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숨은 단서를 찾아라</a:t>
            </a:r>
            <a:r>
              <a:rPr lang="en-US" altLang="ko-KR"/>
              <a:t>!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8DB14D5-05B5-3F08-81BD-33C1EE74C9C3}"/>
              </a:ext>
            </a:extLst>
          </p:cNvPr>
          <p:cNvSpPr txBox="1">
            <a:spLocks/>
          </p:cNvSpPr>
          <p:nvPr/>
        </p:nvSpPr>
        <p:spPr>
          <a:xfrm>
            <a:off x="1431444" y="3537416"/>
            <a:ext cx="9372944" cy="762453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77800" indent="-177800">
              <a:lnSpc>
                <a:spcPct val="130000"/>
              </a:lnSpc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000" b="1" kern="0" spc="-9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예상과 다른 결과를 얻은 문항에 대해서 어떤 전략으로 예상했고</a:t>
            </a:r>
            <a:r>
              <a:rPr lang="en-US" altLang="ko-KR"/>
              <a:t>, </a:t>
            </a:r>
            <a:r>
              <a:rPr lang="ko-KR" altLang="en-US"/>
              <a:t>전략을 어떻게 보완하면 옳은 결과를 예상할 수 있는지 모둠에서 이야기 해봅시다</a:t>
            </a:r>
            <a:r>
              <a:rPr lang="en-US" altLang="ko-KR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1652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9A5EB-A309-7566-39C2-BA072FC9B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CFD13B15-4A94-9DCF-35E9-7A50A74EB924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0B8452B3-6D5D-BD87-345F-2DC4DFEE6296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343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77800" indent="-177800">
              <a:lnSpc>
                <a:spcPct val="130000"/>
              </a:lnSpc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000" b="1" kern="0" spc="-9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문제 상황</a:t>
            </a:r>
            <a:r>
              <a:rPr lang="en-US" altLang="ko-KR"/>
              <a:t>]</a:t>
            </a:r>
            <a:r>
              <a:rPr lang="ko-KR" altLang="en-US"/>
              <a:t>의 결과를 이용하여 다음 문제를 해결해 봅시다</a:t>
            </a:r>
            <a:r>
              <a:rPr lang="en-US" altLang="ko-KR"/>
              <a:t>.</a:t>
            </a:r>
            <a:endParaRPr lang="ko-KR" altLang="en-US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2250F37A-C4ED-B1D2-9454-9F1771BD3B56}"/>
              </a:ext>
            </a:extLst>
          </p:cNvPr>
          <p:cNvSpPr txBox="1">
            <a:spLocks/>
          </p:cNvSpPr>
          <p:nvPr/>
        </p:nvSpPr>
        <p:spPr>
          <a:xfrm>
            <a:off x="1431444" y="1931235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D995F12B-29F6-C93D-9A85-CDFCBC323ADD}"/>
              </a:ext>
            </a:extLst>
          </p:cNvPr>
          <p:cNvSpPr txBox="1">
            <a:spLocks/>
          </p:cNvSpPr>
          <p:nvPr/>
        </p:nvSpPr>
        <p:spPr>
          <a:xfrm>
            <a:off x="1927777" y="1925786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indent="0">
              <a:lnSpc>
                <a:spcPct val="120000"/>
              </a:lnSpc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b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회전체를 회전축에 수직인 평면으로 잘랐을 때 만들어지는 단면의 공통점을 찾아봅시다</a:t>
            </a:r>
            <a:r>
              <a:rPr lang="en-US" altLang="ko-KR"/>
              <a:t>.</a:t>
            </a:r>
            <a:r>
              <a:rPr lang="ko-KR" altLang="en-US"/>
              <a:t> </a:t>
            </a:r>
            <a:endParaRPr lang="ko-KR" altLang="en-US" dirty="0"/>
          </a:p>
        </p:txBody>
      </p: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E35346D9-4E78-5A8F-5B09-80F635CAB84F}"/>
              </a:ext>
            </a:extLst>
          </p:cNvPr>
          <p:cNvSpPr txBox="1">
            <a:spLocks/>
          </p:cNvSpPr>
          <p:nvPr/>
        </p:nvSpPr>
        <p:spPr>
          <a:xfrm>
            <a:off x="9883739" y="287124"/>
            <a:ext cx="1256936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ko-KR" altLang="en-US" b="1" kern="0" spc="-22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</a:t>
            </a:r>
            <a:endParaRPr lang="en-US" altLang="ko-KR" dirty="0"/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0BEBE74D-1782-6316-4F08-A1F039BAF5E2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숨은 단서를 찾아라</a:t>
            </a:r>
            <a:r>
              <a:rPr lang="en-US" altLang="ko-KR"/>
              <a:t>!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639347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90319-5253-7BF6-202E-2E74D9C25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9B330B03-F955-51CC-7FB7-2A8C07813C86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EC4DDE5B-C130-F4F0-9AAE-B079BAC8D3D6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762453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77800" indent="-177800">
              <a:lnSpc>
                <a:spcPct val="130000"/>
              </a:lnSpc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2000" b="1" kern="0" spc="-9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/>
              <a:t>[</a:t>
            </a:r>
            <a:r>
              <a:rPr lang="ko-KR" altLang="en-US"/>
              <a:t>문제 상황</a:t>
            </a:r>
            <a:r>
              <a:rPr lang="en-US" altLang="ko-KR"/>
              <a:t>]</a:t>
            </a:r>
            <a:r>
              <a:rPr lang="ko-KR" altLang="en-US"/>
              <a:t>에서 찾은 회전체를 회전축에 수직인 평면으로 잘랐을 때 만들어지는 단면은 다음과 같습니다</a:t>
            </a:r>
            <a:r>
              <a:rPr lang="en-US" altLang="ko-KR"/>
              <a:t>.</a:t>
            </a:r>
            <a:r>
              <a:rPr lang="ko-KR" altLang="en-US"/>
              <a:t> 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ADFF08E4-F7A1-4937-3364-9442D44899DF}"/>
              </a:ext>
            </a:extLst>
          </p:cNvPr>
          <p:cNvSpPr txBox="1">
            <a:spLocks/>
          </p:cNvSpPr>
          <p:nvPr/>
        </p:nvSpPr>
        <p:spPr>
          <a:xfrm>
            <a:off x="1431444" y="2231062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indent="0">
              <a:lnSpc>
                <a:spcPct val="120000"/>
              </a:lnSpc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b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/>
              <a:t>어떤 공통점이 있을까요</a:t>
            </a:r>
            <a:r>
              <a:rPr lang="en-US" altLang="ko-KR"/>
              <a:t>?</a:t>
            </a:r>
            <a:endParaRPr lang="ko-KR" altLang="en-US" dirty="0"/>
          </a:p>
        </p:txBody>
      </p: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1BAD93EA-AB34-5D15-705A-A6AF5DADC931}"/>
              </a:ext>
            </a:extLst>
          </p:cNvPr>
          <p:cNvSpPr txBox="1">
            <a:spLocks/>
          </p:cNvSpPr>
          <p:nvPr/>
        </p:nvSpPr>
        <p:spPr>
          <a:xfrm>
            <a:off x="9880674" y="287124"/>
            <a:ext cx="1260000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ko-KR" altLang="en-US" b="1" kern="0" spc="-22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</a:t>
            </a:r>
            <a:endParaRPr lang="en-US" altLang="ko-KR" dirty="0"/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6C4BD240-2C7A-D9F4-DDCC-495FD0BFD162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숨은 단서를 찾아라</a:t>
            </a:r>
            <a:r>
              <a:rPr lang="en-US" altLang="ko-KR"/>
              <a:t>!</a:t>
            </a:r>
            <a:endParaRPr lang="ko-KR" altLang="en-US" dirty="0"/>
          </a:p>
        </p:txBody>
      </p:sp>
      <p:pic>
        <p:nvPicPr>
          <p:cNvPr id="4" name="그림 개체 틀 4">
            <a:extLst>
              <a:ext uri="{FF2B5EF4-FFF2-40B4-BE49-F238E27FC236}">
                <a16:creationId xmlns:a16="http://schemas.microsoft.com/office/drawing/2014/main" id="{28D44458-E960-4104-3C2F-AD8B551DA9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8" b="1698"/>
          <a:stretch>
            <a:fillRect/>
          </a:stretch>
        </p:blipFill>
        <p:spPr>
          <a:xfrm>
            <a:off x="1333067" y="2859449"/>
            <a:ext cx="2848841" cy="2610715"/>
          </a:xfrm>
          <a:prstGeom prst="roundRect">
            <a:avLst>
              <a:gd name="adj" fmla="val 6813"/>
            </a:avLst>
          </a:prstGeom>
          <a:solidFill>
            <a:prstClr val="white">
              <a:lumMod val="95000"/>
            </a:prstClr>
          </a:solidFill>
        </p:spPr>
      </p:pic>
      <p:pic>
        <p:nvPicPr>
          <p:cNvPr id="6" name="그림 개체 틀 17">
            <a:extLst>
              <a:ext uri="{FF2B5EF4-FFF2-40B4-BE49-F238E27FC236}">
                <a16:creationId xmlns:a16="http://schemas.microsoft.com/office/drawing/2014/main" id="{B4BE3A29-65AF-7AD5-7383-2AA3A142F7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93" b="7020"/>
          <a:stretch>
            <a:fillRect/>
          </a:stretch>
        </p:blipFill>
        <p:spPr>
          <a:xfrm>
            <a:off x="8319337" y="2910203"/>
            <a:ext cx="2643908" cy="2557013"/>
          </a:xfrm>
          <a:prstGeom prst="roundRect">
            <a:avLst>
              <a:gd name="adj" fmla="val 6813"/>
            </a:avLst>
          </a:prstGeom>
          <a:solidFill>
            <a:prstClr val="white">
              <a:lumMod val="95000"/>
            </a:prstClr>
          </a:solidFill>
        </p:spPr>
      </p:pic>
      <p:pic>
        <p:nvPicPr>
          <p:cNvPr id="9" name="그림 개체 틀 4">
            <a:extLst>
              <a:ext uri="{FF2B5EF4-FFF2-40B4-BE49-F238E27FC236}">
                <a16:creationId xmlns:a16="http://schemas.microsoft.com/office/drawing/2014/main" id="{6C6BB66F-4EF7-DE59-D591-E36218D1F3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8" b="1698"/>
          <a:stretch>
            <a:fillRect/>
          </a:stretch>
        </p:blipFill>
        <p:spPr>
          <a:xfrm>
            <a:off x="5195858" y="2883352"/>
            <a:ext cx="2848841" cy="2610715"/>
          </a:xfrm>
          <a:prstGeom prst="roundRect">
            <a:avLst>
              <a:gd name="adj" fmla="val 6813"/>
            </a:avLst>
          </a:prstGeom>
          <a:solidFill>
            <a:prstClr val="white">
              <a:lumMod val="95000"/>
            </a:prstClr>
          </a:solidFill>
        </p:spPr>
      </p:pic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80B3A4C9-C3F7-224B-5BF5-78EF1F4E0C1C}"/>
              </a:ext>
            </a:extLst>
          </p:cNvPr>
          <p:cNvSpPr txBox="1">
            <a:spLocks/>
          </p:cNvSpPr>
          <p:nvPr/>
        </p:nvSpPr>
        <p:spPr>
          <a:xfrm>
            <a:off x="2111512" y="5608417"/>
            <a:ext cx="1190488" cy="436756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문항 </a:t>
            </a:r>
            <a:r>
              <a:rPr lang="en-US" altLang="ko-KR"/>
              <a:t>1,2</a:t>
            </a:r>
            <a:endParaRPr lang="ko-KR" altLang="en-US" dirty="0"/>
          </a:p>
        </p:txBody>
      </p:sp>
      <p:sp>
        <p:nvSpPr>
          <p:cNvPr id="14" name="텍스트 개체 틀 17">
            <a:extLst>
              <a:ext uri="{FF2B5EF4-FFF2-40B4-BE49-F238E27FC236}">
                <a16:creationId xmlns:a16="http://schemas.microsoft.com/office/drawing/2014/main" id="{01A47D6A-2665-0EC9-7B13-FA2EF7797417}"/>
              </a:ext>
            </a:extLst>
          </p:cNvPr>
          <p:cNvSpPr txBox="1">
            <a:spLocks/>
          </p:cNvSpPr>
          <p:nvPr/>
        </p:nvSpPr>
        <p:spPr>
          <a:xfrm>
            <a:off x="7538355" y="5608417"/>
            <a:ext cx="1190488" cy="436756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문항 </a:t>
            </a:r>
            <a:r>
              <a:rPr lang="en-US" altLang="ko-KR"/>
              <a:t>3,4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16016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3DA62-D91D-2629-2EA4-28D5210A0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24129C81-1E9C-6BC1-340A-65EB76950221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5" name="Shape 5">
            <a:extLst>
              <a:ext uri="{FF2B5EF4-FFF2-40B4-BE49-F238E27FC236}">
                <a16:creationId xmlns:a16="http://schemas.microsoft.com/office/drawing/2014/main" id="{EABDF1DD-21C3-F5CB-E34D-67FD2C8A69AB}"/>
              </a:ext>
            </a:extLst>
          </p:cNvPr>
          <p:cNvSpPr/>
          <p:nvPr/>
        </p:nvSpPr>
        <p:spPr>
          <a:xfrm>
            <a:off x="1387612" y="2683347"/>
            <a:ext cx="9416776" cy="3073485"/>
          </a:xfrm>
          <a:prstGeom prst="roundRect">
            <a:avLst>
              <a:gd name="adj" fmla="val 8315"/>
            </a:avLst>
          </a:prstGeom>
          <a:solidFill>
            <a:schemeClr val="accent6">
              <a:lumMod val="20000"/>
              <a:lumOff val="80000"/>
              <a:alpha val="30000"/>
            </a:schemeClr>
          </a:solidFill>
          <a:ln w="38100">
            <a:solidFill>
              <a:srgbClr val="00B05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CAA88A15-CE02-4CB8-1703-221D02A39FFD}"/>
              </a:ext>
            </a:extLst>
          </p:cNvPr>
          <p:cNvGrpSpPr/>
          <p:nvPr/>
        </p:nvGrpSpPr>
        <p:grpSpPr>
          <a:xfrm>
            <a:off x="1714906" y="2450174"/>
            <a:ext cx="2523265" cy="466344"/>
            <a:chOff x="1778406" y="1939380"/>
            <a:chExt cx="2523265" cy="466344"/>
          </a:xfrm>
        </p:grpSpPr>
        <p:sp>
          <p:nvSpPr>
            <p:cNvPr id="29" name="Shape 15">
              <a:extLst>
                <a:ext uri="{FF2B5EF4-FFF2-40B4-BE49-F238E27FC236}">
                  <a16:creationId xmlns:a16="http://schemas.microsoft.com/office/drawing/2014/main" id="{F732BDE2-83E6-1A21-B438-1E92873BCA7E}"/>
                </a:ext>
              </a:extLst>
            </p:cNvPr>
            <p:cNvSpPr/>
            <p:nvPr/>
          </p:nvSpPr>
          <p:spPr>
            <a:xfrm>
              <a:off x="1778406" y="1939380"/>
              <a:ext cx="2523265" cy="46634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wrap="none" bIns="72000"/>
            <a:lstStyle/>
            <a:p>
              <a:pPr algn="ctr"/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     오늘 발견한 숨은 단서</a:t>
              </a:r>
              <a:r>
                <a:rPr lang="en-US" altLang="ko-KR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!</a:t>
              </a:r>
              <a:endPara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pic>
          <p:nvPicPr>
            <p:cNvPr id="31" name="그래픽 30">
              <a:extLst>
                <a:ext uri="{FF2B5EF4-FFF2-40B4-BE49-F238E27FC236}">
                  <a16:creationId xmlns:a16="http://schemas.microsoft.com/office/drawing/2014/main" id="{5E41A2E2-CCFA-1E74-7FF9-C74A24D853B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37313" y="2000250"/>
              <a:ext cx="284400" cy="332119"/>
            </a:xfrm>
            <a:prstGeom prst="rect">
              <a:avLst/>
            </a:prstGeom>
          </p:spPr>
        </p:pic>
      </p:grpSp>
      <p:sp>
        <p:nvSpPr>
          <p:cNvPr id="36" name="Text 6">
            <a:extLst>
              <a:ext uri="{FF2B5EF4-FFF2-40B4-BE49-F238E27FC236}">
                <a16:creationId xmlns:a16="http://schemas.microsoft.com/office/drawing/2014/main" id="{7C05A20C-43C8-744E-E667-1FEF448DE351}"/>
              </a:ext>
            </a:extLst>
          </p:cNvPr>
          <p:cNvSpPr txBox="1"/>
          <p:nvPr/>
        </p:nvSpPr>
        <p:spPr>
          <a:xfrm>
            <a:off x="1778406" y="3403397"/>
            <a:ext cx="85339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400" b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회전체를 회전축에 수직인 평면으로 잘랐을 때 만들어지는 단면에는 특정</a:t>
            </a:r>
            <a:endParaRPr lang="en-US" sz="2400" dirty="0"/>
          </a:p>
        </p:txBody>
      </p:sp>
      <p:sp>
        <p:nvSpPr>
          <p:cNvPr id="37" name="Text 6">
            <a:extLst>
              <a:ext uri="{FF2B5EF4-FFF2-40B4-BE49-F238E27FC236}">
                <a16:creationId xmlns:a16="http://schemas.microsoft.com/office/drawing/2014/main" id="{634959A8-01D5-6109-57CE-AF87A4CF5ECA}"/>
              </a:ext>
            </a:extLst>
          </p:cNvPr>
          <p:cNvSpPr txBox="1"/>
          <p:nvPr/>
        </p:nvSpPr>
        <p:spPr>
          <a:xfrm>
            <a:off x="8769363" y="4361774"/>
            <a:ext cx="689462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ko-KR" altLang="en-US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이다</a:t>
            </a:r>
            <a:r>
              <a:rPr lang="en-US" altLang="ko-KR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!</a:t>
            </a:r>
            <a:endParaRPr lang="en-US" sz="2400" dirty="0"/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36B28E7-D83C-6165-581B-AA396E7DB26D}"/>
              </a:ext>
            </a:extLst>
          </p:cNvPr>
          <p:cNvCxnSpPr>
            <a:cxnSpLocks/>
          </p:cNvCxnSpPr>
          <p:nvPr/>
        </p:nvCxnSpPr>
        <p:spPr>
          <a:xfrm>
            <a:off x="1335541" y="2065595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6">
            <a:extLst>
              <a:ext uri="{FF2B5EF4-FFF2-40B4-BE49-F238E27FC236}">
                <a16:creationId xmlns:a16="http://schemas.microsoft.com/office/drawing/2014/main" id="{10C93306-0946-9A36-3713-AAF8A1F03BE9}"/>
              </a:ext>
            </a:extLst>
          </p:cNvPr>
          <p:cNvSpPr txBox="1"/>
          <p:nvPr/>
        </p:nvSpPr>
        <p:spPr>
          <a:xfrm>
            <a:off x="1778406" y="4355897"/>
            <a:ext cx="1202919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400" b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성질이 있다</a:t>
            </a:r>
            <a:r>
              <a:rPr lang="en-US" altLang="ko-KR" sz="2400" b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</a:t>
            </a:r>
            <a:r>
              <a:rPr lang="ko-KR" altLang="en-US" sz="2400" b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 성질을 설명하기 위한 단서는</a:t>
            </a:r>
            <a:endParaRPr lang="en-US" sz="2400" dirty="0"/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3FF3F9C0-7710-82D9-F666-694D7631C834}"/>
              </a:ext>
            </a:extLst>
          </p:cNvPr>
          <p:cNvCxnSpPr>
            <a:cxnSpLocks/>
          </p:cNvCxnSpPr>
          <p:nvPr/>
        </p:nvCxnSpPr>
        <p:spPr>
          <a:xfrm>
            <a:off x="7063697" y="4843396"/>
            <a:ext cx="1765343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텍스트 개체 틀 2">
            <a:extLst>
              <a:ext uri="{FF2B5EF4-FFF2-40B4-BE49-F238E27FC236}">
                <a16:creationId xmlns:a16="http://schemas.microsoft.com/office/drawing/2014/main" id="{FF81E043-AAA3-9904-BB97-3D390B765DF3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숨은 단서를 찾아라</a:t>
            </a:r>
            <a:r>
              <a:rPr lang="en-US" altLang="ko-KR"/>
              <a:t>!</a:t>
            </a:r>
            <a:endParaRPr lang="ko-KR" altLang="en-US" dirty="0"/>
          </a:p>
        </p:txBody>
      </p:sp>
      <p:sp>
        <p:nvSpPr>
          <p:cNvPr id="12" name="텍스트 개체 틀 17">
            <a:extLst>
              <a:ext uri="{FF2B5EF4-FFF2-40B4-BE49-F238E27FC236}">
                <a16:creationId xmlns:a16="http://schemas.microsoft.com/office/drawing/2014/main" id="{53E269F1-89ED-07B4-705E-6023F181D386}"/>
              </a:ext>
            </a:extLst>
          </p:cNvPr>
          <p:cNvSpPr txBox="1">
            <a:spLocks/>
          </p:cNvSpPr>
          <p:nvPr/>
        </p:nvSpPr>
        <p:spPr>
          <a:xfrm>
            <a:off x="1387612" y="1118637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19" name="텍스트 개체 틀 2">
            <a:extLst>
              <a:ext uri="{FF2B5EF4-FFF2-40B4-BE49-F238E27FC236}">
                <a16:creationId xmlns:a16="http://schemas.microsoft.com/office/drawing/2014/main" id="{CE09A32E-6E64-B735-B7E4-923682354148}"/>
              </a:ext>
            </a:extLst>
          </p:cNvPr>
          <p:cNvSpPr txBox="1">
            <a:spLocks/>
          </p:cNvSpPr>
          <p:nvPr/>
        </p:nvSpPr>
        <p:spPr>
          <a:xfrm>
            <a:off x="1883945" y="1108716"/>
            <a:ext cx="8920443" cy="637675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indent="0">
              <a:lnSpc>
                <a:spcPct val="120000"/>
              </a:lnSpc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b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위 활동에서 회전체를 회전축에 수직인 평면으로 잘랐을 때 만들어지는 단면의 성질을 설명하기 위한 </a:t>
            </a:r>
            <a:r>
              <a:rPr lang="en-US" altLang="ko-KR"/>
              <a:t>‘</a:t>
            </a:r>
            <a:r>
              <a:rPr lang="ko-KR" altLang="en-US"/>
              <a:t>숨은 단서</a:t>
            </a:r>
            <a:r>
              <a:rPr lang="en-US" altLang="ko-KR"/>
              <a:t>’</a:t>
            </a:r>
            <a:r>
              <a:rPr lang="ko-KR" altLang="en-US"/>
              <a:t>를 정리해 봅시다</a:t>
            </a:r>
            <a:r>
              <a:rPr lang="en-US" altLang="ko-KR"/>
              <a:t>.</a:t>
            </a:r>
            <a:endParaRPr lang="ko-KR" altLang="en-US" dirty="0"/>
          </a:p>
        </p:txBody>
      </p:sp>
      <p:sp>
        <p:nvSpPr>
          <p:cNvPr id="28" name="텍스트 개체 틀 17">
            <a:extLst>
              <a:ext uri="{FF2B5EF4-FFF2-40B4-BE49-F238E27FC236}">
                <a16:creationId xmlns:a16="http://schemas.microsoft.com/office/drawing/2014/main" id="{A9FD71FC-E15F-7469-3264-5E1354E4FE3A}"/>
              </a:ext>
            </a:extLst>
          </p:cNvPr>
          <p:cNvSpPr txBox="1">
            <a:spLocks/>
          </p:cNvSpPr>
          <p:nvPr/>
        </p:nvSpPr>
        <p:spPr>
          <a:xfrm>
            <a:off x="9880674" y="287124"/>
            <a:ext cx="1260000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ko-KR" altLang="en-US" b="1" kern="0" spc="-22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0049835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5FD73-F99D-F280-4A21-13B3E0B29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A278A6BF-C168-18C8-0E40-8137C1922942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5" name="Shape 5">
            <a:extLst>
              <a:ext uri="{FF2B5EF4-FFF2-40B4-BE49-F238E27FC236}">
                <a16:creationId xmlns:a16="http://schemas.microsoft.com/office/drawing/2014/main" id="{27A06499-0680-B309-B466-F302314D150B}"/>
              </a:ext>
            </a:extLst>
          </p:cNvPr>
          <p:cNvSpPr/>
          <p:nvPr/>
        </p:nvSpPr>
        <p:spPr>
          <a:xfrm>
            <a:off x="1387612" y="2683347"/>
            <a:ext cx="9416776" cy="3073485"/>
          </a:xfrm>
          <a:prstGeom prst="roundRect">
            <a:avLst>
              <a:gd name="adj" fmla="val 8315"/>
            </a:avLst>
          </a:prstGeom>
          <a:solidFill>
            <a:schemeClr val="accent6">
              <a:lumMod val="20000"/>
              <a:lumOff val="80000"/>
              <a:alpha val="30000"/>
            </a:schemeClr>
          </a:solidFill>
          <a:ln w="38100">
            <a:solidFill>
              <a:srgbClr val="00B05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A6DC4734-0D8A-B60C-D7F2-A9FCE51B3441}"/>
              </a:ext>
            </a:extLst>
          </p:cNvPr>
          <p:cNvGrpSpPr/>
          <p:nvPr/>
        </p:nvGrpSpPr>
        <p:grpSpPr>
          <a:xfrm>
            <a:off x="1714906" y="2450174"/>
            <a:ext cx="2523265" cy="466344"/>
            <a:chOff x="1778406" y="1939380"/>
            <a:chExt cx="2523265" cy="466344"/>
          </a:xfrm>
        </p:grpSpPr>
        <p:sp>
          <p:nvSpPr>
            <p:cNvPr id="29" name="Shape 15">
              <a:extLst>
                <a:ext uri="{FF2B5EF4-FFF2-40B4-BE49-F238E27FC236}">
                  <a16:creationId xmlns:a16="http://schemas.microsoft.com/office/drawing/2014/main" id="{422292FB-3683-918F-4C10-E085D0F52BE6}"/>
                </a:ext>
              </a:extLst>
            </p:cNvPr>
            <p:cNvSpPr/>
            <p:nvPr/>
          </p:nvSpPr>
          <p:spPr>
            <a:xfrm>
              <a:off x="1778406" y="1939380"/>
              <a:ext cx="2523265" cy="46634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wrap="none" bIns="72000"/>
            <a:lstStyle/>
            <a:p>
              <a:pPr algn="ctr"/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     오늘 발견한 숨은 단서</a:t>
              </a:r>
              <a:r>
                <a:rPr lang="en-US" altLang="ko-KR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!</a:t>
              </a:r>
              <a:endPara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pic>
          <p:nvPicPr>
            <p:cNvPr id="31" name="그래픽 30">
              <a:extLst>
                <a:ext uri="{FF2B5EF4-FFF2-40B4-BE49-F238E27FC236}">
                  <a16:creationId xmlns:a16="http://schemas.microsoft.com/office/drawing/2014/main" id="{620EA900-4B83-43DD-A20E-7FAFFB3B1FF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37313" y="2000250"/>
              <a:ext cx="284400" cy="332119"/>
            </a:xfrm>
            <a:prstGeom prst="rect">
              <a:avLst/>
            </a:prstGeom>
          </p:spPr>
        </p:pic>
      </p:grpSp>
      <p:sp>
        <p:nvSpPr>
          <p:cNvPr id="36" name="Text 6">
            <a:extLst>
              <a:ext uri="{FF2B5EF4-FFF2-40B4-BE49-F238E27FC236}">
                <a16:creationId xmlns:a16="http://schemas.microsoft.com/office/drawing/2014/main" id="{25403E8E-3123-62B6-B147-4DF41EA246D4}"/>
              </a:ext>
            </a:extLst>
          </p:cNvPr>
          <p:cNvSpPr txBox="1"/>
          <p:nvPr/>
        </p:nvSpPr>
        <p:spPr>
          <a:xfrm>
            <a:off x="1778406" y="3403397"/>
            <a:ext cx="85339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400" b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회전체를 회전축에 수직인 평면으로 잘랐을 때 만들어지는 단면에는 특정</a:t>
            </a:r>
            <a:endParaRPr lang="en-US" sz="2400" dirty="0"/>
          </a:p>
        </p:txBody>
      </p:sp>
      <p:sp>
        <p:nvSpPr>
          <p:cNvPr id="37" name="Text 6">
            <a:extLst>
              <a:ext uri="{FF2B5EF4-FFF2-40B4-BE49-F238E27FC236}">
                <a16:creationId xmlns:a16="http://schemas.microsoft.com/office/drawing/2014/main" id="{C767CEDA-5BAF-7663-B7FE-4850AA9A2324}"/>
              </a:ext>
            </a:extLst>
          </p:cNvPr>
          <p:cNvSpPr txBox="1"/>
          <p:nvPr/>
        </p:nvSpPr>
        <p:spPr>
          <a:xfrm>
            <a:off x="8769363" y="4361774"/>
            <a:ext cx="689462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ko-KR" altLang="en-US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이다</a:t>
            </a:r>
            <a:r>
              <a:rPr lang="en-US" altLang="ko-KR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!</a:t>
            </a:r>
            <a:endParaRPr lang="en-US" sz="2400" dirty="0"/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1ACCA89A-F1A0-2A05-2873-83EE09698893}"/>
              </a:ext>
            </a:extLst>
          </p:cNvPr>
          <p:cNvCxnSpPr>
            <a:cxnSpLocks/>
          </p:cNvCxnSpPr>
          <p:nvPr/>
        </p:nvCxnSpPr>
        <p:spPr>
          <a:xfrm>
            <a:off x="1335541" y="2065595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6">
            <a:extLst>
              <a:ext uri="{FF2B5EF4-FFF2-40B4-BE49-F238E27FC236}">
                <a16:creationId xmlns:a16="http://schemas.microsoft.com/office/drawing/2014/main" id="{4F986F7E-CFB9-6B76-8113-D698060C8AB0}"/>
              </a:ext>
            </a:extLst>
          </p:cNvPr>
          <p:cNvSpPr txBox="1"/>
          <p:nvPr/>
        </p:nvSpPr>
        <p:spPr>
          <a:xfrm>
            <a:off x="1778406" y="4355897"/>
            <a:ext cx="1202919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400" b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성질이 있다</a:t>
            </a:r>
            <a:r>
              <a:rPr lang="en-US" altLang="ko-KR" sz="2400" b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</a:t>
            </a:r>
            <a:r>
              <a:rPr lang="ko-KR" altLang="en-US" sz="2400" b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 성질을 설명하기 위한 단서는</a:t>
            </a:r>
            <a:endParaRPr lang="en-US" sz="2400" dirty="0"/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8EF8AFB6-BA04-E8C2-5287-2C9B2D5F5C0B}"/>
              </a:ext>
            </a:extLst>
          </p:cNvPr>
          <p:cNvCxnSpPr>
            <a:cxnSpLocks/>
          </p:cNvCxnSpPr>
          <p:nvPr/>
        </p:nvCxnSpPr>
        <p:spPr>
          <a:xfrm>
            <a:off x="7063697" y="4843396"/>
            <a:ext cx="1765343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9">
            <a:extLst>
              <a:ext uri="{FF2B5EF4-FFF2-40B4-BE49-F238E27FC236}">
                <a16:creationId xmlns:a16="http://schemas.microsoft.com/office/drawing/2014/main" id="{6637D23F-6020-0C3D-D2BD-59FD5E9502CD}"/>
              </a:ext>
            </a:extLst>
          </p:cNvPr>
          <p:cNvSpPr txBox="1"/>
          <p:nvPr/>
        </p:nvSpPr>
        <p:spPr>
          <a:xfrm>
            <a:off x="7242212" y="4355947"/>
            <a:ext cx="1398152" cy="39131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ko-KR" altLang="en-US" sz="2400" b="1">
                <a:solidFill>
                  <a:srgbClr val="00B05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단면의 경계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8" name="텍스트 개체 틀 2">
            <a:extLst>
              <a:ext uri="{FF2B5EF4-FFF2-40B4-BE49-F238E27FC236}">
                <a16:creationId xmlns:a16="http://schemas.microsoft.com/office/drawing/2014/main" id="{796D0184-DE7E-237C-6C48-1D237207874A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숨은 단서를 찾아라</a:t>
            </a:r>
            <a:r>
              <a:rPr lang="en-US" altLang="ko-KR"/>
              <a:t>!</a:t>
            </a:r>
            <a:endParaRPr lang="ko-KR" altLang="en-US" dirty="0"/>
          </a:p>
        </p:txBody>
      </p:sp>
      <p:sp>
        <p:nvSpPr>
          <p:cNvPr id="12" name="텍스트 개체 틀 17">
            <a:extLst>
              <a:ext uri="{FF2B5EF4-FFF2-40B4-BE49-F238E27FC236}">
                <a16:creationId xmlns:a16="http://schemas.microsoft.com/office/drawing/2014/main" id="{E3D7B2A9-F5B7-64C6-8EA2-F64ED49F53A3}"/>
              </a:ext>
            </a:extLst>
          </p:cNvPr>
          <p:cNvSpPr txBox="1">
            <a:spLocks/>
          </p:cNvSpPr>
          <p:nvPr/>
        </p:nvSpPr>
        <p:spPr>
          <a:xfrm>
            <a:off x="1387612" y="1118637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19" name="텍스트 개체 틀 2">
            <a:extLst>
              <a:ext uri="{FF2B5EF4-FFF2-40B4-BE49-F238E27FC236}">
                <a16:creationId xmlns:a16="http://schemas.microsoft.com/office/drawing/2014/main" id="{44672225-FDF6-8144-9641-76555991DF31}"/>
              </a:ext>
            </a:extLst>
          </p:cNvPr>
          <p:cNvSpPr txBox="1">
            <a:spLocks/>
          </p:cNvSpPr>
          <p:nvPr/>
        </p:nvSpPr>
        <p:spPr>
          <a:xfrm>
            <a:off x="1883945" y="1108716"/>
            <a:ext cx="8920443" cy="637675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indent="0">
              <a:lnSpc>
                <a:spcPct val="120000"/>
              </a:lnSpc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b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/>
              <a:t>위 활동에서 회전체를 회전축에 수직인 평면으로 잘랐을 때 만들어지는 단면의 성질을 설명하기 위한 </a:t>
            </a:r>
            <a:r>
              <a:rPr lang="en-US" altLang="ko-KR"/>
              <a:t>‘</a:t>
            </a:r>
            <a:r>
              <a:rPr lang="ko-KR" altLang="en-US"/>
              <a:t>숨은 단서</a:t>
            </a:r>
            <a:r>
              <a:rPr lang="en-US" altLang="ko-KR"/>
              <a:t>’</a:t>
            </a:r>
            <a:r>
              <a:rPr lang="ko-KR" altLang="en-US"/>
              <a:t>를 정리해 봅시다</a:t>
            </a:r>
            <a:r>
              <a:rPr lang="en-US" altLang="ko-KR"/>
              <a:t>.</a:t>
            </a:r>
            <a:endParaRPr lang="ko-KR" altLang="en-US" dirty="0"/>
          </a:p>
        </p:txBody>
      </p:sp>
      <p:sp>
        <p:nvSpPr>
          <p:cNvPr id="3" name="텍스트 개체 틀 17">
            <a:extLst>
              <a:ext uri="{FF2B5EF4-FFF2-40B4-BE49-F238E27FC236}">
                <a16:creationId xmlns:a16="http://schemas.microsoft.com/office/drawing/2014/main" id="{E3C22BF8-ED30-31C9-63BA-9262F6383E6F}"/>
              </a:ext>
            </a:extLst>
          </p:cNvPr>
          <p:cNvSpPr txBox="1">
            <a:spLocks/>
          </p:cNvSpPr>
          <p:nvPr/>
        </p:nvSpPr>
        <p:spPr>
          <a:xfrm>
            <a:off x="9880600" y="287124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</p:spTree>
    <p:extLst>
      <p:ext uri="{BB962C8B-B14F-4D97-AF65-F5344CB8AC3E}">
        <p14:creationId xmlns:p14="http://schemas.microsoft.com/office/powerpoint/2010/main" val="3359705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59EF7-C572-9FEE-673B-75126CC12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CEA79DD9-B55C-F270-ABF0-642FB2903E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2671D63-0B20-D1CF-6E05-85FC707FE874}"/>
              </a:ext>
            </a:extLst>
          </p:cNvPr>
          <p:cNvSpPr txBox="1"/>
          <p:nvPr/>
        </p:nvSpPr>
        <p:spPr>
          <a:xfrm>
            <a:off x="0" y="4959267"/>
            <a:ext cx="12192610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/>
            <a:r>
              <a:rPr lang="en-US" sz="1900" b="1" kern="0" spc="-37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마지막 </a:t>
            </a:r>
            <a:r>
              <a:rPr lang="en-US" sz="1900" b="1" kern="0" spc="-37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A5460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‘숨은 </a:t>
            </a:r>
            <a:r>
              <a:rPr lang="en-US" sz="19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A5460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단서 </a:t>
            </a:r>
            <a:r>
              <a:rPr lang="en-US" altLang="ko-KR" sz="1900" b="1" kern="0" spc="-37">
                <a:solidFill>
                  <a:srgbClr val="A5460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②</a:t>
            </a:r>
            <a:r>
              <a:rPr lang="en-US" sz="19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A5460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’</a:t>
            </a:r>
            <a:r>
              <a:rPr lang="ko-KR" altLang="en-US" sz="1900" b="1" kern="0" spc="-37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를</a:t>
            </a:r>
            <a:r>
              <a:rPr lang="en-US" sz="1900" b="1" kern="0" spc="-37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1900" b="1" kern="0" spc="-37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찾고, 오답 처방전과 나만의 탐정 규칙으로 마무리해 봅시다.</a:t>
            </a:r>
            <a:endParaRPr lang="en-US" sz="19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2D94F8-D72E-E81A-7DB5-32461317C45D}"/>
              </a:ext>
            </a:extLst>
          </p:cNvPr>
          <p:cNvSpPr txBox="1"/>
          <p:nvPr/>
        </p:nvSpPr>
        <p:spPr>
          <a:xfrm>
            <a:off x="1763731" y="2725180"/>
            <a:ext cx="8664540" cy="212365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ko-KR" sz="6600">
                <a:solidFill>
                  <a:srgbClr val="0C4CAB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‘</a:t>
            </a:r>
            <a:r>
              <a:rPr lang="ko-KR" altLang="en-US" sz="6600">
                <a:solidFill>
                  <a:srgbClr val="0C4CAB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회전체의 성질</a:t>
            </a:r>
            <a:r>
              <a:rPr lang="en-US" altLang="ko-KR" sz="6600">
                <a:solidFill>
                  <a:srgbClr val="0C4CAB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’ </a:t>
            </a:r>
            <a:r>
              <a:rPr lang="ko-KR" altLang="en-US" sz="6600"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전문가가 </a:t>
            </a:r>
            <a:r>
              <a:rPr lang="ko-KR" altLang="en-US" sz="6600" dirty="0"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되어라</a:t>
            </a:r>
            <a:r>
              <a:rPr lang="en-US" altLang="ko-KR" sz="6600" dirty="0"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7099039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40C6C-32A8-F7A2-8786-97D8F2514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9550F3B-4564-AEEF-B531-BF8250BA16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10200" y="2034857"/>
            <a:ext cx="1332742" cy="504825"/>
          </a:xfrm>
        </p:spPr>
        <p:txBody>
          <a:bodyPr/>
          <a:lstStyle/>
          <a:p>
            <a:r>
              <a:rPr lang="ko-KR" altLang="en-US" dirty="0"/>
              <a:t>학습목표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F6D73AB-D69A-0C0C-BFBB-297310E20825}"/>
              </a:ext>
            </a:extLst>
          </p:cNvPr>
          <p:cNvSpPr txBox="1"/>
          <p:nvPr/>
        </p:nvSpPr>
        <p:spPr>
          <a:xfrm>
            <a:off x="1258727" y="2742629"/>
            <a:ext cx="9674546" cy="212365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ko-KR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회전체를</a:t>
            </a:r>
            <a:r>
              <a:rPr lang="en-US" altLang="ko-KR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 </a:t>
            </a:r>
            <a:r>
              <a:rPr lang="ko-KR" altLang="en-US" sz="4400" dirty="0">
                <a:solidFill>
                  <a:srgbClr val="0C4CAB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회전축을 포함하는 평면으로 자를 때</a:t>
            </a:r>
            <a:r>
              <a:rPr lang="en-US" altLang="ko-KR" sz="4400" dirty="0">
                <a:solidFill>
                  <a:srgbClr val="0C4CAB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 </a:t>
            </a:r>
            <a:r>
              <a:rPr lang="ko-KR" altLang="en-US" sz="4400" dirty="0">
                <a:solidFill>
                  <a:srgbClr val="0C4CAB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생기는 단면의 성질</a:t>
            </a:r>
            <a:r>
              <a:rPr lang="ko-KR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을 이해하고</a:t>
            </a:r>
            <a:r>
              <a:rPr lang="en-US" altLang="ko-KR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, </a:t>
            </a:r>
            <a:r>
              <a:rPr lang="ko-KR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회전체의 다양한 성질을 설명할 수 있다</a:t>
            </a:r>
            <a:r>
              <a:rPr lang="en-US" altLang="ko-KR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.</a:t>
            </a:r>
            <a:endParaRPr lang="ko-KR" altLang="en-US" sz="4400" dirty="0">
              <a:solidFill>
                <a:schemeClr val="tx1">
                  <a:lumMod val="85000"/>
                  <a:lumOff val="15000"/>
                </a:schemeClr>
              </a:solidFill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209420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CDDB4-7E06-7D7B-0D2B-54F2CED7F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CEAFB360-B570-DAA4-2348-B7BBCC86FC3B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762453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</a:t>
            </a: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상황</a:t>
            </a: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지난 시간에 회전체를 회전축에 수직인 평면으로 자를 때 생기는 단면의 경계는 원 모양이라는 것을 확인했습니다</a:t>
            </a: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2000" dirty="0"/>
          </a:p>
        </p:txBody>
      </p: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B4DB21BA-1093-463D-8E40-A98DDC4DA5AF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3B3B086A-8D93-16A0-6F8F-DCEDAB39D3BC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>
                <a:solidFill>
                  <a:srgbClr val="0C4CAB"/>
                </a:solidFill>
              </a:rPr>
              <a:t>‘</a:t>
            </a:r>
            <a:r>
              <a:rPr lang="ko-KR" altLang="en-US">
                <a:solidFill>
                  <a:srgbClr val="0C4CAB"/>
                </a:solidFill>
              </a:rPr>
              <a:t>회전체의 성질</a:t>
            </a:r>
            <a:r>
              <a:rPr lang="en-US" altLang="ko-KR">
                <a:solidFill>
                  <a:srgbClr val="0C4CAB"/>
                </a:solidFill>
              </a:rPr>
              <a:t>’ </a:t>
            </a:r>
            <a:r>
              <a:rPr lang="ko-KR" altLang="en-US">
                <a:solidFill>
                  <a:srgbClr val="0C4CAB"/>
                </a:solidFill>
              </a:rPr>
              <a:t>전문가가 되어라</a:t>
            </a:r>
            <a:r>
              <a:rPr lang="en-US" altLang="ko-KR">
                <a:solidFill>
                  <a:srgbClr val="0C4CAB"/>
                </a:solidFill>
              </a:rPr>
              <a:t>!</a:t>
            </a:r>
            <a:endParaRPr lang="ko-KR" altLang="en-US" dirty="0">
              <a:solidFill>
                <a:srgbClr val="0C4CAB"/>
              </a:solidFill>
            </a:endParaRPr>
          </a:p>
        </p:txBody>
      </p:sp>
      <p:sp>
        <p:nvSpPr>
          <p:cNvPr id="3" name="텍스트 개체 틀 17">
            <a:extLst>
              <a:ext uri="{FF2B5EF4-FFF2-40B4-BE49-F238E27FC236}">
                <a16:creationId xmlns:a16="http://schemas.microsoft.com/office/drawing/2014/main" id="{1861813A-6B11-D628-D340-C8992D26FB06}"/>
              </a:ext>
            </a:extLst>
          </p:cNvPr>
          <p:cNvSpPr txBox="1">
            <a:spLocks/>
          </p:cNvSpPr>
          <p:nvPr/>
        </p:nvSpPr>
        <p:spPr>
          <a:xfrm>
            <a:off x="9880600" y="276225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문제 상황</a:t>
            </a:r>
            <a:endParaRPr lang="ko-KR" altLang="en-US" dirty="0"/>
          </a:p>
        </p:txBody>
      </p:sp>
      <p:sp>
        <p:nvSpPr>
          <p:cNvPr id="2" name="Shape 5">
            <a:extLst>
              <a:ext uri="{FF2B5EF4-FFF2-40B4-BE49-F238E27FC236}">
                <a16:creationId xmlns:a16="http://schemas.microsoft.com/office/drawing/2014/main" id="{A4945746-DB85-9FE2-97B5-FE33A98DC055}"/>
              </a:ext>
            </a:extLst>
          </p:cNvPr>
          <p:cNvSpPr/>
          <p:nvPr/>
        </p:nvSpPr>
        <p:spPr>
          <a:xfrm>
            <a:off x="1387612" y="2806635"/>
            <a:ext cx="9416776" cy="3073485"/>
          </a:xfrm>
          <a:prstGeom prst="roundRect">
            <a:avLst>
              <a:gd name="adj" fmla="val 8315"/>
            </a:avLst>
          </a:prstGeom>
          <a:solidFill>
            <a:schemeClr val="accent6">
              <a:lumMod val="20000"/>
              <a:lumOff val="80000"/>
              <a:alpha val="30000"/>
            </a:schemeClr>
          </a:solidFill>
          <a:ln w="38100">
            <a:solidFill>
              <a:srgbClr val="00B05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55EFBA8E-5A1E-0869-4D57-62B0E450B151}"/>
              </a:ext>
            </a:extLst>
          </p:cNvPr>
          <p:cNvGrpSpPr/>
          <p:nvPr/>
        </p:nvGrpSpPr>
        <p:grpSpPr>
          <a:xfrm>
            <a:off x="1714906" y="2573462"/>
            <a:ext cx="2523265" cy="466344"/>
            <a:chOff x="1778406" y="1939380"/>
            <a:chExt cx="2523265" cy="466344"/>
          </a:xfrm>
        </p:grpSpPr>
        <p:sp>
          <p:nvSpPr>
            <p:cNvPr id="8" name="Shape 15">
              <a:extLst>
                <a:ext uri="{FF2B5EF4-FFF2-40B4-BE49-F238E27FC236}">
                  <a16:creationId xmlns:a16="http://schemas.microsoft.com/office/drawing/2014/main" id="{A9D1D529-96C8-0C95-D26E-22F881DF3209}"/>
                </a:ext>
              </a:extLst>
            </p:cNvPr>
            <p:cNvSpPr/>
            <p:nvPr/>
          </p:nvSpPr>
          <p:spPr>
            <a:xfrm>
              <a:off x="1778406" y="1939380"/>
              <a:ext cx="2523265" cy="46634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wrap="none" bIns="72000"/>
            <a:lstStyle/>
            <a:p>
              <a:pPr algn="ctr"/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     오늘 발견한 숨은 단서</a:t>
              </a:r>
              <a:r>
                <a:rPr lang="en-US" altLang="ko-KR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!</a:t>
              </a:r>
              <a:endPara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pic>
          <p:nvPicPr>
            <p:cNvPr id="9" name="그래픽 8">
              <a:extLst>
                <a:ext uri="{FF2B5EF4-FFF2-40B4-BE49-F238E27FC236}">
                  <a16:creationId xmlns:a16="http://schemas.microsoft.com/office/drawing/2014/main" id="{0613FE47-C8EE-1DF8-FC18-308E699DEB0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37313" y="2000250"/>
              <a:ext cx="284400" cy="332119"/>
            </a:xfrm>
            <a:prstGeom prst="rect">
              <a:avLst/>
            </a:prstGeom>
          </p:spPr>
        </p:pic>
      </p:grpSp>
      <p:sp>
        <p:nvSpPr>
          <p:cNvPr id="10" name="Text 6">
            <a:extLst>
              <a:ext uri="{FF2B5EF4-FFF2-40B4-BE49-F238E27FC236}">
                <a16:creationId xmlns:a16="http://schemas.microsoft.com/office/drawing/2014/main" id="{C34E56EB-E7E9-F78D-F953-E52279C2644E}"/>
              </a:ext>
            </a:extLst>
          </p:cNvPr>
          <p:cNvSpPr txBox="1"/>
          <p:nvPr/>
        </p:nvSpPr>
        <p:spPr>
          <a:xfrm>
            <a:off x="1778406" y="3728200"/>
            <a:ext cx="8547212" cy="36933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회전체를 회전축에 수직인 평면으로 잘랐을 때 만들어지는 단면에는 특정</a:t>
            </a:r>
            <a:endParaRPr lang="en-US" sz="2400" dirty="0"/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0D84CF02-C5F9-E7DA-5F55-10F273654F9F}"/>
              </a:ext>
            </a:extLst>
          </p:cNvPr>
          <p:cNvSpPr txBox="1"/>
          <p:nvPr/>
        </p:nvSpPr>
        <p:spPr>
          <a:xfrm>
            <a:off x="8769363" y="4561262"/>
            <a:ext cx="689462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ko-KR" altLang="en-US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이다</a:t>
            </a:r>
            <a:r>
              <a:rPr lang="en-US" altLang="ko-KR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!</a:t>
            </a:r>
            <a:endParaRPr lang="en-US" sz="2400" dirty="0"/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2DC40B1-1A62-4883-CC8A-D953FC4EB961}"/>
              </a:ext>
            </a:extLst>
          </p:cNvPr>
          <p:cNvCxnSpPr>
            <a:cxnSpLocks/>
          </p:cNvCxnSpPr>
          <p:nvPr/>
        </p:nvCxnSpPr>
        <p:spPr>
          <a:xfrm>
            <a:off x="1387612" y="2209431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6">
            <a:extLst>
              <a:ext uri="{FF2B5EF4-FFF2-40B4-BE49-F238E27FC236}">
                <a16:creationId xmlns:a16="http://schemas.microsoft.com/office/drawing/2014/main" id="{DE600819-12C3-B36E-FC7D-05E8FC6FD040}"/>
              </a:ext>
            </a:extLst>
          </p:cNvPr>
          <p:cNvSpPr txBox="1"/>
          <p:nvPr/>
        </p:nvSpPr>
        <p:spPr>
          <a:xfrm>
            <a:off x="1778406" y="4566400"/>
            <a:ext cx="5299528" cy="36933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성질이 있다</a:t>
            </a:r>
            <a:r>
              <a:rPr lang="en-US" altLang="ko-KR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</a:t>
            </a:r>
            <a:r>
              <a:rPr lang="ko-KR" altLang="en-US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 성질을 설명하기 위한 단서는</a:t>
            </a:r>
            <a:endParaRPr lang="en-US" sz="2400" dirty="0"/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AE2A189A-F001-18E2-3A8A-C1CA21EFB952}"/>
              </a:ext>
            </a:extLst>
          </p:cNvPr>
          <p:cNvCxnSpPr>
            <a:cxnSpLocks/>
          </p:cNvCxnSpPr>
          <p:nvPr/>
        </p:nvCxnSpPr>
        <p:spPr>
          <a:xfrm>
            <a:off x="7063697" y="5042884"/>
            <a:ext cx="1765343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9">
            <a:extLst>
              <a:ext uri="{FF2B5EF4-FFF2-40B4-BE49-F238E27FC236}">
                <a16:creationId xmlns:a16="http://schemas.microsoft.com/office/drawing/2014/main" id="{CCD466C7-7C3F-FE80-E719-99482B806704}"/>
              </a:ext>
            </a:extLst>
          </p:cNvPr>
          <p:cNvSpPr txBox="1"/>
          <p:nvPr/>
        </p:nvSpPr>
        <p:spPr>
          <a:xfrm>
            <a:off x="7229512" y="4555435"/>
            <a:ext cx="1398152" cy="39131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ko-KR" altLang="en-US" sz="2400" b="1" dirty="0">
                <a:solidFill>
                  <a:srgbClr val="00B05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단면의 경계</a:t>
            </a:r>
            <a:endParaRPr lang="en-US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589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A781D-48B1-7491-F2D0-45A074461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E5AD5A15-EBCB-CD53-2BBB-2F892312C725}"/>
              </a:ext>
            </a:extLst>
          </p:cNvPr>
          <p:cNvSpPr/>
          <p:nvPr/>
        </p:nvSpPr>
        <p:spPr>
          <a:xfrm>
            <a:off x="1322387" y="1739900"/>
            <a:ext cx="9534525" cy="4660900"/>
          </a:xfrm>
          <a:prstGeom prst="roundRect">
            <a:avLst>
              <a:gd name="adj" fmla="val 6089"/>
            </a:avLst>
          </a:prstGeom>
          <a:solidFill>
            <a:schemeClr val="bg1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CB7B200B-7E6C-A77E-0BA2-0E1197DA8240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</a:t>
            </a: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상황</a:t>
            </a: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 </a:t>
            </a:r>
            <a:r>
              <a:rPr lang="ko-KR" altLang="en-US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회전체를 회전축에 수직인 평면으로 자를 때 생기는 단면에는 어떤 성질이 있을까요</a:t>
            </a: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altLang="ko-KR" sz="2000" dirty="0"/>
          </a:p>
        </p:txBody>
      </p: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DD0C48D6-F629-FAB7-5501-207E0807100D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12A925E5-3C2B-9524-23A4-FBB2105B326B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>
                <a:solidFill>
                  <a:srgbClr val="0C4CAB"/>
                </a:solidFill>
              </a:rPr>
              <a:t>‘</a:t>
            </a:r>
            <a:r>
              <a:rPr lang="ko-KR" altLang="en-US">
                <a:solidFill>
                  <a:srgbClr val="0C4CAB"/>
                </a:solidFill>
              </a:rPr>
              <a:t>회전체의 성질</a:t>
            </a:r>
            <a:r>
              <a:rPr lang="en-US" altLang="ko-KR">
                <a:solidFill>
                  <a:srgbClr val="0C4CAB"/>
                </a:solidFill>
              </a:rPr>
              <a:t>’ </a:t>
            </a:r>
            <a:r>
              <a:rPr lang="ko-KR" altLang="en-US">
                <a:solidFill>
                  <a:srgbClr val="0C4CAB"/>
                </a:solidFill>
              </a:rPr>
              <a:t>전문가가 되어라</a:t>
            </a:r>
            <a:r>
              <a:rPr lang="en-US" altLang="ko-KR">
                <a:solidFill>
                  <a:srgbClr val="0C4CAB"/>
                </a:solidFill>
              </a:rPr>
              <a:t>!</a:t>
            </a:r>
            <a:endParaRPr lang="ko-KR" altLang="en-US" dirty="0">
              <a:solidFill>
                <a:srgbClr val="0C4CAB"/>
              </a:solidFill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77117F13-77FC-2994-77F5-2F2A321262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56" y="2299450"/>
            <a:ext cx="5785760" cy="348480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F750B0A5-3B1A-D442-DEED-011301D3A4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8006" y="2255306"/>
            <a:ext cx="5785759" cy="3484800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5EB4F05B-FE49-4927-9973-5562CAE0E4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3855" y="2255306"/>
            <a:ext cx="5810050" cy="3499430"/>
          </a:xfrm>
          <a:prstGeom prst="rect">
            <a:avLst/>
          </a:prstGeom>
        </p:spPr>
      </p:pic>
      <p:sp>
        <p:nvSpPr>
          <p:cNvPr id="3" name="텍스트 개체 틀 17">
            <a:extLst>
              <a:ext uri="{FF2B5EF4-FFF2-40B4-BE49-F238E27FC236}">
                <a16:creationId xmlns:a16="http://schemas.microsoft.com/office/drawing/2014/main" id="{379C752A-2447-67A6-563D-A975CBD69F59}"/>
              </a:ext>
            </a:extLst>
          </p:cNvPr>
          <p:cNvSpPr txBox="1">
            <a:spLocks/>
          </p:cNvSpPr>
          <p:nvPr/>
        </p:nvSpPr>
        <p:spPr>
          <a:xfrm>
            <a:off x="9880600" y="276225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문제 상황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077504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194DE-FE19-1DE0-8668-9CA587AE8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55639329-7029-D360-F286-5FD820D0DB4B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ko-KR" altLang="en-US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원기둥</a:t>
            </a: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</a:t>
            </a:r>
            <a:r>
              <a:rPr lang="ko-KR" altLang="en-US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원뿔</a:t>
            </a: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</a:t>
            </a:r>
            <a:r>
              <a:rPr lang="ko-KR" altLang="en-US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구를 회전축을 포함하는 한 평면으로 잘라 생긴 단면은 다음과 같습니다</a:t>
            </a: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2000" dirty="0"/>
          </a:p>
        </p:txBody>
      </p: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E5308871-2081-9C8D-87A2-FC78998D8CC8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7F31AF09-2C6F-A642-4383-F9CE47FE2D59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>
                <a:solidFill>
                  <a:srgbClr val="0C4CAB"/>
                </a:solidFill>
              </a:rPr>
              <a:t>‘</a:t>
            </a:r>
            <a:r>
              <a:rPr lang="ko-KR" altLang="en-US">
                <a:solidFill>
                  <a:srgbClr val="0C4CAB"/>
                </a:solidFill>
              </a:rPr>
              <a:t>회전체의 성질</a:t>
            </a:r>
            <a:r>
              <a:rPr lang="en-US" altLang="ko-KR">
                <a:solidFill>
                  <a:srgbClr val="0C4CAB"/>
                </a:solidFill>
              </a:rPr>
              <a:t>’ </a:t>
            </a:r>
            <a:r>
              <a:rPr lang="ko-KR" altLang="en-US">
                <a:solidFill>
                  <a:srgbClr val="0C4CAB"/>
                </a:solidFill>
              </a:rPr>
              <a:t>전문가가 되어라</a:t>
            </a:r>
            <a:r>
              <a:rPr lang="en-US" altLang="ko-KR">
                <a:solidFill>
                  <a:srgbClr val="0C4CAB"/>
                </a:solidFill>
              </a:rPr>
              <a:t>!</a:t>
            </a:r>
            <a:endParaRPr lang="ko-KR" altLang="en-US" dirty="0">
              <a:solidFill>
                <a:srgbClr val="0C4CAB"/>
              </a:solidFill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74DFC7C3-F000-B8C0-7BC2-CD005BC2FF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972423"/>
              </p:ext>
            </p:extLst>
          </p:nvPr>
        </p:nvGraphicFramePr>
        <p:xfrm>
          <a:off x="1343025" y="2029327"/>
          <a:ext cx="9526590" cy="36666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7765">
                  <a:extLst>
                    <a:ext uri="{9D8B030D-6E8A-4147-A177-3AD203B41FA5}">
                      <a16:colId xmlns:a16="http://schemas.microsoft.com/office/drawing/2014/main" val="1882376200"/>
                    </a:ext>
                  </a:extLst>
                </a:gridCol>
                <a:gridCol w="1587765">
                  <a:extLst>
                    <a:ext uri="{9D8B030D-6E8A-4147-A177-3AD203B41FA5}">
                      <a16:colId xmlns:a16="http://schemas.microsoft.com/office/drawing/2014/main" val="3227443079"/>
                    </a:ext>
                  </a:extLst>
                </a:gridCol>
                <a:gridCol w="1587765">
                  <a:extLst>
                    <a:ext uri="{9D8B030D-6E8A-4147-A177-3AD203B41FA5}">
                      <a16:colId xmlns:a16="http://schemas.microsoft.com/office/drawing/2014/main" val="2078460339"/>
                    </a:ext>
                  </a:extLst>
                </a:gridCol>
                <a:gridCol w="1587765">
                  <a:extLst>
                    <a:ext uri="{9D8B030D-6E8A-4147-A177-3AD203B41FA5}">
                      <a16:colId xmlns:a16="http://schemas.microsoft.com/office/drawing/2014/main" val="2470143980"/>
                    </a:ext>
                  </a:extLst>
                </a:gridCol>
                <a:gridCol w="1587765">
                  <a:extLst>
                    <a:ext uri="{9D8B030D-6E8A-4147-A177-3AD203B41FA5}">
                      <a16:colId xmlns:a16="http://schemas.microsoft.com/office/drawing/2014/main" val="2289850502"/>
                    </a:ext>
                  </a:extLst>
                </a:gridCol>
                <a:gridCol w="1587765">
                  <a:extLst>
                    <a:ext uri="{9D8B030D-6E8A-4147-A177-3AD203B41FA5}">
                      <a16:colId xmlns:a16="http://schemas.microsoft.com/office/drawing/2014/main" val="1770323522"/>
                    </a:ext>
                  </a:extLst>
                </a:gridCol>
              </a:tblGrid>
              <a:tr h="48855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원기둥</a:t>
                      </a:r>
                      <a:endParaRPr lang="ko-KR" altLang="en-US" sz="1400" b="1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marL="67492" marR="67492" marT="33746" marB="33746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300" b="1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7492" marR="67492" marT="33746" marB="33746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원뿔</a:t>
                      </a:r>
                      <a:endParaRPr lang="ko-KR" altLang="en-US" sz="1400" b="1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marL="67492" marR="67492" marT="33746" marB="33746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300" b="1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7492" marR="67492" marT="33746" marB="33746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구</a:t>
                      </a:r>
                      <a:endParaRPr lang="ko-KR" altLang="en-US" sz="1400" b="1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marL="67492" marR="67492" marT="33746" marB="33746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300" b="1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7492" marR="67492" marT="33746" marB="33746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870580"/>
                  </a:ext>
                </a:extLst>
              </a:tr>
              <a:tr h="482885">
                <a:tc>
                  <a:txBody>
                    <a:bodyPr/>
                    <a:lstStyle/>
                    <a:p>
                      <a:pPr lvl="0" algn="ctr" fontAlgn="base" latinLnBrk="1">
                        <a:lnSpc>
                          <a:spcPct val="110000"/>
                        </a:lnSpc>
                      </a:pPr>
                      <a:r>
                        <a:rPr lang="ko-KR" altLang="en-US" sz="13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자른 위치</a:t>
                      </a:r>
                      <a:endParaRPr lang="ko-KR" altLang="ko-KR" sz="130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ase" latinLnBrk="1">
                        <a:lnSpc>
                          <a:spcPct val="110000"/>
                        </a:lnSpc>
                      </a:pPr>
                      <a:r>
                        <a:rPr lang="ko-KR" altLang="en-US" sz="13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effectLst/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단면</a:t>
                      </a:r>
                      <a:endParaRPr lang="ko-KR" altLang="ko-KR" sz="130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ase" latinLnBrk="1">
                        <a:lnSpc>
                          <a:spcPct val="110000"/>
                        </a:lnSpc>
                      </a:pPr>
                      <a:r>
                        <a:rPr lang="ko-KR" altLang="en-US" sz="13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effectLst/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자른 위치</a:t>
                      </a:r>
                      <a:endParaRPr lang="ko-KR" altLang="ko-KR" sz="130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ase" latinLnBrk="1">
                        <a:lnSpc>
                          <a:spcPct val="110000"/>
                        </a:lnSpc>
                      </a:pPr>
                      <a:r>
                        <a:rPr lang="ko-KR" altLang="en-US" sz="13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effectLst/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단면</a:t>
                      </a:r>
                      <a:endParaRPr lang="ko-KR" altLang="ko-KR" sz="130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ase" latinLnBrk="1">
                        <a:lnSpc>
                          <a:spcPct val="110000"/>
                        </a:lnSpc>
                      </a:pPr>
                      <a:r>
                        <a:rPr lang="ko-KR" altLang="en-US" sz="13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effectLst/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자른 위치</a:t>
                      </a:r>
                      <a:endParaRPr lang="ko-KR" altLang="ko-KR" sz="130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ase" latinLnBrk="1">
                        <a:lnSpc>
                          <a:spcPct val="110000"/>
                        </a:lnSpc>
                      </a:pPr>
                      <a:r>
                        <a:rPr lang="ko-KR" altLang="en-US" sz="13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effectLst/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단면</a:t>
                      </a:r>
                      <a:endParaRPr lang="ko-KR" altLang="ko-KR" sz="130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885663"/>
                  </a:ext>
                </a:extLst>
              </a:tr>
              <a:tr h="2695198">
                <a:tc>
                  <a:txBody>
                    <a:bodyPr/>
                    <a:lstStyle/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endParaRPr lang="ko-KR" altLang="ko-KR" sz="130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endParaRPr lang="ko-KR" altLang="ko-KR" sz="130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endParaRPr lang="ko-KR" altLang="ko-KR" sz="130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endParaRPr lang="ko-KR" altLang="ko-KR" sz="130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endParaRPr lang="ko-KR" altLang="ko-KR" sz="130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endParaRPr lang="ko-KR" altLang="ko-KR" sz="130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879770"/>
                  </a:ext>
                </a:extLst>
              </a:tr>
            </a:tbl>
          </a:graphicData>
        </a:graphic>
      </p:graphicFrame>
      <p:pic>
        <p:nvPicPr>
          <p:cNvPr id="12" name="그림 11">
            <a:extLst>
              <a:ext uri="{FF2B5EF4-FFF2-40B4-BE49-F238E27FC236}">
                <a16:creationId xmlns:a16="http://schemas.microsoft.com/office/drawing/2014/main" id="{006C672F-DD48-E611-0421-38BE47829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100" y="3129280"/>
            <a:ext cx="2489200" cy="2489200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D52A062B-21DB-52B7-861D-238048A9C01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301739" y="3429000"/>
            <a:ext cx="864122" cy="1889760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B1625A7F-6323-7303-F4E1-15C39E264EA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203853" y="3129280"/>
            <a:ext cx="2223853" cy="248920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6ED584AD-6DB0-9D84-AFBA-FB2676CC804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445819" y="3429000"/>
            <a:ext cx="864122" cy="188976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03870C12-AB7A-65AE-4736-FC0FA107157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7387309" y="3129280"/>
            <a:ext cx="2223854" cy="2489200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C9297346-F741-EB1A-188B-38D413355B2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516487" y="3429000"/>
            <a:ext cx="1138272" cy="1899148"/>
          </a:xfrm>
          <a:prstGeom prst="rect">
            <a:avLst/>
          </a:prstGeom>
        </p:spPr>
      </p:pic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A4873F4F-8F2B-7F7C-28E6-E9A7A8221F22}"/>
              </a:ext>
            </a:extLst>
          </p:cNvPr>
          <p:cNvSpPr txBox="1">
            <a:spLocks/>
          </p:cNvSpPr>
          <p:nvPr/>
        </p:nvSpPr>
        <p:spPr>
          <a:xfrm>
            <a:off x="9880600" y="276225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문제 상황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848630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D6EC1-4C5C-6F63-299B-BAB6BE39F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472E92AF-A52D-9B8C-0648-8D03E2FCAA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4718703"/>
              </p:ext>
            </p:extLst>
          </p:nvPr>
        </p:nvGraphicFramePr>
        <p:xfrm>
          <a:off x="1342933" y="1164330"/>
          <a:ext cx="9526590" cy="18721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5530">
                  <a:extLst>
                    <a:ext uri="{9D8B030D-6E8A-4147-A177-3AD203B41FA5}">
                      <a16:colId xmlns:a16="http://schemas.microsoft.com/office/drawing/2014/main" val="1882376200"/>
                    </a:ext>
                  </a:extLst>
                </a:gridCol>
                <a:gridCol w="3175530">
                  <a:extLst>
                    <a:ext uri="{9D8B030D-6E8A-4147-A177-3AD203B41FA5}">
                      <a16:colId xmlns:a16="http://schemas.microsoft.com/office/drawing/2014/main" val="2078460339"/>
                    </a:ext>
                  </a:extLst>
                </a:gridCol>
                <a:gridCol w="3175530">
                  <a:extLst>
                    <a:ext uri="{9D8B030D-6E8A-4147-A177-3AD203B41FA5}">
                      <a16:colId xmlns:a16="http://schemas.microsoft.com/office/drawing/2014/main" val="2289850502"/>
                    </a:ext>
                  </a:extLst>
                </a:gridCol>
              </a:tblGrid>
              <a:tr h="2744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원기둥</a:t>
                      </a:r>
                      <a:endParaRPr lang="ko-KR" altLang="en-US" sz="1400" b="1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원뿔</a:t>
                      </a:r>
                      <a:endParaRPr lang="ko-KR" altLang="en-US" sz="1400" b="1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구</a:t>
                      </a:r>
                      <a:endParaRPr lang="ko-KR" altLang="en-US" sz="1400" b="1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870580"/>
                  </a:ext>
                </a:extLst>
              </a:tr>
              <a:tr h="1591320">
                <a:tc>
                  <a:txBody>
                    <a:bodyPr/>
                    <a:lstStyle/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endParaRPr lang="ko-KR" altLang="ko-KR" sz="130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endParaRPr lang="ko-KR" altLang="ko-KR" sz="130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endParaRPr lang="ko-KR" altLang="ko-KR" sz="130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879770"/>
                  </a:ext>
                </a:extLst>
              </a:tr>
            </a:tbl>
          </a:graphicData>
        </a:graphic>
      </p:graphicFrame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AA1DAD2F-A414-39D0-9301-401FA830C031}"/>
              </a:ext>
            </a:extLst>
          </p:cNvPr>
          <p:cNvSpPr txBox="1">
            <a:spLocks/>
          </p:cNvSpPr>
          <p:nvPr/>
        </p:nvSpPr>
        <p:spPr>
          <a:xfrm>
            <a:off x="1431444" y="5285113"/>
            <a:ext cx="9372944" cy="686150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ko-KR" altLang="en-US" sz="1800" b="1" dirty="0"/>
              <a:t>세 회전체를 회전축을 포함하는 다른 평면으로 자를 때 생기는 단면이 위의 그림과 </a:t>
            </a:r>
            <a:r>
              <a:rPr lang="ko-KR" altLang="en-US" sz="1800" b="1" dirty="0" err="1"/>
              <a:t>같은지</a:t>
            </a:r>
            <a:r>
              <a:rPr lang="en-US" altLang="ko-KR" sz="1800" b="1" dirty="0"/>
              <a:t>,</a:t>
            </a:r>
            <a:r>
              <a:rPr lang="ko-KR" altLang="en-US" sz="1800" b="1" dirty="0"/>
              <a:t> </a:t>
            </a:r>
            <a:r>
              <a:rPr lang="ko-KR" altLang="en-US" sz="1800" b="1" dirty="0" err="1"/>
              <a:t>다른지</a:t>
            </a:r>
            <a:r>
              <a:rPr lang="ko-KR" altLang="en-US" sz="1800" b="1" dirty="0"/>
              <a:t> </a:t>
            </a:r>
            <a:br>
              <a:rPr lang="en-US" altLang="ko-KR" sz="1800" b="1" dirty="0"/>
            </a:br>
            <a:r>
              <a:rPr lang="ko-KR" altLang="en-US" sz="1800" b="1" dirty="0"/>
              <a:t>판단해 봅시다</a:t>
            </a:r>
            <a:r>
              <a:rPr lang="en-US" altLang="ko-KR" sz="1800" b="1" dirty="0"/>
              <a:t>.</a:t>
            </a:r>
            <a:r>
              <a:rPr lang="ko-KR" altLang="en-US" sz="1800" b="1" dirty="0"/>
              <a:t> 그렇게 판단한 이유를 적어 봅시다</a:t>
            </a:r>
            <a:r>
              <a:rPr lang="en-US" altLang="ko-KR" sz="1800" b="1" dirty="0"/>
              <a:t>.</a:t>
            </a:r>
          </a:p>
        </p:txBody>
      </p: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87184D8F-8BFA-C67A-1D3C-30B39AACEFA3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CD85D0D5-DA50-8043-1F35-9C0F268B60DF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>
                <a:solidFill>
                  <a:srgbClr val="0C4CAB"/>
                </a:solidFill>
              </a:rPr>
              <a:t>‘</a:t>
            </a:r>
            <a:r>
              <a:rPr lang="ko-KR" altLang="en-US">
                <a:solidFill>
                  <a:srgbClr val="0C4CAB"/>
                </a:solidFill>
              </a:rPr>
              <a:t>회전체의 성질</a:t>
            </a:r>
            <a:r>
              <a:rPr lang="en-US" altLang="ko-KR">
                <a:solidFill>
                  <a:srgbClr val="0C4CAB"/>
                </a:solidFill>
              </a:rPr>
              <a:t>’ </a:t>
            </a:r>
            <a:r>
              <a:rPr lang="ko-KR" altLang="en-US">
                <a:solidFill>
                  <a:srgbClr val="0C4CAB"/>
                </a:solidFill>
              </a:rPr>
              <a:t>전문가가 되어라</a:t>
            </a:r>
            <a:r>
              <a:rPr lang="en-US" altLang="ko-KR">
                <a:solidFill>
                  <a:srgbClr val="0C4CAB"/>
                </a:solidFill>
              </a:rPr>
              <a:t>!</a:t>
            </a:r>
            <a:endParaRPr lang="ko-KR" altLang="en-US" dirty="0">
              <a:solidFill>
                <a:srgbClr val="0C4CAB"/>
              </a:solidFill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5D770F75-1EEB-8E7B-1BEB-F7ABEC3985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0157441"/>
              </p:ext>
            </p:extLst>
          </p:nvPr>
        </p:nvGraphicFramePr>
        <p:xfrm>
          <a:off x="1343025" y="2948683"/>
          <a:ext cx="9526590" cy="21781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7765">
                  <a:extLst>
                    <a:ext uri="{9D8B030D-6E8A-4147-A177-3AD203B41FA5}">
                      <a16:colId xmlns:a16="http://schemas.microsoft.com/office/drawing/2014/main" val="1882376200"/>
                    </a:ext>
                  </a:extLst>
                </a:gridCol>
                <a:gridCol w="1587765">
                  <a:extLst>
                    <a:ext uri="{9D8B030D-6E8A-4147-A177-3AD203B41FA5}">
                      <a16:colId xmlns:a16="http://schemas.microsoft.com/office/drawing/2014/main" val="3227443079"/>
                    </a:ext>
                  </a:extLst>
                </a:gridCol>
                <a:gridCol w="1587765">
                  <a:extLst>
                    <a:ext uri="{9D8B030D-6E8A-4147-A177-3AD203B41FA5}">
                      <a16:colId xmlns:a16="http://schemas.microsoft.com/office/drawing/2014/main" val="2078460339"/>
                    </a:ext>
                  </a:extLst>
                </a:gridCol>
                <a:gridCol w="1587765">
                  <a:extLst>
                    <a:ext uri="{9D8B030D-6E8A-4147-A177-3AD203B41FA5}">
                      <a16:colId xmlns:a16="http://schemas.microsoft.com/office/drawing/2014/main" val="2470143980"/>
                    </a:ext>
                  </a:extLst>
                </a:gridCol>
                <a:gridCol w="1587765">
                  <a:extLst>
                    <a:ext uri="{9D8B030D-6E8A-4147-A177-3AD203B41FA5}">
                      <a16:colId xmlns:a16="http://schemas.microsoft.com/office/drawing/2014/main" val="2289850502"/>
                    </a:ext>
                  </a:extLst>
                </a:gridCol>
                <a:gridCol w="1587765">
                  <a:extLst>
                    <a:ext uri="{9D8B030D-6E8A-4147-A177-3AD203B41FA5}">
                      <a16:colId xmlns:a16="http://schemas.microsoft.com/office/drawing/2014/main" val="1770323522"/>
                    </a:ext>
                  </a:extLst>
                </a:gridCol>
              </a:tblGrid>
              <a:tr h="287677">
                <a:tc>
                  <a:txBody>
                    <a:bodyPr/>
                    <a:lstStyle/>
                    <a:p>
                      <a:pPr lvl="0" algn="ctr" fontAlgn="base" latinLnBrk="1">
                        <a:lnSpc>
                          <a:spcPct val="110000"/>
                        </a:lnSpc>
                      </a:pPr>
                      <a:r>
                        <a:rPr lang="ko-KR" altLang="en-US" sz="13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effectLst/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자른 위치</a:t>
                      </a:r>
                      <a:endParaRPr lang="ko-KR" altLang="ko-KR" sz="130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ase" latinLnBrk="1">
                        <a:lnSpc>
                          <a:spcPct val="110000"/>
                        </a:lnSpc>
                      </a:pPr>
                      <a:r>
                        <a:rPr lang="ko-KR" altLang="en-US" sz="1300" kern="1200" dirty="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effectLst/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단면</a:t>
                      </a:r>
                      <a:endParaRPr lang="ko-KR" altLang="ko-KR" sz="130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ase" latinLnBrk="1">
                        <a:lnSpc>
                          <a:spcPct val="110000"/>
                        </a:lnSpc>
                      </a:pPr>
                      <a:r>
                        <a:rPr lang="ko-KR" altLang="en-US" sz="13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effectLst/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자른 위치</a:t>
                      </a:r>
                      <a:endParaRPr lang="ko-KR" altLang="ko-KR" sz="130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ase" latinLnBrk="1">
                        <a:lnSpc>
                          <a:spcPct val="110000"/>
                        </a:lnSpc>
                      </a:pPr>
                      <a:r>
                        <a:rPr lang="ko-KR" altLang="en-US" sz="13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effectLst/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단면</a:t>
                      </a:r>
                      <a:endParaRPr lang="ko-KR" altLang="ko-KR" sz="130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ase" latinLnBrk="1">
                        <a:lnSpc>
                          <a:spcPct val="110000"/>
                        </a:lnSpc>
                      </a:pPr>
                      <a:r>
                        <a:rPr lang="ko-KR" altLang="en-US" sz="13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effectLst/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자른 위치</a:t>
                      </a:r>
                      <a:endParaRPr lang="ko-KR" altLang="ko-KR" sz="130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ase" latinLnBrk="1">
                        <a:lnSpc>
                          <a:spcPct val="110000"/>
                        </a:lnSpc>
                      </a:pPr>
                      <a:r>
                        <a:rPr lang="ko-KR" altLang="en-US" sz="1300" kern="120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effectLst/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단면</a:t>
                      </a:r>
                      <a:endParaRPr lang="ko-KR" altLang="ko-KR" sz="130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885663"/>
                  </a:ext>
                </a:extLst>
              </a:tr>
              <a:tr h="1890444">
                <a:tc>
                  <a:txBody>
                    <a:bodyPr/>
                    <a:lstStyle/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endParaRPr lang="ko-KR" altLang="ko-KR" sz="130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endParaRPr lang="ko-KR" altLang="ko-KR" sz="130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endParaRPr lang="ko-KR" altLang="ko-KR" sz="130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endParaRPr lang="ko-KR" altLang="ko-KR" sz="130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endParaRPr lang="ko-KR" altLang="ko-KR" sz="130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endParaRPr lang="ko-KR" altLang="ko-KR" sz="130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7492" marR="67492" marT="33746" marB="33746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879770"/>
                  </a:ext>
                </a:extLst>
              </a:tr>
            </a:tbl>
          </a:graphicData>
        </a:graphic>
      </p:graphicFrame>
      <p:pic>
        <p:nvPicPr>
          <p:cNvPr id="12" name="그림 11">
            <a:extLst>
              <a:ext uri="{FF2B5EF4-FFF2-40B4-BE49-F238E27FC236}">
                <a16:creationId xmlns:a16="http://schemas.microsoft.com/office/drawing/2014/main" id="{6AD3C112-CE33-E9D6-7167-B40E026BDC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330" r="17363" b="3264"/>
          <a:stretch>
            <a:fillRect/>
          </a:stretch>
        </p:blipFill>
        <p:spPr>
          <a:xfrm>
            <a:off x="1483382" y="3308279"/>
            <a:ext cx="1300916" cy="1815756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B40DCF96-F444-F2B9-8F2A-F199BAC4E8E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409308" y="3421195"/>
            <a:ext cx="648984" cy="1419274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04C68940-1AF4-A474-B922-8E6DD89EC19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794" r="1768" b="1825"/>
          <a:stretch>
            <a:fillRect/>
          </a:stretch>
        </p:blipFill>
        <p:spPr>
          <a:xfrm>
            <a:off x="4602822" y="3336323"/>
            <a:ext cx="1471271" cy="1787712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CB370694-BFF6-FEFB-948F-0C1BDFD84BE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587042" y="3466624"/>
            <a:ext cx="635692" cy="1390203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8BD71F23-00E7-4DA6-5028-C82F30E3D30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8839" r="8990" b="6425"/>
          <a:stretch>
            <a:fillRect/>
          </a:stretch>
        </p:blipFill>
        <p:spPr>
          <a:xfrm>
            <a:off x="7807545" y="3343906"/>
            <a:ext cx="1326181" cy="1690431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2EFDB45D-7F08-96D9-508F-D9498F3FA17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690475" y="3466625"/>
            <a:ext cx="797515" cy="1330613"/>
          </a:xfrm>
          <a:prstGeom prst="rect">
            <a:avLst/>
          </a:prstGeom>
        </p:spPr>
      </p:pic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D2D27B71-218A-5E0D-0D0D-13462B9A65CE}"/>
              </a:ext>
            </a:extLst>
          </p:cNvPr>
          <p:cNvSpPr txBox="1">
            <a:spLocks/>
          </p:cNvSpPr>
          <p:nvPr/>
        </p:nvSpPr>
        <p:spPr>
          <a:xfrm>
            <a:off x="1431444" y="6128219"/>
            <a:ext cx="9372944" cy="326051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ko-KR" altLang="en-US" sz="1800" b="1"/>
              <a:t>세 단면의 모양이 지닌 공통점을 찾아 적어 봅시다</a:t>
            </a:r>
            <a:r>
              <a:rPr lang="en-US" altLang="ko-KR" sz="1800" b="1"/>
              <a:t>.</a:t>
            </a:r>
            <a:endParaRPr lang="en-US" altLang="ko-KR" sz="1800"/>
          </a:p>
        </p:txBody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21EAEA00-5074-5A5C-9196-686742C28C8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63102" y="1548849"/>
            <a:ext cx="2284946" cy="1376237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2552D6E3-A8FF-8834-B1B4-2D525EE09AD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3801" y="1548849"/>
            <a:ext cx="2284945" cy="1376237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C93258AC-32EF-C15F-89C6-636AD8237F0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31806" y="1536982"/>
            <a:ext cx="2294539" cy="1382015"/>
          </a:xfrm>
          <a:prstGeom prst="rect">
            <a:avLst/>
          </a:prstGeom>
        </p:spPr>
      </p:pic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8EBCAFAF-0951-477B-05EA-D84D10E0C486}"/>
              </a:ext>
            </a:extLst>
          </p:cNvPr>
          <p:cNvSpPr txBox="1">
            <a:spLocks/>
          </p:cNvSpPr>
          <p:nvPr/>
        </p:nvSpPr>
        <p:spPr>
          <a:xfrm>
            <a:off x="9880600" y="276225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문제 상황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504806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E1E95-6AE5-72ED-835B-BE6813616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07B190A6-3A7F-A233-BB9B-6E38D7212C03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73DD50C8-1709-F0C2-499F-6BB9204D6C9D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762453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ko-KR" altLang="en-US" sz="2000" b="1" kern="0" spc="-90">
                <a:solidFill>
                  <a:srgbClr val="14202E"/>
                </a:solidFill>
              </a:rPr>
              <a:t>회전체를 회전축을 포함하는 평면으로 잘랐을 때 만들어지는 단면의 성질을 설명하기 위한 </a:t>
            </a:r>
            <a:r>
              <a:rPr lang="en-US" altLang="ko-KR" sz="2000" b="1" kern="0" spc="-90">
                <a:solidFill>
                  <a:srgbClr val="14202E"/>
                </a:solidFill>
              </a:rPr>
              <a:t>‘</a:t>
            </a:r>
            <a:r>
              <a:rPr lang="ko-KR" altLang="en-US" sz="2000" b="1" kern="0" spc="-90">
                <a:solidFill>
                  <a:srgbClr val="14202E"/>
                </a:solidFill>
              </a:rPr>
              <a:t>숨은 단서</a:t>
            </a:r>
            <a:r>
              <a:rPr lang="en-US" altLang="ko-KR" sz="2000" b="1" kern="0" spc="-90">
                <a:solidFill>
                  <a:srgbClr val="14202E"/>
                </a:solidFill>
              </a:rPr>
              <a:t>’</a:t>
            </a:r>
            <a:r>
              <a:rPr lang="ko-KR" altLang="en-US" sz="2000" b="1" kern="0" spc="-90">
                <a:solidFill>
                  <a:srgbClr val="14202E"/>
                </a:solidFill>
              </a:rPr>
              <a:t>를 정리해 봅시다</a:t>
            </a:r>
            <a:r>
              <a:rPr lang="en-US" altLang="ko-KR" sz="2000" b="1" kern="0" spc="-90">
                <a:solidFill>
                  <a:srgbClr val="14202E"/>
                </a:solidFill>
              </a:rPr>
              <a:t>.</a:t>
            </a:r>
            <a:endParaRPr lang="ko-KR" altLang="en-US" sz="2000" kern="0" dirty="0">
              <a:solidFill>
                <a:srgbClr val="000000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5" name="Shape 5">
            <a:extLst>
              <a:ext uri="{FF2B5EF4-FFF2-40B4-BE49-F238E27FC236}">
                <a16:creationId xmlns:a16="http://schemas.microsoft.com/office/drawing/2014/main" id="{0A30233A-69EB-1AEA-1650-CF3291CFAA63}"/>
              </a:ext>
            </a:extLst>
          </p:cNvPr>
          <p:cNvSpPr/>
          <p:nvPr/>
        </p:nvSpPr>
        <p:spPr>
          <a:xfrm>
            <a:off x="1387612" y="2683347"/>
            <a:ext cx="9416776" cy="3073485"/>
          </a:xfrm>
          <a:prstGeom prst="roundRect">
            <a:avLst>
              <a:gd name="adj" fmla="val 8315"/>
            </a:avLst>
          </a:prstGeom>
          <a:solidFill>
            <a:schemeClr val="accent6">
              <a:lumMod val="20000"/>
              <a:lumOff val="80000"/>
              <a:alpha val="30000"/>
            </a:schemeClr>
          </a:solidFill>
          <a:ln w="38100">
            <a:solidFill>
              <a:srgbClr val="00B05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A6850318-C37B-B2AC-C2F0-2F8415C77498}"/>
              </a:ext>
            </a:extLst>
          </p:cNvPr>
          <p:cNvGrpSpPr/>
          <p:nvPr/>
        </p:nvGrpSpPr>
        <p:grpSpPr>
          <a:xfrm>
            <a:off x="1714906" y="2450174"/>
            <a:ext cx="2523265" cy="466344"/>
            <a:chOff x="1778406" y="1939380"/>
            <a:chExt cx="2523265" cy="466344"/>
          </a:xfrm>
        </p:grpSpPr>
        <p:sp>
          <p:nvSpPr>
            <p:cNvPr id="29" name="Shape 15">
              <a:extLst>
                <a:ext uri="{FF2B5EF4-FFF2-40B4-BE49-F238E27FC236}">
                  <a16:creationId xmlns:a16="http://schemas.microsoft.com/office/drawing/2014/main" id="{E038CDF6-AA84-B29A-CEB2-EA1DA12567A2}"/>
                </a:ext>
              </a:extLst>
            </p:cNvPr>
            <p:cNvSpPr/>
            <p:nvPr/>
          </p:nvSpPr>
          <p:spPr>
            <a:xfrm>
              <a:off x="1778406" y="1939380"/>
              <a:ext cx="2523265" cy="46634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wrap="none" bIns="72000"/>
            <a:lstStyle/>
            <a:p>
              <a:pPr algn="ctr"/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     오늘 발견한 숨은 단서</a:t>
              </a:r>
              <a:r>
                <a:rPr lang="en-US" altLang="ko-KR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!</a:t>
              </a:r>
              <a:endPara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pic>
          <p:nvPicPr>
            <p:cNvPr id="31" name="그래픽 30">
              <a:extLst>
                <a:ext uri="{FF2B5EF4-FFF2-40B4-BE49-F238E27FC236}">
                  <a16:creationId xmlns:a16="http://schemas.microsoft.com/office/drawing/2014/main" id="{94FB1F94-8911-93C3-87E3-6A836BBE9EF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37313" y="2000250"/>
              <a:ext cx="284400" cy="332119"/>
            </a:xfrm>
            <a:prstGeom prst="rect">
              <a:avLst/>
            </a:prstGeom>
          </p:spPr>
        </p:pic>
      </p:grp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815BFB58-881B-6D45-1D26-B5DC15BD14A7}"/>
              </a:ext>
            </a:extLst>
          </p:cNvPr>
          <p:cNvCxnSpPr>
            <a:cxnSpLocks/>
          </p:cNvCxnSpPr>
          <p:nvPr/>
        </p:nvCxnSpPr>
        <p:spPr>
          <a:xfrm>
            <a:off x="8870829" y="3859146"/>
            <a:ext cx="1006867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6">
            <a:extLst>
              <a:ext uri="{FF2B5EF4-FFF2-40B4-BE49-F238E27FC236}">
                <a16:creationId xmlns:a16="http://schemas.microsoft.com/office/drawing/2014/main" id="{55A8999D-A404-E199-3EA7-F9C794DE625F}"/>
              </a:ext>
            </a:extLst>
          </p:cNvPr>
          <p:cNvSpPr txBox="1"/>
          <p:nvPr/>
        </p:nvSpPr>
        <p:spPr>
          <a:xfrm>
            <a:off x="1778406" y="3403397"/>
            <a:ext cx="7129288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400" b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회전체를 회전축을 포함하는 평면으로 자를 때 생기는 단면은 </a:t>
            </a:r>
            <a:endParaRPr lang="en-US" sz="2400" dirty="0"/>
          </a:p>
        </p:txBody>
      </p:sp>
      <p:sp>
        <p:nvSpPr>
          <p:cNvPr id="37" name="Text 6">
            <a:extLst>
              <a:ext uri="{FF2B5EF4-FFF2-40B4-BE49-F238E27FC236}">
                <a16:creationId xmlns:a16="http://schemas.microsoft.com/office/drawing/2014/main" id="{1A93D87F-32BD-A4A1-EF7E-FFCD7FEBCDF0}"/>
              </a:ext>
            </a:extLst>
          </p:cNvPr>
          <p:cNvSpPr txBox="1"/>
          <p:nvPr/>
        </p:nvSpPr>
        <p:spPr>
          <a:xfrm>
            <a:off x="8083563" y="4361774"/>
            <a:ext cx="689462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ko-KR" altLang="en-US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이다</a:t>
            </a:r>
            <a:r>
              <a:rPr lang="en-US" altLang="ko-KR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!</a:t>
            </a:r>
            <a:endParaRPr lang="en-US" sz="2400" dirty="0"/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34CF989E-6C5F-7A7E-6DF5-DA8D1DFE689C}"/>
              </a:ext>
            </a:extLst>
          </p:cNvPr>
          <p:cNvCxnSpPr>
            <a:cxnSpLocks/>
          </p:cNvCxnSpPr>
          <p:nvPr/>
        </p:nvCxnSpPr>
        <p:spPr>
          <a:xfrm>
            <a:off x="2895600" y="4843396"/>
            <a:ext cx="1298303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BCC945B2-F11F-6331-0ED5-E7133B4C0C83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>
                <a:solidFill>
                  <a:srgbClr val="0C4CAB"/>
                </a:solidFill>
              </a:rPr>
              <a:t>‘</a:t>
            </a:r>
            <a:r>
              <a:rPr lang="ko-KR" altLang="en-US">
                <a:solidFill>
                  <a:srgbClr val="0C4CAB"/>
                </a:solidFill>
              </a:rPr>
              <a:t>회전체의 성질</a:t>
            </a:r>
            <a:r>
              <a:rPr lang="en-US" altLang="ko-KR">
                <a:solidFill>
                  <a:srgbClr val="0C4CAB"/>
                </a:solidFill>
              </a:rPr>
              <a:t>’ </a:t>
            </a:r>
            <a:r>
              <a:rPr lang="ko-KR" altLang="en-US">
                <a:solidFill>
                  <a:srgbClr val="0C4CAB"/>
                </a:solidFill>
              </a:rPr>
              <a:t>전문가가 되어라</a:t>
            </a:r>
            <a:r>
              <a:rPr lang="en-US" altLang="ko-KR">
                <a:solidFill>
                  <a:srgbClr val="0C4CAB"/>
                </a:solidFill>
              </a:rPr>
              <a:t>!</a:t>
            </a:r>
            <a:endParaRPr lang="ko-KR" altLang="en-US" dirty="0">
              <a:solidFill>
                <a:srgbClr val="0C4CAB"/>
              </a:solidFill>
            </a:endParaRPr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89051D88-D321-6DAA-4004-A06786F50FD4}"/>
              </a:ext>
            </a:extLst>
          </p:cNvPr>
          <p:cNvSpPr txBox="1"/>
          <p:nvPr/>
        </p:nvSpPr>
        <p:spPr>
          <a:xfrm>
            <a:off x="9711838" y="3403397"/>
            <a:ext cx="689462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ko-KR" altLang="en-US" sz="2400" b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이고</a:t>
            </a:r>
            <a:endParaRPr lang="en-US" sz="2400" dirty="0"/>
          </a:p>
        </p:txBody>
      </p:sp>
      <p:sp>
        <p:nvSpPr>
          <p:cNvPr id="14" name="Text 6">
            <a:extLst>
              <a:ext uri="{FF2B5EF4-FFF2-40B4-BE49-F238E27FC236}">
                <a16:creationId xmlns:a16="http://schemas.microsoft.com/office/drawing/2014/main" id="{75908D91-748B-44F3-4641-1090DD0C9FF1}"/>
              </a:ext>
            </a:extLst>
          </p:cNvPr>
          <p:cNvSpPr txBox="1"/>
          <p:nvPr/>
        </p:nvSpPr>
        <p:spPr>
          <a:xfrm>
            <a:off x="1778406" y="4355897"/>
            <a:ext cx="1202919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400" b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각 단면은</a:t>
            </a:r>
            <a:endParaRPr lang="en-US" sz="2400" dirty="0"/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A2D02C85-841C-562D-CA92-1B0C093F0491}"/>
              </a:ext>
            </a:extLst>
          </p:cNvPr>
          <p:cNvSpPr txBox="1"/>
          <p:nvPr/>
        </p:nvSpPr>
        <p:spPr>
          <a:xfrm>
            <a:off x="4193903" y="4355897"/>
            <a:ext cx="22982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400" b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을 대칭축으로 하는</a:t>
            </a:r>
            <a:endParaRPr lang="en-US" sz="2400" dirty="0"/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5FA8A75C-FF95-9855-ABCA-62AFCC1DD559}"/>
              </a:ext>
            </a:extLst>
          </p:cNvPr>
          <p:cNvCxnSpPr>
            <a:cxnSpLocks/>
          </p:cNvCxnSpPr>
          <p:nvPr/>
        </p:nvCxnSpPr>
        <p:spPr>
          <a:xfrm>
            <a:off x="6492197" y="4843396"/>
            <a:ext cx="1661203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309A7438-0503-BD24-F772-CF3708CFE236}"/>
              </a:ext>
            </a:extLst>
          </p:cNvPr>
          <p:cNvSpPr txBox="1">
            <a:spLocks/>
          </p:cNvSpPr>
          <p:nvPr/>
        </p:nvSpPr>
        <p:spPr>
          <a:xfrm>
            <a:off x="9880600" y="276225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숨은 단서</a:t>
            </a:r>
            <a:endParaRPr lang="ko-KR" altLang="en-US" dirty="0"/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DCB4A23E-883B-0E17-B5B7-E7F838C72024}"/>
              </a:ext>
            </a:extLst>
          </p:cNvPr>
          <p:cNvCxnSpPr>
            <a:cxnSpLocks/>
          </p:cNvCxnSpPr>
          <p:nvPr/>
        </p:nvCxnSpPr>
        <p:spPr>
          <a:xfrm>
            <a:off x="1335541" y="2188885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19401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758C7-C0DE-47CC-197A-0CE25C33D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7E0EBD9C-0964-2DBC-A16C-5156137C2B4C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BEA22EC2-CF0D-ED3F-6394-668B6E225D66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762453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ko-KR" altLang="en-US" sz="2000" b="1" kern="0" spc="-90">
                <a:solidFill>
                  <a:srgbClr val="14202E"/>
                </a:solidFill>
              </a:rPr>
              <a:t>회전체를 회전축을 포함하는 평면으로 잘랐을 때 만들어지는 단면의 성질을 설명하기 위한 </a:t>
            </a:r>
            <a:r>
              <a:rPr lang="en-US" altLang="ko-KR" sz="2000" b="1" kern="0" spc="-90">
                <a:solidFill>
                  <a:srgbClr val="14202E"/>
                </a:solidFill>
              </a:rPr>
              <a:t>‘</a:t>
            </a:r>
            <a:r>
              <a:rPr lang="ko-KR" altLang="en-US" sz="2000" b="1" kern="0" spc="-90">
                <a:solidFill>
                  <a:srgbClr val="14202E"/>
                </a:solidFill>
              </a:rPr>
              <a:t>숨은 단서</a:t>
            </a:r>
            <a:r>
              <a:rPr lang="en-US" altLang="ko-KR" sz="2000" b="1" kern="0" spc="-90">
                <a:solidFill>
                  <a:srgbClr val="14202E"/>
                </a:solidFill>
              </a:rPr>
              <a:t>’</a:t>
            </a:r>
            <a:r>
              <a:rPr lang="ko-KR" altLang="en-US" sz="2000" b="1" kern="0" spc="-90">
                <a:solidFill>
                  <a:srgbClr val="14202E"/>
                </a:solidFill>
              </a:rPr>
              <a:t>를 정리해 봅시다</a:t>
            </a:r>
            <a:r>
              <a:rPr lang="en-US" altLang="ko-KR" sz="2000" b="1" kern="0" spc="-90">
                <a:solidFill>
                  <a:srgbClr val="14202E"/>
                </a:solidFill>
              </a:rPr>
              <a:t>.</a:t>
            </a:r>
            <a:endParaRPr lang="ko-KR" altLang="en-US" sz="2000" kern="0" dirty="0">
              <a:solidFill>
                <a:srgbClr val="000000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5" name="Shape 5">
            <a:extLst>
              <a:ext uri="{FF2B5EF4-FFF2-40B4-BE49-F238E27FC236}">
                <a16:creationId xmlns:a16="http://schemas.microsoft.com/office/drawing/2014/main" id="{D90C27C7-44C3-6E8B-42FA-864F69EEB94C}"/>
              </a:ext>
            </a:extLst>
          </p:cNvPr>
          <p:cNvSpPr/>
          <p:nvPr/>
        </p:nvSpPr>
        <p:spPr>
          <a:xfrm>
            <a:off x="1387612" y="2683347"/>
            <a:ext cx="9416776" cy="3073485"/>
          </a:xfrm>
          <a:prstGeom prst="roundRect">
            <a:avLst>
              <a:gd name="adj" fmla="val 8315"/>
            </a:avLst>
          </a:prstGeom>
          <a:solidFill>
            <a:schemeClr val="accent6">
              <a:lumMod val="20000"/>
              <a:lumOff val="80000"/>
              <a:alpha val="30000"/>
            </a:schemeClr>
          </a:solidFill>
          <a:ln w="38100">
            <a:solidFill>
              <a:srgbClr val="00B05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78921E54-B576-F680-642C-FA030FB596B2}"/>
              </a:ext>
            </a:extLst>
          </p:cNvPr>
          <p:cNvGrpSpPr/>
          <p:nvPr/>
        </p:nvGrpSpPr>
        <p:grpSpPr>
          <a:xfrm>
            <a:off x="1714906" y="2450174"/>
            <a:ext cx="2523265" cy="466344"/>
            <a:chOff x="1778406" y="1939380"/>
            <a:chExt cx="2523265" cy="466344"/>
          </a:xfrm>
        </p:grpSpPr>
        <p:sp>
          <p:nvSpPr>
            <p:cNvPr id="29" name="Shape 15">
              <a:extLst>
                <a:ext uri="{FF2B5EF4-FFF2-40B4-BE49-F238E27FC236}">
                  <a16:creationId xmlns:a16="http://schemas.microsoft.com/office/drawing/2014/main" id="{D9087F26-9206-FC96-253D-AAFB36CDB391}"/>
                </a:ext>
              </a:extLst>
            </p:cNvPr>
            <p:cNvSpPr/>
            <p:nvPr/>
          </p:nvSpPr>
          <p:spPr>
            <a:xfrm>
              <a:off x="1778406" y="1939380"/>
              <a:ext cx="2523265" cy="46634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wrap="none" bIns="72000"/>
            <a:lstStyle/>
            <a:p>
              <a:pPr algn="ctr"/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     오늘 발견한 숨은 단서</a:t>
              </a:r>
              <a:r>
                <a:rPr lang="en-US" altLang="ko-KR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!</a:t>
              </a:r>
              <a:endPara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pic>
          <p:nvPicPr>
            <p:cNvPr id="31" name="그래픽 30">
              <a:extLst>
                <a:ext uri="{FF2B5EF4-FFF2-40B4-BE49-F238E27FC236}">
                  <a16:creationId xmlns:a16="http://schemas.microsoft.com/office/drawing/2014/main" id="{E78B6F54-0509-5F29-4720-14102940527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37313" y="2000250"/>
              <a:ext cx="284400" cy="332119"/>
            </a:xfrm>
            <a:prstGeom prst="rect">
              <a:avLst/>
            </a:prstGeom>
          </p:spPr>
        </p:pic>
      </p:grp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A08AFC83-CEFE-59C0-222F-DA5AE8F908BC}"/>
              </a:ext>
            </a:extLst>
          </p:cNvPr>
          <p:cNvCxnSpPr>
            <a:cxnSpLocks/>
          </p:cNvCxnSpPr>
          <p:nvPr/>
        </p:nvCxnSpPr>
        <p:spPr>
          <a:xfrm>
            <a:off x="8870829" y="4011546"/>
            <a:ext cx="1006867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6">
            <a:extLst>
              <a:ext uri="{FF2B5EF4-FFF2-40B4-BE49-F238E27FC236}">
                <a16:creationId xmlns:a16="http://schemas.microsoft.com/office/drawing/2014/main" id="{09070FB4-D897-6A4C-F148-44248F152B19}"/>
              </a:ext>
            </a:extLst>
          </p:cNvPr>
          <p:cNvSpPr txBox="1"/>
          <p:nvPr/>
        </p:nvSpPr>
        <p:spPr>
          <a:xfrm>
            <a:off x="1778406" y="3555797"/>
            <a:ext cx="7129288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400" b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회전체를 회전축을 포함하는 평면으로 자를 때 생기는 단면은 </a:t>
            </a:r>
            <a:endParaRPr lang="en-US" sz="2400" dirty="0"/>
          </a:p>
        </p:txBody>
      </p:sp>
      <p:sp>
        <p:nvSpPr>
          <p:cNvPr id="37" name="Text 6">
            <a:extLst>
              <a:ext uri="{FF2B5EF4-FFF2-40B4-BE49-F238E27FC236}">
                <a16:creationId xmlns:a16="http://schemas.microsoft.com/office/drawing/2014/main" id="{D61186C3-B67B-AE14-10D5-467CDF5AD3A0}"/>
              </a:ext>
            </a:extLst>
          </p:cNvPr>
          <p:cNvSpPr txBox="1"/>
          <p:nvPr/>
        </p:nvSpPr>
        <p:spPr>
          <a:xfrm>
            <a:off x="8083563" y="4399874"/>
            <a:ext cx="689462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ko-KR" altLang="en-US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이다</a:t>
            </a:r>
            <a:r>
              <a:rPr lang="en-US" altLang="ko-KR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!</a:t>
            </a:r>
            <a:endParaRPr lang="en-US" sz="2400" dirty="0"/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62537C58-5A15-4233-29A2-C142A0734671}"/>
              </a:ext>
            </a:extLst>
          </p:cNvPr>
          <p:cNvCxnSpPr>
            <a:cxnSpLocks/>
          </p:cNvCxnSpPr>
          <p:nvPr/>
        </p:nvCxnSpPr>
        <p:spPr>
          <a:xfrm>
            <a:off x="2895600" y="4881496"/>
            <a:ext cx="1298303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C8798848-5465-A06E-09AF-3287EDB3A402}"/>
              </a:ext>
            </a:extLst>
          </p:cNvPr>
          <p:cNvCxnSpPr>
            <a:cxnSpLocks/>
          </p:cNvCxnSpPr>
          <p:nvPr/>
        </p:nvCxnSpPr>
        <p:spPr>
          <a:xfrm>
            <a:off x="1335541" y="2188885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96EF017B-01FC-52F3-EFE5-7861EB0A8460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>
                <a:solidFill>
                  <a:srgbClr val="0C4CAB"/>
                </a:solidFill>
              </a:rPr>
              <a:t>‘</a:t>
            </a:r>
            <a:r>
              <a:rPr lang="ko-KR" altLang="en-US">
                <a:solidFill>
                  <a:srgbClr val="0C4CAB"/>
                </a:solidFill>
              </a:rPr>
              <a:t>회전체의 성질</a:t>
            </a:r>
            <a:r>
              <a:rPr lang="en-US" altLang="ko-KR">
                <a:solidFill>
                  <a:srgbClr val="0C4CAB"/>
                </a:solidFill>
              </a:rPr>
              <a:t>’ </a:t>
            </a:r>
            <a:r>
              <a:rPr lang="ko-KR" altLang="en-US">
                <a:solidFill>
                  <a:srgbClr val="0C4CAB"/>
                </a:solidFill>
              </a:rPr>
              <a:t>전문가가 되어라</a:t>
            </a:r>
            <a:r>
              <a:rPr lang="en-US" altLang="ko-KR">
                <a:solidFill>
                  <a:srgbClr val="0C4CAB"/>
                </a:solidFill>
              </a:rPr>
              <a:t>!</a:t>
            </a:r>
            <a:endParaRPr lang="ko-KR" altLang="en-US" dirty="0">
              <a:solidFill>
                <a:srgbClr val="0C4CAB"/>
              </a:solidFill>
            </a:endParaRPr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391CFCAD-405C-6E3F-FE0D-03323ED0D928}"/>
              </a:ext>
            </a:extLst>
          </p:cNvPr>
          <p:cNvSpPr txBox="1"/>
          <p:nvPr/>
        </p:nvSpPr>
        <p:spPr>
          <a:xfrm>
            <a:off x="9711838" y="3555797"/>
            <a:ext cx="689462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ko-KR" altLang="en-US" sz="2400" b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이고</a:t>
            </a:r>
            <a:endParaRPr lang="en-US" sz="2400" dirty="0"/>
          </a:p>
        </p:txBody>
      </p:sp>
      <p:sp>
        <p:nvSpPr>
          <p:cNvPr id="14" name="Text 6">
            <a:extLst>
              <a:ext uri="{FF2B5EF4-FFF2-40B4-BE49-F238E27FC236}">
                <a16:creationId xmlns:a16="http://schemas.microsoft.com/office/drawing/2014/main" id="{C61CA2B1-C7C9-22C6-B972-3B15A5E33CAD}"/>
              </a:ext>
            </a:extLst>
          </p:cNvPr>
          <p:cNvSpPr txBox="1"/>
          <p:nvPr/>
        </p:nvSpPr>
        <p:spPr>
          <a:xfrm>
            <a:off x="1778406" y="4393997"/>
            <a:ext cx="1202919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400" b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각 단면은</a:t>
            </a:r>
            <a:endParaRPr lang="en-US" sz="2400" dirty="0"/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5003A387-0271-D672-0DD0-78118FCD755D}"/>
              </a:ext>
            </a:extLst>
          </p:cNvPr>
          <p:cNvSpPr txBox="1"/>
          <p:nvPr/>
        </p:nvSpPr>
        <p:spPr>
          <a:xfrm>
            <a:off x="4193903" y="4393997"/>
            <a:ext cx="22982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400" b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을 대칭축으로 하는</a:t>
            </a:r>
            <a:endParaRPr lang="en-US" sz="2400" dirty="0"/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64A8C629-8570-52E5-FCD2-06E38E935B74}"/>
              </a:ext>
            </a:extLst>
          </p:cNvPr>
          <p:cNvCxnSpPr>
            <a:cxnSpLocks/>
          </p:cNvCxnSpPr>
          <p:nvPr/>
        </p:nvCxnSpPr>
        <p:spPr>
          <a:xfrm>
            <a:off x="6492197" y="4881496"/>
            <a:ext cx="1661203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9">
            <a:extLst>
              <a:ext uri="{FF2B5EF4-FFF2-40B4-BE49-F238E27FC236}">
                <a16:creationId xmlns:a16="http://schemas.microsoft.com/office/drawing/2014/main" id="{140A9C81-4420-F3C7-DA8F-71BA5D22D087}"/>
              </a:ext>
            </a:extLst>
          </p:cNvPr>
          <p:cNvSpPr txBox="1"/>
          <p:nvPr/>
        </p:nvSpPr>
        <p:spPr>
          <a:xfrm>
            <a:off x="6637481" y="4394047"/>
            <a:ext cx="1334191" cy="39131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ko-KR" altLang="en-US" sz="2400" b="1" dirty="0">
                <a:solidFill>
                  <a:srgbClr val="00B05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선대칭도형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FA8CC1AC-4B8E-FF14-8222-A753D4644198}"/>
              </a:ext>
            </a:extLst>
          </p:cNvPr>
          <p:cNvSpPr txBox="1"/>
          <p:nvPr/>
        </p:nvSpPr>
        <p:spPr>
          <a:xfrm>
            <a:off x="2859712" y="4394047"/>
            <a:ext cx="1334191" cy="39131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ko-KR" altLang="en-US" sz="2400" b="1">
                <a:solidFill>
                  <a:srgbClr val="00B05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회전축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7" name="Text 9">
            <a:extLst>
              <a:ext uri="{FF2B5EF4-FFF2-40B4-BE49-F238E27FC236}">
                <a16:creationId xmlns:a16="http://schemas.microsoft.com/office/drawing/2014/main" id="{138044C7-6B8A-771B-74F3-766A72F1AA75}"/>
              </a:ext>
            </a:extLst>
          </p:cNvPr>
          <p:cNvSpPr txBox="1"/>
          <p:nvPr/>
        </p:nvSpPr>
        <p:spPr>
          <a:xfrm>
            <a:off x="8707166" y="3556146"/>
            <a:ext cx="1334191" cy="39131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ko-KR" altLang="en-US" sz="2400" b="1">
                <a:solidFill>
                  <a:srgbClr val="00B05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합동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852F50FC-D8FB-A042-16C4-37CF7B3DC0B4}"/>
              </a:ext>
            </a:extLst>
          </p:cNvPr>
          <p:cNvSpPr txBox="1">
            <a:spLocks/>
          </p:cNvSpPr>
          <p:nvPr/>
        </p:nvSpPr>
        <p:spPr>
          <a:xfrm>
            <a:off x="9880600" y="287124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</p:spTree>
    <p:extLst>
      <p:ext uri="{BB962C8B-B14F-4D97-AF65-F5344CB8AC3E}">
        <p14:creationId xmlns:p14="http://schemas.microsoft.com/office/powerpoint/2010/main" val="19994450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9C20C-8425-552B-ED1D-81BEB4164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4C171DC6-1309-656F-B0A8-058C12CC087A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A4F36273-8341-DC22-FDC8-092DF878A1BE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오답 처방전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584FCF12-DF59-EE89-2373-F59CD7DAE1D0}"/>
              </a:ext>
            </a:extLst>
          </p:cNvPr>
          <p:cNvSpPr txBox="1">
            <a:spLocks/>
          </p:cNvSpPr>
          <p:nvPr/>
        </p:nvSpPr>
        <p:spPr>
          <a:xfrm>
            <a:off x="1387612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지금까지 배운 내용들을 정리해 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3ADB1EB6-B351-6055-5361-25735ECB85CC}"/>
              </a:ext>
            </a:extLst>
          </p:cNvPr>
          <p:cNvSpPr txBox="1">
            <a:spLocks/>
          </p:cNvSpPr>
          <p:nvPr/>
        </p:nvSpPr>
        <p:spPr>
          <a:xfrm>
            <a:off x="1387612" y="18022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1EC6AF36-A868-4696-1244-A488A0BD315B}"/>
              </a:ext>
            </a:extLst>
          </p:cNvPr>
          <p:cNvSpPr txBox="1">
            <a:spLocks/>
          </p:cNvSpPr>
          <p:nvPr/>
        </p:nvSpPr>
        <p:spPr>
          <a:xfrm>
            <a:off x="1883945" y="1796782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다음 오답들에 </a:t>
            </a: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대한 처방전을 만들어 봅시다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  <p:graphicFrame>
        <p:nvGraphicFramePr>
          <p:cNvPr id="3" name="Table 0">
            <a:extLst>
              <a:ext uri="{FF2B5EF4-FFF2-40B4-BE49-F238E27FC236}">
                <a16:creationId xmlns:a16="http://schemas.microsoft.com/office/drawing/2014/main" id="{05352DF3-6284-47F2-8352-D2C6044614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5301781"/>
              </p:ext>
            </p:extLst>
          </p:nvPr>
        </p:nvGraphicFramePr>
        <p:xfrm>
          <a:off x="1387612" y="2350863"/>
          <a:ext cx="9512999" cy="4124757"/>
        </p:xfrm>
        <a:graphic>
          <a:graphicData uri="http://schemas.openxmlformats.org/drawingml/2006/table">
            <a:tbl>
              <a:tblPr/>
              <a:tblGrid>
                <a:gridCol w="9512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0459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ko-KR" altLang="en-US" sz="1800" b="1" dirty="0">
                          <a:ln>
                            <a:solidFill>
                              <a:srgbClr val="00B050">
                                <a:alpha val="0"/>
                              </a:srgbClr>
                            </a:solidFill>
                          </a:ln>
                          <a:solidFill>
                            <a:srgbClr val="FFFFFF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오답 처방전</a:t>
                      </a: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33502" marR="133502" marT="114300" marB="114300" anchor="ctr">
                    <a:lnL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727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indent="0" algn="l">
                        <a:buNone/>
                      </a:pP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727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7383290"/>
                  </a:ext>
                </a:extLst>
              </a:tr>
              <a:tr h="120727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5822792"/>
                  </a:ext>
                </a:extLst>
              </a:tr>
            </a:tbl>
          </a:graphicData>
        </a:graphic>
      </p:graphicFrame>
      <p:sp>
        <p:nvSpPr>
          <p:cNvPr id="15" name="Shape 7">
            <a:extLst>
              <a:ext uri="{FF2B5EF4-FFF2-40B4-BE49-F238E27FC236}">
                <a16:creationId xmlns:a16="http://schemas.microsoft.com/office/drawing/2014/main" id="{58F8DDA6-6A36-ACD3-FCC9-9190C6CEE8BD}"/>
              </a:ext>
            </a:extLst>
          </p:cNvPr>
          <p:cNvSpPr/>
          <p:nvPr/>
        </p:nvSpPr>
        <p:spPr>
          <a:xfrm>
            <a:off x="1559293" y="2960353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1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1" name="Text 20">
            <a:extLst>
              <a:ext uri="{FF2B5EF4-FFF2-40B4-BE49-F238E27FC236}">
                <a16:creationId xmlns:a16="http://schemas.microsoft.com/office/drawing/2014/main" id="{E8EC00DC-4266-1F5E-7818-8F40143439E7}"/>
              </a:ext>
            </a:extLst>
          </p:cNvPr>
          <p:cNvSpPr txBox="1"/>
          <p:nvPr/>
        </p:nvSpPr>
        <p:spPr>
          <a:xfrm>
            <a:off x="1961307" y="2998347"/>
            <a:ext cx="8671400" cy="24622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lvl="0">
              <a:defRPr/>
            </a:pPr>
            <a:r>
              <a:rPr lang="ko-KR" altLang="en-US"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회전체를 회전축에 수직인 평면으로 자를 때 생기는 단면은 항상 원 모양이다</a:t>
            </a:r>
            <a:r>
              <a:rPr lang="en-US" altLang="ko-KR"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.</a:t>
            </a:r>
            <a:endParaRPr lang="en-US" altLang="ko-KR" sz="1600" dirty="0">
              <a:solidFill>
                <a:prstClr val="black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5" name="Text 20">
            <a:extLst>
              <a:ext uri="{FF2B5EF4-FFF2-40B4-BE49-F238E27FC236}">
                <a16:creationId xmlns:a16="http://schemas.microsoft.com/office/drawing/2014/main" id="{3CD4AF81-C2FC-0C23-542B-EF0C06E92F55}"/>
              </a:ext>
            </a:extLst>
          </p:cNvPr>
          <p:cNvSpPr txBox="1"/>
          <p:nvPr/>
        </p:nvSpPr>
        <p:spPr>
          <a:xfrm>
            <a:off x="1961307" y="3332319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DF3027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왜 오답일까</a:t>
            </a:r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DF3027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7" name="Text 20">
            <a:extLst>
              <a:ext uri="{FF2B5EF4-FFF2-40B4-BE49-F238E27FC236}">
                <a16:creationId xmlns:a16="http://schemas.microsoft.com/office/drawing/2014/main" id="{41F4E453-8853-6171-6CE2-547A7B9E87DB}"/>
              </a:ext>
            </a:extLst>
          </p:cNvPr>
          <p:cNvSpPr txBox="1"/>
          <p:nvPr/>
        </p:nvSpPr>
        <p:spPr>
          <a:xfrm>
            <a:off x="1961307" y="3666842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올바른 설명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0B3F9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4" name="텍스트 개체 틀 2">
            <a:extLst>
              <a:ext uri="{FF2B5EF4-FFF2-40B4-BE49-F238E27FC236}">
                <a16:creationId xmlns:a16="http://schemas.microsoft.com/office/drawing/2014/main" id="{B90F81BB-A6F4-17C8-6A07-1DE47E9A81D1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>
                <a:solidFill>
                  <a:srgbClr val="0C4CAB"/>
                </a:solidFill>
              </a:rPr>
              <a:t>‘</a:t>
            </a:r>
            <a:r>
              <a:rPr lang="ko-KR" altLang="en-US">
                <a:solidFill>
                  <a:srgbClr val="0C4CAB"/>
                </a:solidFill>
              </a:rPr>
              <a:t>회전체의 성질</a:t>
            </a:r>
            <a:r>
              <a:rPr lang="en-US" altLang="ko-KR">
                <a:solidFill>
                  <a:srgbClr val="0C4CAB"/>
                </a:solidFill>
              </a:rPr>
              <a:t>’ </a:t>
            </a:r>
            <a:r>
              <a:rPr lang="ko-KR" altLang="en-US">
                <a:solidFill>
                  <a:srgbClr val="0C4CAB"/>
                </a:solidFill>
              </a:rPr>
              <a:t>전문가가 되어라</a:t>
            </a:r>
            <a:r>
              <a:rPr lang="en-US" altLang="ko-KR">
                <a:solidFill>
                  <a:srgbClr val="0C4CAB"/>
                </a:solidFill>
              </a:rPr>
              <a:t>!</a:t>
            </a:r>
            <a:endParaRPr lang="ko-KR" altLang="en-US" dirty="0">
              <a:solidFill>
                <a:srgbClr val="0C4CAB"/>
              </a:solidFill>
            </a:endParaRPr>
          </a:p>
        </p:txBody>
      </p:sp>
      <p:sp>
        <p:nvSpPr>
          <p:cNvPr id="16" name="Shape 7">
            <a:extLst>
              <a:ext uri="{FF2B5EF4-FFF2-40B4-BE49-F238E27FC236}">
                <a16:creationId xmlns:a16="http://schemas.microsoft.com/office/drawing/2014/main" id="{42B35113-F250-A9A6-1E48-D73B468CBDCC}"/>
              </a:ext>
            </a:extLst>
          </p:cNvPr>
          <p:cNvSpPr/>
          <p:nvPr/>
        </p:nvSpPr>
        <p:spPr>
          <a:xfrm>
            <a:off x="1559293" y="4179553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17" name="Text 20">
            <a:extLst>
              <a:ext uri="{FF2B5EF4-FFF2-40B4-BE49-F238E27FC236}">
                <a16:creationId xmlns:a16="http://schemas.microsoft.com/office/drawing/2014/main" id="{D82D767D-FA3C-355C-A70D-4F589F02B9F5}"/>
              </a:ext>
            </a:extLst>
          </p:cNvPr>
          <p:cNvSpPr txBox="1"/>
          <p:nvPr/>
        </p:nvSpPr>
        <p:spPr>
          <a:xfrm>
            <a:off x="1961307" y="4217547"/>
            <a:ext cx="8671400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lvl="0">
              <a:defRPr/>
            </a:pPr>
            <a:r>
              <a:rPr lang="ko-KR" altLang="en-US"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회전체를 회전축을 포함하는 평면으로 자를 때 생기는 단면의 모양이나 크기는 다양하다</a:t>
            </a:r>
            <a:r>
              <a:rPr lang="en-US" altLang="ko-KR"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.</a:t>
            </a:r>
            <a:endParaRPr lang="en-US" altLang="ko-KR" sz="1600" dirty="0">
              <a:solidFill>
                <a:prstClr val="black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19" name="Text 20">
            <a:extLst>
              <a:ext uri="{FF2B5EF4-FFF2-40B4-BE49-F238E27FC236}">
                <a16:creationId xmlns:a16="http://schemas.microsoft.com/office/drawing/2014/main" id="{965422A0-02BB-20EC-FAF6-E7F7FCB1A2AB}"/>
              </a:ext>
            </a:extLst>
          </p:cNvPr>
          <p:cNvSpPr txBox="1"/>
          <p:nvPr/>
        </p:nvSpPr>
        <p:spPr>
          <a:xfrm>
            <a:off x="1961307" y="4551519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DF3027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왜 오답일까</a:t>
            </a:r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DF3027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0" name="Text 20">
            <a:extLst>
              <a:ext uri="{FF2B5EF4-FFF2-40B4-BE49-F238E27FC236}">
                <a16:creationId xmlns:a16="http://schemas.microsoft.com/office/drawing/2014/main" id="{D176F566-81F8-ED46-2129-8D88347FCDD2}"/>
              </a:ext>
            </a:extLst>
          </p:cNvPr>
          <p:cNvSpPr txBox="1"/>
          <p:nvPr/>
        </p:nvSpPr>
        <p:spPr>
          <a:xfrm>
            <a:off x="1961307" y="4886042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올바른 설명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0B3F9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3" name="Shape 7">
            <a:extLst>
              <a:ext uri="{FF2B5EF4-FFF2-40B4-BE49-F238E27FC236}">
                <a16:creationId xmlns:a16="http://schemas.microsoft.com/office/drawing/2014/main" id="{12717230-C9F2-22FE-BEC6-18663DAB99F5}"/>
              </a:ext>
            </a:extLst>
          </p:cNvPr>
          <p:cNvSpPr/>
          <p:nvPr/>
        </p:nvSpPr>
        <p:spPr>
          <a:xfrm>
            <a:off x="1559293" y="5389228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3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4" name="Text 20">
            <a:extLst>
              <a:ext uri="{FF2B5EF4-FFF2-40B4-BE49-F238E27FC236}">
                <a16:creationId xmlns:a16="http://schemas.microsoft.com/office/drawing/2014/main" id="{29A44BE2-90B6-7EB0-0C30-A39949E70F72}"/>
              </a:ext>
            </a:extLst>
          </p:cNvPr>
          <p:cNvSpPr txBox="1"/>
          <p:nvPr/>
        </p:nvSpPr>
        <p:spPr>
          <a:xfrm>
            <a:off x="1961307" y="5427222"/>
            <a:ext cx="8671400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lvl="0">
              <a:defRPr/>
            </a:pPr>
            <a:r>
              <a:rPr lang="ko-KR" altLang="en-US" sz="1600" b="1" dirty="0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회전체를 회전축을 포함하는 평면으로 자를 때 생기는 단면은 </a:t>
            </a:r>
            <a:r>
              <a:rPr lang="ko-KR" altLang="en-US" sz="1600" b="1" dirty="0" err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선대칭도형이며</a:t>
            </a:r>
            <a:r>
              <a:rPr lang="ko-KR" altLang="en-US" sz="1600" b="1" dirty="0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대칭축은 단면마다 다르다</a:t>
            </a:r>
            <a:r>
              <a:rPr lang="en-US" altLang="ko-KR" sz="1600" b="1" dirty="0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.</a:t>
            </a:r>
            <a:endParaRPr lang="en-US" altLang="ko-KR" sz="1600" dirty="0">
              <a:solidFill>
                <a:prstClr val="black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30" name="Text 20">
            <a:extLst>
              <a:ext uri="{FF2B5EF4-FFF2-40B4-BE49-F238E27FC236}">
                <a16:creationId xmlns:a16="http://schemas.microsoft.com/office/drawing/2014/main" id="{F5D75F64-F83F-62B7-D245-CF7C5B7B29FD}"/>
              </a:ext>
            </a:extLst>
          </p:cNvPr>
          <p:cNvSpPr txBox="1"/>
          <p:nvPr/>
        </p:nvSpPr>
        <p:spPr>
          <a:xfrm>
            <a:off x="1961307" y="5761194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DF3027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왜 오답일까</a:t>
            </a:r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DF3027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1" name="Text 20">
            <a:extLst>
              <a:ext uri="{FF2B5EF4-FFF2-40B4-BE49-F238E27FC236}">
                <a16:creationId xmlns:a16="http://schemas.microsoft.com/office/drawing/2014/main" id="{67DC8668-A52E-50EE-082F-0084C6ACACE8}"/>
              </a:ext>
            </a:extLst>
          </p:cNvPr>
          <p:cNvSpPr txBox="1"/>
          <p:nvPr/>
        </p:nvSpPr>
        <p:spPr>
          <a:xfrm>
            <a:off x="1961307" y="6095717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올바른 설명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0B3F9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03029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ADDE0-2C4C-6622-6094-1F7F1C61E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A6124924-F7C4-253A-B636-8A3DC1FCBF5E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221B3FA5-5ED6-8D5A-F0F0-5A8A5E02929F}"/>
              </a:ext>
            </a:extLst>
          </p:cNvPr>
          <p:cNvSpPr txBox="1">
            <a:spLocks/>
          </p:cNvSpPr>
          <p:nvPr/>
        </p:nvSpPr>
        <p:spPr>
          <a:xfrm>
            <a:off x="1387612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지금까지 배운 내용들을 정리해 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2CD4F699-80ED-E059-6C55-0E7877C1845C}"/>
              </a:ext>
            </a:extLst>
          </p:cNvPr>
          <p:cNvSpPr txBox="1">
            <a:spLocks/>
          </p:cNvSpPr>
          <p:nvPr/>
        </p:nvSpPr>
        <p:spPr>
          <a:xfrm>
            <a:off x="1387612" y="18022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FB848406-1889-720A-0E8D-76A09D4230F0}"/>
              </a:ext>
            </a:extLst>
          </p:cNvPr>
          <p:cNvSpPr txBox="1">
            <a:spLocks/>
          </p:cNvSpPr>
          <p:nvPr/>
        </p:nvSpPr>
        <p:spPr>
          <a:xfrm>
            <a:off x="1883945" y="1796782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다음 오답들에 대한 처방전을 만들어 봅시다</a:t>
            </a:r>
            <a:r>
              <a:rPr lang="en-US" altLang="ko-KR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endParaRPr lang="en-US" altLang="ko-KR" sz="18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graphicFrame>
        <p:nvGraphicFramePr>
          <p:cNvPr id="3" name="Table 0">
            <a:extLst>
              <a:ext uri="{FF2B5EF4-FFF2-40B4-BE49-F238E27FC236}">
                <a16:creationId xmlns:a16="http://schemas.microsoft.com/office/drawing/2014/main" id="{1FFD1140-124C-DD14-C4F7-8B0286F8FDD4}"/>
              </a:ext>
            </a:extLst>
          </p:cNvPr>
          <p:cNvGraphicFramePr>
            <a:graphicFrameLocks noGrp="1"/>
          </p:cNvGraphicFramePr>
          <p:nvPr/>
        </p:nvGraphicFramePr>
        <p:xfrm>
          <a:off x="1387612" y="2331673"/>
          <a:ext cx="9512999" cy="3944196"/>
        </p:xfrm>
        <a:graphic>
          <a:graphicData uri="http://schemas.openxmlformats.org/drawingml/2006/table">
            <a:tbl>
              <a:tblPr/>
              <a:tblGrid>
                <a:gridCol w="9512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986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ko-KR" altLang="en-US" sz="1800" b="1" dirty="0">
                          <a:ln>
                            <a:solidFill>
                              <a:srgbClr val="00B050">
                                <a:alpha val="0"/>
                              </a:srgbClr>
                            </a:solidFill>
                          </a:ln>
                          <a:solidFill>
                            <a:srgbClr val="FFFFFF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오답 처방전</a:t>
                      </a: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33502" marR="133502" marT="114300" marB="114300" anchor="ctr">
                    <a:lnL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127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indent="0" algn="l">
                        <a:buNone/>
                      </a:pP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Shape 7">
            <a:extLst>
              <a:ext uri="{FF2B5EF4-FFF2-40B4-BE49-F238E27FC236}">
                <a16:creationId xmlns:a16="http://schemas.microsoft.com/office/drawing/2014/main" id="{0F0168DE-D545-D72D-C6DA-9FE6190D2FEE}"/>
              </a:ext>
            </a:extLst>
          </p:cNvPr>
          <p:cNvSpPr/>
          <p:nvPr/>
        </p:nvSpPr>
        <p:spPr>
          <a:xfrm>
            <a:off x="1559293" y="2955052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1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1" name="Text 20">
            <a:extLst>
              <a:ext uri="{FF2B5EF4-FFF2-40B4-BE49-F238E27FC236}">
                <a16:creationId xmlns:a16="http://schemas.microsoft.com/office/drawing/2014/main" id="{40A318C2-0798-2729-E4C1-51DCE34C8E56}"/>
              </a:ext>
            </a:extLst>
          </p:cNvPr>
          <p:cNvSpPr txBox="1"/>
          <p:nvPr/>
        </p:nvSpPr>
        <p:spPr>
          <a:xfrm>
            <a:off x="1961307" y="2993046"/>
            <a:ext cx="8671400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ko-KR" altLang="en-US"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회전체를 회전축에 수직인 평면으로 자를 때 생기는 단면은 항상 원 모양이다</a:t>
            </a:r>
            <a:r>
              <a:rPr lang="en-US" altLang="ko-KR"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.</a:t>
            </a:r>
            <a:endParaRPr lang="en-US" altLang="ko-KR" sz="160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5" name="Text 20">
            <a:extLst>
              <a:ext uri="{FF2B5EF4-FFF2-40B4-BE49-F238E27FC236}">
                <a16:creationId xmlns:a16="http://schemas.microsoft.com/office/drawing/2014/main" id="{46F2D063-3239-3BAF-16F1-08792DD83A9B}"/>
              </a:ext>
            </a:extLst>
          </p:cNvPr>
          <p:cNvSpPr txBox="1"/>
          <p:nvPr/>
        </p:nvSpPr>
        <p:spPr>
          <a:xfrm>
            <a:off x="1961307" y="3479418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DF3027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왜 오답일까</a:t>
            </a:r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DF3027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7" name="Text 20">
            <a:extLst>
              <a:ext uri="{FF2B5EF4-FFF2-40B4-BE49-F238E27FC236}">
                <a16:creationId xmlns:a16="http://schemas.microsoft.com/office/drawing/2014/main" id="{469D5A00-6E45-AC85-AE6C-BB736482FE90}"/>
              </a:ext>
            </a:extLst>
          </p:cNvPr>
          <p:cNvSpPr txBox="1"/>
          <p:nvPr/>
        </p:nvSpPr>
        <p:spPr>
          <a:xfrm>
            <a:off x="1961307" y="5106243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올바른 설명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0B3F9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4" name="Text 20">
            <a:extLst>
              <a:ext uri="{FF2B5EF4-FFF2-40B4-BE49-F238E27FC236}">
                <a16:creationId xmlns:a16="http://schemas.microsoft.com/office/drawing/2014/main" id="{4240D74C-BDFA-F7D3-CBAB-55BC20169926}"/>
              </a:ext>
            </a:extLst>
          </p:cNvPr>
          <p:cNvSpPr txBox="1"/>
          <p:nvPr/>
        </p:nvSpPr>
        <p:spPr>
          <a:xfrm>
            <a:off x="2189907" y="3860218"/>
            <a:ext cx="8421946" cy="93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>
            <a:lvl1pPr>
              <a:lnSpc>
                <a:spcPct val="130000"/>
              </a:lnSpc>
              <a:defRPr sz="1600" kern="0" spc="-2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defRPr>
            </a:lvl1pPr>
          </a:lstStyle>
          <a:p>
            <a:pPr algn="just" fontAlgn="base" latinLnBrk="1"/>
            <a:r>
              <a:rPr lang="ko-KR" altLang="en-US" dirty="0"/>
              <a:t>회전축에 수직인 평면으로 자를 때 생기는 단면은 원 모양이 아닐 수도 있다</a:t>
            </a:r>
            <a:r>
              <a:rPr lang="en-US" altLang="ko-KR" dirty="0"/>
              <a:t>.</a:t>
            </a:r>
            <a:r>
              <a:rPr lang="en-US" altLang="ko-KR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pc="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예를 들어</a:t>
            </a:r>
            <a:r>
              <a:rPr lang="en-US" altLang="ko-KR" spc="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pc="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직각삼각형의 빗변의 한 꼭짓점만 회전축 위에 있을 때</a:t>
            </a:r>
            <a:r>
              <a:rPr lang="en-US" altLang="ko-KR" spc="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pc="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직각삼각형을 회전축을 중심으로 회전시켜 만들어진 회전체를 회전축에 수직인 평면으로 자를 때 생기는 단면은 원 모양이 아니다</a:t>
            </a:r>
            <a:r>
              <a:rPr lang="en-US" altLang="ko-KR" spc="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  <a:endParaRPr lang="ko-KR" altLang="en-US" spc="0" dirty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5" name="Text 20">
            <a:extLst>
              <a:ext uri="{FF2B5EF4-FFF2-40B4-BE49-F238E27FC236}">
                <a16:creationId xmlns:a16="http://schemas.microsoft.com/office/drawing/2014/main" id="{2ECD43D5-110E-51CE-28F9-F4AB6E84163B}"/>
              </a:ext>
            </a:extLst>
          </p:cNvPr>
          <p:cNvSpPr txBox="1"/>
          <p:nvPr/>
        </p:nvSpPr>
        <p:spPr>
          <a:xfrm>
            <a:off x="2189907" y="5444144"/>
            <a:ext cx="8421946" cy="289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>
            <a:lvl1pPr>
              <a:lnSpc>
                <a:spcPct val="130000"/>
              </a:lnSpc>
              <a:defRPr sz="1600" kern="0" spc="-2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defRPr>
            </a:lvl1pPr>
          </a:lstStyle>
          <a:p>
            <a:pPr fontAlgn="base" latinLnBrk="1"/>
            <a:r>
              <a:rPr lang="ko-KR" altLang="en-US"/>
              <a:t>회전체를 회전축에 수직인 평면으로 자를 때 생기는 </a:t>
            </a:r>
            <a:r>
              <a:rPr lang="ko-KR" altLang="en-US" b="1">
                <a:solidFill>
                  <a:srgbClr val="00B050"/>
                </a:solidFill>
              </a:rPr>
              <a:t>단면의 경계</a:t>
            </a:r>
            <a:r>
              <a:rPr lang="ko-KR" altLang="en-US"/>
              <a:t>는 원이다</a:t>
            </a:r>
            <a:r>
              <a:rPr lang="en-US" altLang="ko-KR"/>
              <a:t>.</a:t>
            </a:r>
            <a:endParaRPr lang="ko-KR" altLang="en-US" dirty="0"/>
          </a:p>
        </p:txBody>
      </p:sp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78201ACD-7371-5F75-A8AC-17C97F4523DD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>
                <a:solidFill>
                  <a:srgbClr val="0C4CAB"/>
                </a:solidFill>
              </a:rPr>
              <a:t>‘</a:t>
            </a:r>
            <a:r>
              <a:rPr lang="ko-KR" altLang="en-US">
                <a:solidFill>
                  <a:srgbClr val="0C4CAB"/>
                </a:solidFill>
              </a:rPr>
              <a:t>회전체의 성질</a:t>
            </a:r>
            <a:r>
              <a:rPr lang="en-US" altLang="ko-KR">
                <a:solidFill>
                  <a:srgbClr val="0C4CAB"/>
                </a:solidFill>
              </a:rPr>
              <a:t>’ </a:t>
            </a:r>
            <a:r>
              <a:rPr lang="ko-KR" altLang="en-US">
                <a:solidFill>
                  <a:srgbClr val="0C4CAB"/>
                </a:solidFill>
              </a:rPr>
              <a:t>전문가가 되어라</a:t>
            </a:r>
            <a:r>
              <a:rPr lang="en-US" altLang="ko-KR">
                <a:solidFill>
                  <a:srgbClr val="0C4CAB"/>
                </a:solidFill>
              </a:rPr>
              <a:t>!</a:t>
            </a:r>
            <a:endParaRPr lang="ko-KR" altLang="en-US" dirty="0">
              <a:solidFill>
                <a:srgbClr val="0C4CAB"/>
              </a:solidFill>
            </a:endParaRPr>
          </a:p>
        </p:txBody>
      </p:sp>
      <p:sp>
        <p:nvSpPr>
          <p:cNvPr id="7" name="텍스트 개체 틀 17">
            <a:extLst>
              <a:ext uri="{FF2B5EF4-FFF2-40B4-BE49-F238E27FC236}">
                <a16:creationId xmlns:a16="http://schemas.microsoft.com/office/drawing/2014/main" id="{D026DC94-CC40-FC88-961C-658B6EA6C3C6}"/>
              </a:ext>
            </a:extLst>
          </p:cNvPr>
          <p:cNvSpPr txBox="1">
            <a:spLocks/>
          </p:cNvSpPr>
          <p:nvPr/>
        </p:nvSpPr>
        <p:spPr>
          <a:xfrm>
            <a:off x="9880600" y="287124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</p:spTree>
    <p:extLst>
      <p:ext uri="{BB962C8B-B14F-4D97-AF65-F5344CB8AC3E}">
        <p14:creationId xmlns:p14="http://schemas.microsoft.com/office/powerpoint/2010/main" val="37370350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D72BA-6359-E297-9F01-9DA9610D4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1C1C4D21-B71A-7FC8-B315-CEC3D9888378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577565A6-26E1-4926-B24B-A74D5C059E86}"/>
              </a:ext>
            </a:extLst>
          </p:cNvPr>
          <p:cNvSpPr txBox="1">
            <a:spLocks/>
          </p:cNvSpPr>
          <p:nvPr/>
        </p:nvSpPr>
        <p:spPr>
          <a:xfrm>
            <a:off x="1387612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지금까지 배운 내용들을 정리해 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36A18F3B-F238-C939-1C8A-1F319290F34E}"/>
              </a:ext>
            </a:extLst>
          </p:cNvPr>
          <p:cNvSpPr txBox="1">
            <a:spLocks/>
          </p:cNvSpPr>
          <p:nvPr/>
        </p:nvSpPr>
        <p:spPr>
          <a:xfrm>
            <a:off x="1387612" y="18022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049DEA3E-FE7F-7BBB-E0C7-D0A0FA0E893B}"/>
              </a:ext>
            </a:extLst>
          </p:cNvPr>
          <p:cNvSpPr txBox="1">
            <a:spLocks/>
          </p:cNvSpPr>
          <p:nvPr/>
        </p:nvSpPr>
        <p:spPr>
          <a:xfrm>
            <a:off x="1883945" y="1796782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다음 오답들에 대한 처방전을 만들어 봅시다</a:t>
            </a:r>
            <a:r>
              <a:rPr lang="en-US" altLang="ko-KR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endParaRPr lang="en-US" altLang="ko-KR" sz="18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graphicFrame>
        <p:nvGraphicFramePr>
          <p:cNvPr id="3" name="Table 0">
            <a:extLst>
              <a:ext uri="{FF2B5EF4-FFF2-40B4-BE49-F238E27FC236}">
                <a16:creationId xmlns:a16="http://schemas.microsoft.com/office/drawing/2014/main" id="{80BEE962-926E-C6F9-A5D0-F268CC8B13E2}"/>
              </a:ext>
            </a:extLst>
          </p:cNvPr>
          <p:cNvGraphicFramePr>
            <a:graphicFrameLocks noGrp="1"/>
          </p:cNvGraphicFramePr>
          <p:nvPr/>
        </p:nvGraphicFramePr>
        <p:xfrm>
          <a:off x="1387612" y="2331673"/>
          <a:ext cx="9512999" cy="3944196"/>
        </p:xfrm>
        <a:graphic>
          <a:graphicData uri="http://schemas.openxmlformats.org/drawingml/2006/table">
            <a:tbl>
              <a:tblPr/>
              <a:tblGrid>
                <a:gridCol w="9512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986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ko-KR" altLang="en-US" sz="1800" b="1" dirty="0">
                          <a:ln>
                            <a:solidFill>
                              <a:srgbClr val="00B050">
                                <a:alpha val="0"/>
                              </a:srgbClr>
                            </a:solidFill>
                          </a:ln>
                          <a:solidFill>
                            <a:srgbClr val="FFFFFF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오답 처방전</a:t>
                      </a: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33502" marR="133502" marT="114300" marB="114300" anchor="ctr">
                    <a:lnL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127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indent="0" algn="l">
                        <a:buNone/>
                      </a:pP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Shape 7">
            <a:extLst>
              <a:ext uri="{FF2B5EF4-FFF2-40B4-BE49-F238E27FC236}">
                <a16:creationId xmlns:a16="http://schemas.microsoft.com/office/drawing/2014/main" id="{5CD9FA5E-74B6-A6A1-61BB-DEDB6F2B5708}"/>
              </a:ext>
            </a:extLst>
          </p:cNvPr>
          <p:cNvSpPr/>
          <p:nvPr/>
        </p:nvSpPr>
        <p:spPr>
          <a:xfrm>
            <a:off x="1559293" y="2955052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1" name="Text 20">
            <a:extLst>
              <a:ext uri="{FF2B5EF4-FFF2-40B4-BE49-F238E27FC236}">
                <a16:creationId xmlns:a16="http://schemas.microsoft.com/office/drawing/2014/main" id="{64DA72A5-CC81-8008-CE10-0F12EDDF5ADF}"/>
              </a:ext>
            </a:extLst>
          </p:cNvPr>
          <p:cNvSpPr txBox="1"/>
          <p:nvPr/>
        </p:nvSpPr>
        <p:spPr>
          <a:xfrm>
            <a:off x="1961307" y="2993046"/>
            <a:ext cx="8671400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ko-KR" altLang="en-US"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회전체를 회전축을 포함하는 평면으로 자를 때 생기는 단면의 모양이나 크기는 다양하다</a:t>
            </a:r>
            <a:r>
              <a:rPr lang="en-US" altLang="ko-KR"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.</a:t>
            </a:r>
            <a:endParaRPr lang="en-US" altLang="ko-KR" sz="160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5" name="Text 20">
            <a:extLst>
              <a:ext uri="{FF2B5EF4-FFF2-40B4-BE49-F238E27FC236}">
                <a16:creationId xmlns:a16="http://schemas.microsoft.com/office/drawing/2014/main" id="{32426CD3-75E8-7A36-5FFB-C5443F3F0188}"/>
              </a:ext>
            </a:extLst>
          </p:cNvPr>
          <p:cNvSpPr txBox="1"/>
          <p:nvPr/>
        </p:nvSpPr>
        <p:spPr>
          <a:xfrm>
            <a:off x="1961307" y="3479418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DF3027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왜 오답일까</a:t>
            </a:r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DF3027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7" name="Text 20">
            <a:extLst>
              <a:ext uri="{FF2B5EF4-FFF2-40B4-BE49-F238E27FC236}">
                <a16:creationId xmlns:a16="http://schemas.microsoft.com/office/drawing/2014/main" id="{18FDACE1-17AF-D948-8E1E-EAA98FC50454}"/>
              </a:ext>
            </a:extLst>
          </p:cNvPr>
          <p:cNvSpPr txBox="1"/>
          <p:nvPr/>
        </p:nvSpPr>
        <p:spPr>
          <a:xfrm>
            <a:off x="1961307" y="5106243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올바른 설명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0B3F9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4" name="Text 20">
            <a:extLst>
              <a:ext uri="{FF2B5EF4-FFF2-40B4-BE49-F238E27FC236}">
                <a16:creationId xmlns:a16="http://schemas.microsoft.com/office/drawing/2014/main" id="{0E600D72-7722-6406-AC23-294DCFFA04F6}"/>
              </a:ext>
            </a:extLst>
          </p:cNvPr>
          <p:cNvSpPr txBox="1"/>
          <p:nvPr/>
        </p:nvSpPr>
        <p:spPr>
          <a:xfrm>
            <a:off x="2189907" y="3891040"/>
            <a:ext cx="8421946" cy="6099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>
            <a:lvl1pPr>
              <a:lnSpc>
                <a:spcPct val="130000"/>
              </a:lnSpc>
              <a:defRPr sz="1600" kern="0" spc="-2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defRPr>
            </a:lvl1pPr>
          </a:lstStyle>
          <a:p>
            <a:pPr algn="just" fontAlgn="base" latinLnBrk="1"/>
            <a:r>
              <a:rPr lang="ko-KR" altLang="en-US" dirty="0"/>
              <a:t>회전체를 회전축을 포함하는 서로 다른 평면으로 자를 때 생기는 단면의 모양과 크기는</a:t>
            </a:r>
            <a:endParaRPr lang="en-US" altLang="ko-KR" dirty="0"/>
          </a:p>
          <a:p>
            <a:pPr algn="just" fontAlgn="base" latinLnBrk="1"/>
            <a:r>
              <a:rPr lang="ko-KR" altLang="en-US" dirty="0"/>
              <a:t>언제나 같기 때문이다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5" name="Text 20">
            <a:extLst>
              <a:ext uri="{FF2B5EF4-FFF2-40B4-BE49-F238E27FC236}">
                <a16:creationId xmlns:a16="http://schemas.microsoft.com/office/drawing/2014/main" id="{D2B99231-42DA-4864-E9AE-8A8F06687BE0}"/>
              </a:ext>
            </a:extLst>
          </p:cNvPr>
          <p:cNvSpPr txBox="1"/>
          <p:nvPr/>
        </p:nvSpPr>
        <p:spPr>
          <a:xfrm>
            <a:off x="2189907" y="5444144"/>
            <a:ext cx="8421946" cy="289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>
            <a:lvl1pPr>
              <a:lnSpc>
                <a:spcPct val="130000"/>
              </a:lnSpc>
              <a:defRPr sz="1600" kern="0" spc="-2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defRPr>
            </a:lvl1pPr>
          </a:lstStyle>
          <a:p>
            <a:pPr fontAlgn="base" latinLnBrk="1"/>
            <a:r>
              <a:rPr lang="ko-KR" altLang="en-US"/>
              <a:t>회전체를 회전축을 포함하는 서로 다른 평면으로 자를 때 생기는 단면은 모두 </a:t>
            </a:r>
            <a:r>
              <a:rPr lang="ko-KR" altLang="en-US" b="1">
                <a:solidFill>
                  <a:srgbClr val="00B050"/>
                </a:solidFill>
              </a:rPr>
              <a:t>합동</a:t>
            </a:r>
            <a:r>
              <a:rPr lang="ko-KR" altLang="en-US"/>
              <a:t>이다</a:t>
            </a:r>
            <a:r>
              <a:rPr lang="en-US" altLang="ko-KR"/>
              <a:t>.</a:t>
            </a:r>
            <a:endParaRPr lang="ko-KR" altLang="en-US" dirty="0"/>
          </a:p>
        </p:txBody>
      </p:sp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0B303CEA-A239-1AB0-47EA-617D77E3143E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>
                <a:solidFill>
                  <a:srgbClr val="0C4CAB"/>
                </a:solidFill>
              </a:rPr>
              <a:t>‘</a:t>
            </a:r>
            <a:r>
              <a:rPr lang="ko-KR" altLang="en-US">
                <a:solidFill>
                  <a:srgbClr val="0C4CAB"/>
                </a:solidFill>
              </a:rPr>
              <a:t>회전체의 성질</a:t>
            </a:r>
            <a:r>
              <a:rPr lang="en-US" altLang="ko-KR">
                <a:solidFill>
                  <a:srgbClr val="0C4CAB"/>
                </a:solidFill>
              </a:rPr>
              <a:t>’ </a:t>
            </a:r>
            <a:r>
              <a:rPr lang="ko-KR" altLang="en-US">
                <a:solidFill>
                  <a:srgbClr val="0C4CAB"/>
                </a:solidFill>
              </a:rPr>
              <a:t>전문가가 되어라</a:t>
            </a:r>
            <a:r>
              <a:rPr lang="en-US" altLang="ko-KR">
                <a:solidFill>
                  <a:srgbClr val="0C4CAB"/>
                </a:solidFill>
              </a:rPr>
              <a:t>!</a:t>
            </a:r>
            <a:endParaRPr lang="ko-KR" altLang="en-US" dirty="0">
              <a:solidFill>
                <a:srgbClr val="0C4CAB"/>
              </a:solidFill>
            </a:endParaRPr>
          </a:p>
        </p:txBody>
      </p:sp>
      <p:sp>
        <p:nvSpPr>
          <p:cNvPr id="7" name="텍스트 개체 틀 17">
            <a:extLst>
              <a:ext uri="{FF2B5EF4-FFF2-40B4-BE49-F238E27FC236}">
                <a16:creationId xmlns:a16="http://schemas.microsoft.com/office/drawing/2014/main" id="{661427B3-42F0-70D1-DA53-D1CA37E6EB0B}"/>
              </a:ext>
            </a:extLst>
          </p:cNvPr>
          <p:cNvSpPr txBox="1">
            <a:spLocks/>
          </p:cNvSpPr>
          <p:nvPr/>
        </p:nvSpPr>
        <p:spPr>
          <a:xfrm>
            <a:off x="9880600" y="287124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</p:spTree>
    <p:extLst>
      <p:ext uri="{BB962C8B-B14F-4D97-AF65-F5344CB8AC3E}">
        <p14:creationId xmlns:p14="http://schemas.microsoft.com/office/powerpoint/2010/main" val="11725065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C0A17-3D03-142D-6B9F-0AAF82613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B3EE2438-66CB-E2AD-AAB3-833D6D64E7AA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62D6B5FC-5CBA-935E-6C11-89CEFA9DBE33}"/>
              </a:ext>
            </a:extLst>
          </p:cNvPr>
          <p:cNvSpPr txBox="1">
            <a:spLocks/>
          </p:cNvSpPr>
          <p:nvPr/>
        </p:nvSpPr>
        <p:spPr>
          <a:xfrm>
            <a:off x="1387612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지금까지 배운 내용들을 정리해 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D89A65A5-D8B1-8749-6320-1F13EC408465}"/>
              </a:ext>
            </a:extLst>
          </p:cNvPr>
          <p:cNvSpPr txBox="1">
            <a:spLocks/>
          </p:cNvSpPr>
          <p:nvPr/>
        </p:nvSpPr>
        <p:spPr>
          <a:xfrm>
            <a:off x="1387612" y="18022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8F72A24E-54E8-1065-CED7-50CB129E30B0}"/>
              </a:ext>
            </a:extLst>
          </p:cNvPr>
          <p:cNvSpPr txBox="1">
            <a:spLocks/>
          </p:cNvSpPr>
          <p:nvPr/>
        </p:nvSpPr>
        <p:spPr>
          <a:xfrm>
            <a:off x="1883945" y="1796782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다음 오답들에 대한 처방전을 만들어 봅시다</a:t>
            </a:r>
            <a:r>
              <a:rPr lang="en-US" altLang="ko-KR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endParaRPr lang="en-US" altLang="ko-KR" sz="18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graphicFrame>
        <p:nvGraphicFramePr>
          <p:cNvPr id="3" name="Table 0">
            <a:extLst>
              <a:ext uri="{FF2B5EF4-FFF2-40B4-BE49-F238E27FC236}">
                <a16:creationId xmlns:a16="http://schemas.microsoft.com/office/drawing/2014/main" id="{10B1BA4A-BDD7-50DE-094B-79E6953D1E77}"/>
              </a:ext>
            </a:extLst>
          </p:cNvPr>
          <p:cNvGraphicFramePr>
            <a:graphicFrameLocks noGrp="1"/>
          </p:cNvGraphicFramePr>
          <p:nvPr/>
        </p:nvGraphicFramePr>
        <p:xfrm>
          <a:off x="1387612" y="2331673"/>
          <a:ext cx="9512999" cy="3944196"/>
        </p:xfrm>
        <a:graphic>
          <a:graphicData uri="http://schemas.openxmlformats.org/drawingml/2006/table">
            <a:tbl>
              <a:tblPr/>
              <a:tblGrid>
                <a:gridCol w="9512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986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ko-KR" altLang="en-US" sz="1800" b="1" dirty="0">
                          <a:ln>
                            <a:solidFill>
                              <a:srgbClr val="00B050">
                                <a:alpha val="0"/>
                              </a:srgbClr>
                            </a:solidFill>
                          </a:ln>
                          <a:solidFill>
                            <a:srgbClr val="FFFFFF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오답 처방전</a:t>
                      </a: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33502" marR="133502" marT="114300" marB="114300" anchor="ctr">
                    <a:lnL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127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indent="0" algn="l">
                        <a:buNone/>
                      </a:pP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Shape 7">
            <a:extLst>
              <a:ext uri="{FF2B5EF4-FFF2-40B4-BE49-F238E27FC236}">
                <a16:creationId xmlns:a16="http://schemas.microsoft.com/office/drawing/2014/main" id="{C55A65FB-3834-B638-F4C0-45949C34F0D1}"/>
              </a:ext>
            </a:extLst>
          </p:cNvPr>
          <p:cNvSpPr/>
          <p:nvPr/>
        </p:nvSpPr>
        <p:spPr>
          <a:xfrm>
            <a:off x="1559293" y="2955052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3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1" name="Text 20">
            <a:extLst>
              <a:ext uri="{FF2B5EF4-FFF2-40B4-BE49-F238E27FC236}">
                <a16:creationId xmlns:a16="http://schemas.microsoft.com/office/drawing/2014/main" id="{FDD078F0-7908-5D6F-690B-DD71C8D7C51A}"/>
              </a:ext>
            </a:extLst>
          </p:cNvPr>
          <p:cNvSpPr txBox="1"/>
          <p:nvPr/>
        </p:nvSpPr>
        <p:spPr>
          <a:xfrm>
            <a:off x="1961307" y="2993046"/>
            <a:ext cx="8671400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ko-KR" altLang="en-US"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회전체를 회전축을 포함하는 평면으로 자를 때 생기는 단면은 선대칭도형이며 대칭축은 단면마다 다르다</a:t>
            </a:r>
            <a:r>
              <a:rPr lang="en-US" altLang="ko-KR"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.</a:t>
            </a:r>
            <a:endParaRPr lang="en-US" altLang="ko-KR" sz="160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5" name="Text 20">
            <a:extLst>
              <a:ext uri="{FF2B5EF4-FFF2-40B4-BE49-F238E27FC236}">
                <a16:creationId xmlns:a16="http://schemas.microsoft.com/office/drawing/2014/main" id="{43E479DC-561C-3C78-FB89-D1BFC42FA8A8}"/>
              </a:ext>
            </a:extLst>
          </p:cNvPr>
          <p:cNvSpPr txBox="1"/>
          <p:nvPr/>
        </p:nvSpPr>
        <p:spPr>
          <a:xfrm>
            <a:off x="1961307" y="3479418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DF3027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왜 오답일까</a:t>
            </a:r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DF3027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7" name="Text 20">
            <a:extLst>
              <a:ext uri="{FF2B5EF4-FFF2-40B4-BE49-F238E27FC236}">
                <a16:creationId xmlns:a16="http://schemas.microsoft.com/office/drawing/2014/main" id="{C5624936-65F3-29A4-888D-BFAE83ED8FE8}"/>
              </a:ext>
            </a:extLst>
          </p:cNvPr>
          <p:cNvSpPr txBox="1"/>
          <p:nvPr/>
        </p:nvSpPr>
        <p:spPr>
          <a:xfrm>
            <a:off x="1961307" y="5106243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올바른 설명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0B3F9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4" name="Text 20">
            <a:extLst>
              <a:ext uri="{FF2B5EF4-FFF2-40B4-BE49-F238E27FC236}">
                <a16:creationId xmlns:a16="http://schemas.microsoft.com/office/drawing/2014/main" id="{BAC09C8B-28E6-6596-8AB4-E16BEDCF0FD5}"/>
              </a:ext>
            </a:extLst>
          </p:cNvPr>
          <p:cNvSpPr txBox="1"/>
          <p:nvPr/>
        </p:nvSpPr>
        <p:spPr>
          <a:xfrm>
            <a:off x="2189907" y="3891040"/>
            <a:ext cx="8421946" cy="6099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>
            <a:lvl1pPr>
              <a:lnSpc>
                <a:spcPct val="130000"/>
              </a:lnSpc>
              <a:defRPr sz="1600" kern="0" spc="-2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defRPr>
            </a:lvl1pPr>
          </a:lstStyle>
          <a:p>
            <a:pPr algn="just" fontAlgn="base" latinLnBrk="1"/>
            <a:r>
              <a:rPr lang="ko-KR" altLang="en-US" dirty="0"/>
              <a:t>회전체를 회전축을 포함하는 평면으로 자를 때 생기는 단면이 </a:t>
            </a:r>
            <a:r>
              <a:rPr lang="ko-KR" altLang="en-US" dirty="0" err="1"/>
              <a:t>선대칭도형인</a:t>
            </a:r>
            <a:r>
              <a:rPr lang="ko-KR" altLang="en-US" dirty="0"/>
              <a:t> 것은 맞지만</a:t>
            </a:r>
            <a:r>
              <a:rPr lang="en-US" altLang="ko-KR" dirty="0"/>
              <a:t>,</a:t>
            </a:r>
          </a:p>
          <a:p>
            <a:pPr algn="just" fontAlgn="base" latinLnBrk="1"/>
            <a:r>
              <a:rPr lang="ko-KR" altLang="en-US" dirty="0"/>
              <a:t>대칭축은 모두 회전축으로 동일하기 때문이다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5" name="Text 20">
            <a:extLst>
              <a:ext uri="{FF2B5EF4-FFF2-40B4-BE49-F238E27FC236}">
                <a16:creationId xmlns:a16="http://schemas.microsoft.com/office/drawing/2014/main" id="{AD494A28-B688-9BCE-C387-7771A9BE9F77}"/>
              </a:ext>
            </a:extLst>
          </p:cNvPr>
          <p:cNvSpPr txBox="1"/>
          <p:nvPr/>
        </p:nvSpPr>
        <p:spPr>
          <a:xfrm>
            <a:off x="2189907" y="5444144"/>
            <a:ext cx="8421946" cy="289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>
            <a:lvl1pPr>
              <a:lnSpc>
                <a:spcPct val="130000"/>
              </a:lnSpc>
              <a:defRPr sz="1600" kern="0" spc="-2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defRPr>
            </a:lvl1pPr>
          </a:lstStyle>
          <a:p>
            <a:pPr fontAlgn="base" latinLnBrk="1"/>
            <a:r>
              <a:rPr lang="ko-KR" altLang="en-US"/>
              <a:t>회전체를 회전축을 포함하는 평면으로 자를 때 생기는 각 단면은 </a:t>
            </a:r>
            <a:r>
              <a:rPr lang="ko-KR" altLang="en-US" b="1">
                <a:solidFill>
                  <a:srgbClr val="00B050"/>
                </a:solidFill>
              </a:rPr>
              <a:t>회전축</a:t>
            </a:r>
            <a:r>
              <a:rPr lang="ko-KR" altLang="en-US"/>
              <a:t>을</a:t>
            </a:r>
            <a:r>
              <a:rPr lang="ko-KR" altLang="en-US" b="1">
                <a:solidFill>
                  <a:srgbClr val="1F8A3E"/>
                </a:solidFill>
              </a:rPr>
              <a:t> </a:t>
            </a:r>
            <a:r>
              <a:rPr lang="ko-KR" altLang="en-US" b="1">
                <a:solidFill>
                  <a:srgbClr val="00B050"/>
                </a:solidFill>
              </a:rPr>
              <a:t>대칭축</a:t>
            </a:r>
            <a:r>
              <a:rPr lang="ko-KR" altLang="en-US"/>
              <a:t>으로 하는</a:t>
            </a:r>
            <a:r>
              <a:rPr lang="ko-KR" altLang="en-US" b="1">
                <a:solidFill>
                  <a:srgbClr val="1F8A3E"/>
                </a:solidFill>
              </a:rPr>
              <a:t> </a:t>
            </a:r>
            <a:r>
              <a:rPr lang="ko-KR" altLang="en-US" b="1">
                <a:solidFill>
                  <a:srgbClr val="00B050"/>
                </a:solidFill>
              </a:rPr>
              <a:t>선대칭도형</a:t>
            </a:r>
            <a:r>
              <a:rPr lang="ko-KR" altLang="en-US"/>
              <a:t>이다</a:t>
            </a:r>
            <a:r>
              <a:rPr lang="en-US" altLang="ko-KR"/>
              <a:t>.</a:t>
            </a:r>
            <a:endParaRPr lang="ko-KR" altLang="en-US" dirty="0"/>
          </a:p>
        </p:txBody>
      </p:sp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F9E2311E-7490-5548-2AEB-4D545B42DFEB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>
                <a:solidFill>
                  <a:srgbClr val="0C4CAB"/>
                </a:solidFill>
              </a:rPr>
              <a:t>‘</a:t>
            </a:r>
            <a:r>
              <a:rPr lang="ko-KR" altLang="en-US">
                <a:solidFill>
                  <a:srgbClr val="0C4CAB"/>
                </a:solidFill>
              </a:rPr>
              <a:t>회전체의 성질</a:t>
            </a:r>
            <a:r>
              <a:rPr lang="en-US" altLang="ko-KR">
                <a:solidFill>
                  <a:srgbClr val="0C4CAB"/>
                </a:solidFill>
              </a:rPr>
              <a:t>’ </a:t>
            </a:r>
            <a:r>
              <a:rPr lang="ko-KR" altLang="en-US">
                <a:solidFill>
                  <a:srgbClr val="0C4CAB"/>
                </a:solidFill>
              </a:rPr>
              <a:t>전문가가 되어라</a:t>
            </a:r>
            <a:r>
              <a:rPr lang="en-US" altLang="ko-KR">
                <a:solidFill>
                  <a:srgbClr val="0C4CAB"/>
                </a:solidFill>
              </a:rPr>
              <a:t>!</a:t>
            </a:r>
            <a:endParaRPr lang="ko-KR" altLang="en-US" dirty="0">
              <a:solidFill>
                <a:srgbClr val="0C4CAB"/>
              </a:solidFill>
            </a:endParaRPr>
          </a:p>
        </p:txBody>
      </p:sp>
      <p:sp>
        <p:nvSpPr>
          <p:cNvPr id="7" name="텍스트 개체 틀 17">
            <a:extLst>
              <a:ext uri="{FF2B5EF4-FFF2-40B4-BE49-F238E27FC236}">
                <a16:creationId xmlns:a16="http://schemas.microsoft.com/office/drawing/2014/main" id="{759EDE6D-4731-AFBB-CD78-9FD42D2978AA}"/>
              </a:ext>
            </a:extLst>
          </p:cNvPr>
          <p:cNvSpPr txBox="1">
            <a:spLocks/>
          </p:cNvSpPr>
          <p:nvPr/>
        </p:nvSpPr>
        <p:spPr>
          <a:xfrm>
            <a:off x="9880600" y="287124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</p:spTree>
    <p:extLst>
      <p:ext uri="{BB962C8B-B14F-4D97-AF65-F5344CB8AC3E}">
        <p14:creationId xmlns:p14="http://schemas.microsoft.com/office/powerpoint/2010/main" val="41640722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94AEB-D98C-5976-1864-2CB80EB4E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84684307-1310-E2B1-23D0-B532A33B1EBF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D6D4529E-0734-16F6-E050-CEC34DBB48A5}"/>
              </a:ext>
            </a:extLst>
          </p:cNvPr>
          <p:cNvSpPr txBox="1">
            <a:spLocks/>
          </p:cNvSpPr>
          <p:nvPr/>
        </p:nvSpPr>
        <p:spPr>
          <a:xfrm>
            <a:off x="1387612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DFC89736-38D7-DFDA-1973-7849EC168F91}"/>
              </a:ext>
            </a:extLst>
          </p:cNvPr>
          <p:cNvSpPr txBox="1">
            <a:spLocks/>
          </p:cNvSpPr>
          <p:nvPr/>
        </p:nvSpPr>
        <p:spPr>
          <a:xfrm>
            <a:off x="1387612" y="18022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BCD1F5DA-218F-CC6B-FE7E-3F8478342AF7}"/>
              </a:ext>
            </a:extLst>
          </p:cNvPr>
          <p:cNvSpPr txBox="1">
            <a:spLocks/>
          </p:cNvSpPr>
          <p:nvPr/>
        </p:nvSpPr>
        <p:spPr>
          <a:xfrm>
            <a:off x="1883945" y="1796782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지금까지 배운 내용을 </a:t>
            </a:r>
            <a:r>
              <a:rPr lang="ko-KR" altLang="en-US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정리하여 회전체의 성질을 설명하는 나만의 </a:t>
            </a: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탐정 규칙을 적어봅시다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D3F465EA-6A40-C531-DE4E-F349F8A52B03}"/>
              </a:ext>
            </a:extLst>
          </p:cNvPr>
          <p:cNvSpPr/>
          <p:nvPr/>
        </p:nvSpPr>
        <p:spPr>
          <a:xfrm>
            <a:off x="1387612" y="2661957"/>
            <a:ext cx="9416776" cy="3735084"/>
          </a:xfrm>
          <a:prstGeom prst="roundRect">
            <a:avLst>
              <a:gd name="adj" fmla="val 7436"/>
            </a:avLst>
          </a:prstGeom>
          <a:solidFill>
            <a:schemeClr val="accent2">
              <a:lumMod val="20000"/>
              <a:lumOff val="80000"/>
              <a:alpha val="2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48265A22-2EE6-DCEE-ABA1-B0E7A683C254}"/>
              </a:ext>
            </a:extLst>
          </p:cNvPr>
          <p:cNvGrpSpPr/>
          <p:nvPr/>
        </p:nvGrpSpPr>
        <p:grpSpPr>
          <a:xfrm>
            <a:off x="1714907" y="2449694"/>
            <a:ext cx="2123168" cy="466344"/>
            <a:chOff x="1778407" y="1939380"/>
            <a:chExt cx="2123168" cy="466344"/>
          </a:xfrm>
        </p:grpSpPr>
        <p:sp>
          <p:nvSpPr>
            <p:cNvPr id="17" name="Shape 15">
              <a:extLst>
                <a:ext uri="{FF2B5EF4-FFF2-40B4-BE49-F238E27FC236}">
                  <a16:creationId xmlns:a16="http://schemas.microsoft.com/office/drawing/2014/main" id="{5FE6611B-99FC-46A5-EEDB-6F5B9913F452}"/>
                </a:ext>
              </a:extLst>
            </p:cNvPr>
            <p:cNvSpPr/>
            <p:nvPr/>
          </p:nvSpPr>
          <p:spPr>
            <a:xfrm>
              <a:off x="1778407" y="1939380"/>
              <a:ext cx="2123168" cy="466344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wrap="none" lIns="396000" bIns="72000"/>
            <a:lstStyle/>
            <a:p>
              <a:pPr algn="ctr"/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나만의 탐정 규칙</a:t>
              </a:r>
            </a:p>
          </p:txBody>
        </p:sp>
        <p:pic>
          <p:nvPicPr>
            <p:cNvPr id="18" name="그래픽 17">
              <a:extLst>
                <a:ext uri="{FF2B5EF4-FFF2-40B4-BE49-F238E27FC236}">
                  <a16:creationId xmlns:a16="http://schemas.microsoft.com/office/drawing/2014/main" id="{D64B654A-7CF2-E195-800F-3EFCD4ED379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37313" y="2000250"/>
              <a:ext cx="284400" cy="332119"/>
            </a:xfrm>
            <a:prstGeom prst="rect">
              <a:avLst/>
            </a:prstGeom>
          </p:spPr>
        </p:pic>
      </p:grpSp>
      <p:sp>
        <p:nvSpPr>
          <p:cNvPr id="21" name="Text 6">
            <a:extLst>
              <a:ext uri="{FF2B5EF4-FFF2-40B4-BE49-F238E27FC236}">
                <a16:creationId xmlns:a16="http://schemas.microsoft.com/office/drawing/2014/main" id="{37EFAD49-392E-A924-040B-4ED50C06576F}"/>
              </a:ext>
            </a:extLst>
          </p:cNvPr>
          <p:cNvSpPr txBox="1"/>
          <p:nvPr/>
        </p:nvSpPr>
        <p:spPr>
          <a:xfrm>
            <a:off x="1802470" y="3190228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100" b="1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회전체에는 다음 성질이 있다</a:t>
            </a:r>
            <a:r>
              <a:rPr lang="en-US" altLang="ko-KR" sz="2100" b="1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endParaRPr lang="en-US" altLang="ko-KR" sz="21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2" name="Text 6">
            <a:extLst>
              <a:ext uri="{FF2B5EF4-FFF2-40B4-BE49-F238E27FC236}">
                <a16:creationId xmlns:a16="http://schemas.microsoft.com/office/drawing/2014/main" id="{A66B32F6-5161-29BC-9F1E-3E5C1B21E514}"/>
              </a:ext>
            </a:extLst>
          </p:cNvPr>
          <p:cNvSpPr txBox="1"/>
          <p:nvPr/>
        </p:nvSpPr>
        <p:spPr>
          <a:xfrm>
            <a:off x="1802470" y="5629900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그것이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rgbClr val="A55C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바로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우리가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찾던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rgbClr val="ED7D3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‘</a:t>
            </a:r>
            <a:r>
              <a:rPr lang="ko-KR" altLang="en-US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rgbClr val="ED7D3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숨은 단서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rgbClr val="ED7D3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’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이다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!</a:t>
            </a:r>
            <a:endParaRPr lang="en-US" altLang="ko-KR" sz="2100" dirty="0">
              <a:ln>
                <a:solidFill>
                  <a:schemeClr val="accent2">
                    <a:alpha val="0"/>
                  </a:schemeClr>
                </a:solidFill>
              </a:ln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4" name="텍스트 개체 틀 17">
            <a:extLst>
              <a:ext uri="{FF2B5EF4-FFF2-40B4-BE49-F238E27FC236}">
                <a16:creationId xmlns:a16="http://schemas.microsoft.com/office/drawing/2014/main" id="{FFAADC87-FBAA-C106-77D1-1F3BC9E22F1D}"/>
              </a:ext>
            </a:extLst>
          </p:cNvPr>
          <p:cNvSpPr txBox="1">
            <a:spLocks/>
          </p:cNvSpPr>
          <p:nvPr/>
        </p:nvSpPr>
        <p:spPr>
          <a:xfrm>
            <a:off x="1818775" y="3757815"/>
            <a:ext cx="299585" cy="29834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/>
              <a:t>1</a:t>
            </a:r>
            <a:endParaRPr lang="ko-KR" altLang="en-US" sz="1400" dirty="0"/>
          </a:p>
        </p:txBody>
      </p:sp>
      <p:sp>
        <p:nvSpPr>
          <p:cNvPr id="25" name="텍스트 개체 틀 17">
            <a:extLst>
              <a:ext uri="{FF2B5EF4-FFF2-40B4-BE49-F238E27FC236}">
                <a16:creationId xmlns:a16="http://schemas.microsoft.com/office/drawing/2014/main" id="{2B046C77-4C92-F664-71A3-E280A2BDDAA1}"/>
              </a:ext>
            </a:extLst>
          </p:cNvPr>
          <p:cNvSpPr txBox="1">
            <a:spLocks/>
          </p:cNvSpPr>
          <p:nvPr/>
        </p:nvSpPr>
        <p:spPr>
          <a:xfrm>
            <a:off x="1818775" y="4445431"/>
            <a:ext cx="299585" cy="29834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/>
              <a:t>2</a:t>
            </a:r>
            <a:endParaRPr lang="ko-KR" altLang="en-US" sz="1400" dirty="0"/>
          </a:p>
        </p:txBody>
      </p:sp>
      <p:sp>
        <p:nvSpPr>
          <p:cNvPr id="6" name="Text 6">
            <a:extLst>
              <a:ext uri="{FF2B5EF4-FFF2-40B4-BE49-F238E27FC236}">
                <a16:creationId xmlns:a16="http://schemas.microsoft.com/office/drawing/2014/main" id="{861751A7-606B-FF91-CF52-7958EFFB108A}"/>
              </a:ext>
            </a:extLst>
          </p:cNvPr>
          <p:cNvSpPr txBox="1"/>
          <p:nvPr/>
        </p:nvSpPr>
        <p:spPr>
          <a:xfrm>
            <a:off x="2213061" y="3706383"/>
            <a:ext cx="532121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b="1" kern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회전체를 회전축에 수직인 평면으로 자를 때 생기는 단면은</a:t>
            </a:r>
            <a:endParaRPr lang="en-US" altLang="ko-KR" b="1" kern="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7F44844D-62E6-6F1B-4F74-88A04637D607}"/>
              </a:ext>
            </a:extLst>
          </p:cNvPr>
          <p:cNvSpPr txBox="1"/>
          <p:nvPr/>
        </p:nvSpPr>
        <p:spPr>
          <a:xfrm>
            <a:off x="2213061" y="4469225"/>
            <a:ext cx="5350824" cy="27699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b="1" kern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회전체를 회전축을 포함하는 평면으로 자를 때 생기는 단면은</a:t>
            </a:r>
            <a:endParaRPr lang="en-US" altLang="ko-KR" b="1" kern="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AF3C3AFD-1970-BFA0-2D91-DBDA1DB3C77A}"/>
              </a:ext>
            </a:extLst>
          </p:cNvPr>
          <p:cNvCxnSpPr>
            <a:cxnSpLocks/>
          </p:cNvCxnSpPr>
          <p:nvPr/>
        </p:nvCxnSpPr>
        <p:spPr>
          <a:xfrm>
            <a:off x="7407667" y="4036102"/>
            <a:ext cx="2869808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75D481CF-C995-71C7-0148-8FE2658156CA}"/>
              </a:ext>
            </a:extLst>
          </p:cNvPr>
          <p:cNvCxnSpPr>
            <a:cxnSpLocks/>
          </p:cNvCxnSpPr>
          <p:nvPr/>
        </p:nvCxnSpPr>
        <p:spPr>
          <a:xfrm>
            <a:off x="7613151" y="4758393"/>
            <a:ext cx="2664324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113BD786-7AE7-60E3-CF90-8DE810F53F55}"/>
              </a:ext>
            </a:extLst>
          </p:cNvPr>
          <p:cNvCxnSpPr>
            <a:cxnSpLocks/>
          </p:cNvCxnSpPr>
          <p:nvPr/>
        </p:nvCxnSpPr>
        <p:spPr>
          <a:xfrm>
            <a:off x="2213061" y="5344021"/>
            <a:ext cx="8064414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텍스트 개체 틀 17">
            <a:extLst>
              <a:ext uri="{FF2B5EF4-FFF2-40B4-BE49-F238E27FC236}">
                <a16:creationId xmlns:a16="http://schemas.microsoft.com/office/drawing/2014/main" id="{0A7D48E8-08F9-CFB2-67D7-0EDCB11BCFE7}"/>
              </a:ext>
            </a:extLst>
          </p:cNvPr>
          <p:cNvSpPr txBox="1">
            <a:spLocks/>
          </p:cNvSpPr>
          <p:nvPr/>
        </p:nvSpPr>
        <p:spPr>
          <a:xfrm>
            <a:off x="9880600" y="276225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탐정 규칙</a:t>
            </a:r>
            <a:endParaRPr lang="ko-KR" altLang="en-US" dirty="0"/>
          </a:p>
        </p:txBody>
      </p:sp>
      <p:sp>
        <p:nvSpPr>
          <p:cNvPr id="4" name="텍스트 개체 틀 2">
            <a:extLst>
              <a:ext uri="{FF2B5EF4-FFF2-40B4-BE49-F238E27FC236}">
                <a16:creationId xmlns:a16="http://schemas.microsoft.com/office/drawing/2014/main" id="{4C88898F-AF38-A340-1B14-6FA8F4A573E4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>
                <a:solidFill>
                  <a:srgbClr val="0C4CAB"/>
                </a:solidFill>
              </a:rPr>
              <a:t>‘</a:t>
            </a:r>
            <a:r>
              <a:rPr lang="ko-KR" altLang="en-US">
                <a:solidFill>
                  <a:srgbClr val="0C4CAB"/>
                </a:solidFill>
              </a:rPr>
              <a:t>회전체의 성질</a:t>
            </a:r>
            <a:r>
              <a:rPr lang="en-US" altLang="ko-KR">
                <a:solidFill>
                  <a:srgbClr val="0C4CAB"/>
                </a:solidFill>
              </a:rPr>
              <a:t>’ </a:t>
            </a:r>
            <a:r>
              <a:rPr lang="ko-KR" altLang="en-US">
                <a:solidFill>
                  <a:srgbClr val="0C4CAB"/>
                </a:solidFill>
              </a:rPr>
              <a:t>전문가가 되어라</a:t>
            </a:r>
            <a:r>
              <a:rPr lang="en-US" altLang="ko-KR">
                <a:solidFill>
                  <a:srgbClr val="0C4CAB"/>
                </a:solidFill>
              </a:rPr>
              <a:t>!</a:t>
            </a:r>
            <a:endParaRPr lang="ko-KR" altLang="en-US" dirty="0">
              <a:solidFill>
                <a:srgbClr val="0C4CA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0195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51711-B6BB-C9D9-457D-2212E190D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B71DA2BB-68E8-B423-2A0A-00C25FAD5101}"/>
              </a:ext>
            </a:extLst>
          </p:cNvPr>
          <p:cNvSpPr/>
          <p:nvPr/>
        </p:nvSpPr>
        <p:spPr>
          <a:xfrm>
            <a:off x="1387612" y="2661957"/>
            <a:ext cx="9416776" cy="3735084"/>
          </a:xfrm>
          <a:prstGeom prst="roundRect">
            <a:avLst>
              <a:gd name="adj" fmla="val 7436"/>
            </a:avLst>
          </a:prstGeom>
          <a:solidFill>
            <a:schemeClr val="accent2">
              <a:lumMod val="20000"/>
              <a:lumOff val="80000"/>
              <a:alpha val="2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FC6BF646-485B-5338-4EAF-D5B0E0F8F8C1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7E6235D3-6247-B118-0620-A6E64BAC8293}"/>
              </a:ext>
            </a:extLst>
          </p:cNvPr>
          <p:cNvSpPr txBox="1">
            <a:spLocks/>
          </p:cNvSpPr>
          <p:nvPr/>
        </p:nvSpPr>
        <p:spPr>
          <a:xfrm>
            <a:off x="1387612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EDAC936A-7DE8-4DCC-6E63-8269DFA92F7A}"/>
              </a:ext>
            </a:extLst>
          </p:cNvPr>
          <p:cNvSpPr txBox="1">
            <a:spLocks/>
          </p:cNvSpPr>
          <p:nvPr/>
        </p:nvSpPr>
        <p:spPr>
          <a:xfrm>
            <a:off x="1387612" y="18022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F541C24F-0BF5-8AEB-063D-622D7CAE7C9A}"/>
              </a:ext>
            </a:extLst>
          </p:cNvPr>
          <p:cNvSpPr txBox="1">
            <a:spLocks/>
          </p:cNvSpPr>
          <p:nvPr/>
        </p:nvSpPr>
        <p:spPr>
          <a:xfrm>
            <a:off x="1883945" y="1796782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지금까지 배운 내용을 </a:t>
            </a:r>
            <a:r>
              <a:rPr lang="ko-KR" altLang="en-US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정리하여 회전체의 성질을 설명하는 나만의 </a:t>
            </a: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탐정 규칙을 적어봅시다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  <p:sp>
        <p:nvSpPr>
          <p:cNvPr id="5" name="Text 6">
            <a:extLst>
              <a:ext uri="{FF2B5EF4-FFF2-40B4-BE49-F238E27FC236}">
                <a16:creationId xmlns:a16="http://schemas.microsoft.com/office/drawing/2014/main" id="{87BE2F40-FF8C-ECE9-1DD4-0FB546D2E296}"/>
              </a:ext>
            </a:extLst>
          </p:cNvPr>
          <p:cNvSpPr txBox="1"/>
          <p:nvPr/>
        </p:nvSpPr>
        <p:spPr>
          <a:xfrm>
            <a:off x="7448051" y="3693300"/>
            <a:ext cx="1960473" cy="27699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b="1" kern="0" dirty="0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단면의 경계가 원이다</a:t>
            </a:r>
            <a:r>
              <a:rPr lang="en-US" altLang="ko-KR" b="1" kern="0" dirty="0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  <p:sp>
        <p:nvSpPr>
          <p:cNvPr id="28" name="Text 6">
            <a:extLst>
              <a:ext uri="{FF2B5EF4-FFF2-40B4-BE49-F238E27FC236}">
                <a16:creationId xmlns:a16="http://schemas.microsoft.com/office/drawing/2014/main" id="{7261FA95-A0D5-9B7C-A481-7CC6B629F1A2}"/>
              </a:ext>
            </a:extLst>
          </p:cNvPr>
          <p:cNvSpPr txBox="1"/>
          <p:nvPr/>
        </p:nvSpPr>
        <p:spPr>
          <a:xfrm>
            <a:off x="7668592" y="4432834"/>
            <a:ext cx="2215350" cy="27699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b="1" kern="0" dirty="0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모두 합동이고</a:t>
            </a:r>
            <a:r>
              <a:rPr lang="en-US" altLang="ko-KR" b="1" kern="0" dirty="0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b="1" kern="0" dirty="0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각 단면은</a:t>
            </a:r>
            <a:endParaRPr lang="en-US" altLang="ko-KR" b="1" kern="0" dirty="0">
              <a:solidFill>
                <a:srgbClr val="00B050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32" name="Text 6">
            <a:extLst>
              <a:ext uri="{FF2B5EF4-FFF2-40B4-BE49-F238E27FC236}">
                <a16:creationId xmlns:a16="http://schemas.microsoft.com/office/drawing/2014/main" id="{3EFEC4CF-A381-93B9-6015-D793F73BBADC}"/>
              </a:ext>
            </a:extLst>
          </p:cNvPr>
          <p:cNvSpPr txBox="1"/>
          <p:nvPr/>
        </p:nvSpPr>
        <p:spPr>
          <a:xfrm>
            <a:off x="2213061" y="4982138"/>
            <a:ext cx="3803926" cy="27699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b="1" kern="0" dirty="0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회전축을 대칭축으로 하는 선대칭도형이다</a:t>
            </a:r>
            <a:r>
              <a:rPr lang="en-US" altLang="ko-KR" b="1" kern="0" dirty="0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  <p:sp>
        <p:nvSpPr>
          <p:cNvPr id="4" name="텍스트 개체 틀 2">
            <a:extLst>
              <a:ext uri="{FF2B5EF4-FFF2-40B4-BE49-F238E27FC236}">
                <a16:creationId xmlns:a16="http://schemas.microsoft.com/office/drawing/2014/main" id="{9C2A6FBC-1131-715E-10D2-2C2E2C6F3A6D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>
                <a:solidFill>
                  <a:srgbClr val="0C4CAB"/>
                </a:solidFill>
              </a:rPr>
              <a:t>‘</a:t>
            </a:r>
            <a:r>
              <a:rPr lang="ko-KR" altLang="en-US">
                <a:solidFill>
                  <a:srgbClr val="0C4CAB"/>
                </a:solidFill>
              </a:rPr>
              <a:t>회전체의 성질</a:t>
            </a:r>
            <a:r>
              <a:rPr lang="en-US" altLang="ko-KR">
                <a:solidFill>
                  <a:srgbClr val="0C4CAB"/>
                </a:solidFill>
              </a:rPr>
              <a:t>’ </a:t>
            </a:r>
            <a:r>
              <a:rPr lang="ko-KR" altLang="en-US">
                <a:solidFill>
                  <a:srgbClr val="0C4CAB"/>
                </a:solidFill>
              </a:rPr>
              <a:t>전문가가 되어라</a:t>
            </a:r>
            <a:r>
              <a:rPr lang="en-US" altLang="ko-KR">
                <a:solidFill>
                  <a:srgbClr val="0C4CAB"/>
                </a:solidFill>
              </a:rPr>
              <a:t>!</a:t>
            </a:r>
            <a:endParaRPr lang="ko-KR" altLang="en-US" dirty="0">
              <a:solidFill>
                <a:srgbClr val="0C4CAB"/>
              </a:solidFill>
            </a:endParaRPr>
          </a:p>
        </p:txBody>
      </p:sp>
      <p:sp>
        <p:nvSpPr>
          <p:cNvPr id="12" name="텍스트 개체 틀 17">
            <a:extLst>
              <a:ext uri="{FF2B5EF4-FFF2-40B4-BE49-F238E27FC236}">
                <a16:creationId xmlns:a16="http://schemas.microsoft.com/office/drawing/2014/main" id="{A161E5E7-6106-CC24-F5B2-B0D063576074}"/>
              </a:ext>
            </a:extLst>
          </p:cNvPr>
          <p:cNvSpPr txBox="1">
            <a:spLocks/>
          </p:cNvSpPr>
          <p:nvPr/>
        </p:nvSpPr>
        <p:spPr>
          <a:xfrm>
            <a:off x="9880600" y="287124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C31A7216-2635-7F52-508B-FA9A01DD2367}"/>
              </a:ext>
            </a:extLst>
          </p:cNvPr>
          <p:cNvGrpSpPr/>
          <p:nvPr/>
        </p:nvGrpSpPr>
        <p:grpSpPr>
          <a:xfrm>
            <a:off x="1714907" y="2449694"/>
            <a:ext cx="2123168" cy="466344"/>
            <a:chOff x="1778407" y="1939380"/>
            <a:chExt cx="2123168" cy="466344"/>
          </a:xfrm>
        </p:grpSpPr>
        <p:sp>
          <p:nvSpPr>
            <p:cNvPr id="16" name="Shape 15">
              <a:extLst>
                <a:ext uri="{FF2B5EF4-FFF2-40B4-BE49-F238E27FC236}">
                  <a16:creationId xmlns:a16="http://schemas.microsoft.com/office/drawing/2014/main" id="{743E45D4-9BB4-8755-2677-A5102C3A5590}"/>
                </a:ext>
              </a:extLst>
            </p:cNvPr>
            <p:cNvSpPr/>
            <p:nvPr/>
          </p:nvSpPr>
          <p:spPr>
            <a:xfrm>
              <a:off x="1778407" y="1939380"/>
              <a:ext cx="2123168" cy="466344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wrap="none" lIns="396000" bIns="72000"/>
            <a:lstStyle/>
            <a:p>
              <a:pPr algn="ctr"/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나만의 탐정 규칙</a:t>
              </a:r>
            </a:p>
          </p:txBody>
        </p:sp>
        <p:pic>
          <p:nvPicPr>
            <p:cNvPr id="19" name="그래픽 18">
              <a:extLst>
                <a:ext uri="{FF2B5EF4-FFF2-40B4-BE49-F238E27FC236}">
                  <a16:creationId xmlns:a16="http://schemas.microsoft.com/office/drawing/2014/main" id="{8C09D5F3-480B-F544-5E96-023464A626D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37313" y="2000250"/>
              <a:ext cx="284400" cy="332119"/>
            </a:xfrm>
            <a:prstGeom prst="rect">
              <a:avLst/>
            </a:prstGeom>
          </p:spPr>
        </p:pic>
      </p:grpSp>
      <p:sp>
        <p:nvSpPr>
          <p:cNvPr id="20" name="Text 6">
            <a:extLst>
              <a:ext uri="{FF2B5EF4-FFF2-40B4-BE49-F238E27FC236}">
                <a16:creationId xmlns:a16="http://schemas.microsoft.com/office/drawing/2014/main" id="{F0F730D3-8A68-4E79-99D0-366CAF660F4D}"/>
              </a:ext>
            </a:extLst>
          </p:cNvPr>
          <p:cNvSpPr txBox="1"/>
          <p:nvPr/>
        </p:nvSpPr>
        <p:spPr>
          <a:xfrm>
            <a:off x="1802470" y="3190228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100" b="1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회전체에는 다음 성질이 있다</a:t>
            </a:r>
            <a:r>
              <a:rPr lang="en-US" altLang="ko-KR" sz="2100" b="1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endParaRPr lang="en-US" altLang="ko-KR" sz="21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3" name="Text 6">
            <a:extLst>
              <a:ext uri="{FF2B5EF4-FFF2-40B4-BE49-F238E27FC236}">
                <a16:creationId xmlns:a16="http://schemas.microsoft.com/office/drawing/2014/main" id="{E3B97513-FF54-8C1A-D373-A72DFCE90502}"/>
              </a:ext>
            </a:extLst>
          </p:cNvPr>
          <p:cNvSpPr txBox="1"/>
          <p:nvPr/>
        </p:nvSpPr>
        <p:spPr>
          <a:xfrm>
            <a:off x="1802470" y="5629900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그것이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rgbClr val="A55C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바로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우리가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찾던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rgbClr val="ED7D3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‘</a:t>
            </a:r>
            <a:r>
              <a:rPr lang="ko-KR" altLang="en-US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rgbClr val="ED7D3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숨은 단서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rgbClr val="ED7D3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’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이다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!</a:t>
            </a:r>
            <a:endParaRPr lang="en-US" altLang="ko-KR" sz="2100" dirty="0">
              <a:ln>
                <a:solidFill>
                  <a:schemeClr val="accent2">
                    <a:alpha val="0"/>
                  </a:schemeClr>
                </a:solidFill>
              </a:ln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FFEE7A02-CDA5-B8B0-2CBB-EA356AB88C0D}"/>
              </a:ext>
            </a:extLst>
          </p:cNvPr>
          <p:cNvSpPr txBox="1">
            <a:spLocks/>
          </p:cNvSpPr>
          <p:nvPr/>
        </p:nvSpPr>
        <p:spPr>
          <a:xfrm>
            <a:off x="1818775" y="3757815"/>
            <a:ext cx="299585" cy="29834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/>
              <a:t>1</a:t>
            </a:r>
            <a:endParaRPr lang="ko-KR" altLang="en-US" sz="1400" dirty="0"/>
          </a:p>
        </p:txBody>
      </p:sp>
      <p:sp>
        <p:nvSpPr>
          <p:cNvPr id="31" name="텍스트 개체 틀 17">
            <a:extLst>
              <a:ext uri="{FF2B5EF4-FFF2-40B4-BE49-F238E27FC236}">
                <a16:creationId xmlns:a16="http://schemas.microsoft.com/office/drawing/2014/main" id="{9CBBC7DD-3573-D2C3-E9E7-2E4BFBFA31CC}"/>
              </a:ext>
            </a:extLst>
          </p:cNvPr>
          <p:cNvSpPr txBox="1">
            <a:spLocks/>
          </p:cNvSpPr>
          <p:nvPr/>
        </p:nvSpPr>
        <p:spPr>
          <a:xfrm>
            <a:off x="1818775" y="4445431"/>
            <a:ext cx="299585" cy="29834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/>
              <a:t>2</a:t>
            </a:r>
            <a:endParaRPr lang="ko-KR" altLang="en-US" sz="1400" dirty="0"/>
          </a:p>
        </p:txBody>
      </p:sp>
      <p:sp>
        <p:nvSpPr>
          <p:cNvPr id="33" name="Text 6">
            <a:extLst>
              <a:ext uri="{FF2B5EF4-FFF2-40B4-BE49-F238E27FC236}">
                <a16:creationId xmlns:a16="http://schemas.microsoft.com/office/drawing/2014/main" id="{E85619ED-E66E-0735-FF81-3ADFFD37CBE4}"/>
              </a:ext>
            </a:extLst>
          </p:cNvPr>
          <p:cNvSpPr txBox="1"/>
          <p:nvPr/>
        </p:nvSpPr>
        <p:spPr>
          <a:xfrm>
            <a:off x="2213061" y="3706383"/>
            <a:ext cx="532121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b="1" kern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회전체를 회전축에 수직인 평면으로 자를 때 생기는 단면은</a:t>
            </a:r>
            <a:endParaRPr lang="en-US" altLang="ko-KR" b="1" kern="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34" name="Text 6">
            <a:extLst>
              <a:ext uri="{FF2B5EF4-FFF2-40B4-BE49-F238E27FC236}">
                <a16:creationId xmlns:a16="http://schemas.microsoft.com/office/drawing/2014/main" id="{021F643B-DD15-16DD-2F91-D81C4C1F0FC9}"/>
              </a:ext>
            </a:extLst>
          </p:cNvPr>
          <p:cNvSpPr txBox="1"/>
          <p:nvPr/>
        </p:nvSpPr>
        <p:spPr>
          <a:xfrm>
            <a:off x="2213061" y="4469225"/>
            <a:ext cx="5350824" cy="27699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b="1" kern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회전체를 회전축을 포함하는 평면으로 자를 때 생기는 단면은</a:t>
            </a:r>
            <a:endParaRPr lang="en-US" altLang="ko-KR" b="1" kern="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4684BC4A-C523-8464-2CC6-BC1E19FBB709}"/>
              </a:ext>
            </a:extLst>
          </p:cNvPr>
          <p:cNvCxnSpPr>
            <a:cxnSpLocks/>
          </p:cNvCxnSpPr>
          <p:nvPr/>
        </p:nvCxnSpPr>
        <p:spPr>
          <a:xfrm>
            <a:off x="7407667" y="4036102"/>
            <a:ext cx="2869808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502FF3FD-11CB-8D1C-D420-28DB52A8B895}"/>
              </a:ext>
            </a:extLst>
          </p:cNvPr>
          <p:cNvCxnSpPr>
            <a:cxnSpLocks/>
          </p:cNvCxnSpPr>
          <p:nvPr/>
        </p:nvCxnSpPr>
        <p:spPr>
          <a:xfrm>
            <a:off x="7613151" y="4758393"/>
            <a:ext cx="2664324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A70DB148-61B1-DA84-FA90-7FE0B05CE3E7}"/>
              </a:ext>
            </a:extLst>
          </p:cNvPr>
          <p:cNvCxnSpPr>
            <a:cxnSpLocks/>
          </p:cNvCxnSpPr>
          <p:nvPr/>
        </p:nvCxnSpPr>
        <p:spPr>
          <a:xfrm>
            <a:off x="2213061" y="5344021"/>
            <a:ext cx="8064414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96061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4D485F-37AE-B9C1-BE15-EEBB9F2DD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FF2B5EF4-FFF2-40B4-BE49-F238E27FC236}">
                <a16:creationId xmlns:a16="http://schemas.microsoft.com/office/drawing/2014/main" id="{3319B6D1-55CE-D81F-C896-9AF2729A3C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Text 1">
            <a:extLst>
              <a:ext uri="{FF2B5EF4-FFF2-40B4-BE49-F238E27FC236}">
                <a16:creationId xmlns:a16="http://schemas.microsoft.com/office/drawing/2014/main" id="{5FC15D75-B9FC-3A05-645A-0FF9F5E5EEF8}"/>
              </a:ext>
            </a:extLst>
          </p:cNvPr>
          <p:cNvSpPr txBox="1"/>
          <p:nvPr/>
        </p:nvSpPr>
        <p:spPr>
          <a:xfrm>
            <a:off x="1822602" y="2260005"/>
            <a:ext cx="8953805" cy="19056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ko-KR" altLang="en-US" sz="8800" b="1" kern="0" spc="-150" dirty="0">
                <a:ln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002060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감사합니다</a:t>
            </a:r>
            <a:r>
              <a:rPr lang="en-US" altLang="ko-KR" sz="8800" b="1" kern="0" spc="-150" dirty="0">
                <a:ln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002060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. </a:t>
            </a:r>
            <a:endParaRPr lang="en-US" sz="8800" dirty="0">
              <a:ln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002060"/>
              </a:solidFill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FA004C21-97CB-4FD7-796C-460A316B03BB}"/>
              </a:ext>
            </a:extLst>
          </p:cNvPr>
          <p:cNvSpPr/>
          <p:nvPr/>
        </p:nvSpPr>
        <p:spPr>
          <a:xfrm>
            <a:off x="4326941" y="6284991"/>
            <a:ext cx="3543300" cy="438912"/>
          </a:xfrm>
          <a:prstGeom prst="rect">
            <a:avLst/>
          </a:prstGeom>
          <a:noFill/>
          <a:ln>
            <a:solidFill>
              <a:srgbClr val="FFFFFF">
                <a:alpha val="0"/>
              </a:srgbClr>
            </a:solidFill>
          </a:ln>
        </p:spPr>
        <p:txBody>
          <a:bodyPr wrap="none" lIns="254000" tIns="101600" rIns="254000" bIns="101600" rtlCol="0" anchor="ctr"/>
          <a:lstStyle/>
          <a:p>
            <a:pPr algn="ctr"/>
            <a:r>
              <a:rPr lang="en-US" sz="1600" b="1" kern="0" spc="6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MISSION · 중학교 1학년 </a:t>
            </a:r>
            <a:r>
              <a:rPr lang="en-US" sz="1600" b="1" kern="0" spc="6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r>
              <a:rPr lang="ko-KR" altLang="en-US" sz="1600" b="1" kern="0" spc="6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회전체의 성질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5051727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3102</TotalTime>
  <Words>2010</Words>
  <Application>Microsoft Office PowerPoint</Application>
  <PresentationFormat>와이드스크린</PresentationFormat>
  <Paragraphs>369</Paragraphs>
  <Slides>40</Slides>
  <Notes>32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40</vt:i4>
      </vt:variant>
    </vt:vector>
  </HeadingPairs>
  <TitlesOfParts>
    <vt:vector size="51" baseType="lpstr">
      <vt:lpstr>Pretendard ExtraBold</vt:lpstr>
      <vt:lpstr>Pretendard Medium</vt:lpstr>
      <vt:lpstr>Pretendard</vt:lpstr>
      <vt:lpstr>맑은 고딕</vt:lpstr>
      <vt:lpstr>Arial</vt:lpstr>
      <vt:lpstr>Pretendard SemiBold</vt:lpstr>
      <vt:lpstr>Pretendard Black</vt:lpstr>
      <vt:lpstr>Wingdings</vt:lpstr>
      <vt:lpstr>Cambria Math</vt:lpstr>
      <vt:lpstr>함초롬바탕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Generated by Gen-Spark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Multi-page HTML Content</dc:title>
  <dc:subject>PptxGenJS Presentation</dc:subject>
  <dc:creator>Visual Extract to PPTX Converter</dc:creator>
  <cp:lastModifiedBy>Inc. CEMWARE</cp:lastModifiedBy>
  <cp:revision>169</cp:revision>
  <dcterms:created xsi:type="dcterms:W3CDTF">2026-07-29T16:22:04Z</dcterms:created>
  <dcterms:modified xsi:type="dcterms:W3CDTF">2026-09-11T05:39:48Z</dcterms:modified>
</cp:coreProperties>
</file>