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45"/>
  </p:notesMasterIdLst>
  <p:sldIdLst>
    <p:sldId id="256" r:id="rId2"/>
    <p:sldId id="303" r:id="rId3"/>
    <p:sldId id="304" r:id="rId4"/>
    <p:sldId id="305" r:id="rId5"/>
    <p:sldId id="390" r:id="rId6"/>
    <p:sldId id="391" r:id="rId7"/>
    <p:sldId id="392" r:id="rId8"/>
    <p:sldId id="423" r:id="rId9"/>
    <p:sldId id="393" r:id="rId10"/>
    <p:sldId id="394" r:id="rId11"/>
    <p:sldId id="395" r:id="rId12"/>
    <p:sldId id="396" r:id="rId13"/>
    <p:sldId id="397" r:id="rId14"/>
    <p:sldId id="326" r:id="rId15"/>
    <p:sldId id="327" r:id="rId16"/>
    <p:sldId id="398" r:id="rId17"/>
    <p:sldId id="399" r:id="rId18"/>
    <p:sldId id="400" r:id="rId19"/>
    <p:sldId id="401" r:id="rId20"/>
    <p:sldId id="402" r:id="rId21"/>
    <p:sldId id="403" r:id="rId22"/>
    <p:sldId id="404" r:id="rId23"/>
    <p:sldId id="405" r:id="rId24"/>
    <p:sldId id="406" r:id="rId25"/>
    <p:sldId id="407" r:id="rId26"/>
    <p:sldId id="408" r:id="rId27"/>
    <p:sldId id="358" r:id="rId28"/>
    <p:sldId id="359" r:id="rId29"/>
    <p:sldId id="409" r:id="rId30"/>
    <p:sldId id="410" r:id="rId31"/>
    <p:sldId id="411" r:id="rId32"/>
    <p:sldId id="412" r:id="rId33"/>
    <p:sldId id="413" r:id="rId34"/>
    <p:sldId id="414" r:id="rId35"/>
    <p:sldId id="415" r:id="rId36"/>
    <p:sldId id="416" r:id="rId37"/>
    <p:sldId id="417" r:id="rId38"/>
    <p:sldId id="418" r:id="rId39"/>
    <p:sldId id="419" r:id="rId40"/>
    <p:sldId id="420" r:id="rId41"/>
    <p:sldId id="421" r:id="rId42"/>
    <p:sldId id="422" r:id="rId43"/>
    <p:sldId id="389" r:id="rId44"/>
  </p:sldIdLst>
  <p:sldSz cx="12192000" cy="6858000"/>
  <p:notesSz cx="6858000" cy="12192000"/>
  <p:embeddedFontLst>
    <p:embeddedFont>
      <p:font typeface="Cambria Math" panose="02040503050406030204" pitchFamily="18" charset="0"/>
      <p:regular r:id="rId46"/>
    </p:embeddedFont>
    <p:embeddedFont>
      <p:font typeface="Pretendard" panose="02000503000000020004" pitchFamily="50" charset="-127"/>
      <p:regular r:id="rId47"/>
      <p:bold r:id="rId48"/>
    </p:embeddedFont>
    <p:embeddedFont>
      <p:font typeface="Pretendard Black" panose="02000A03000000020004" pitchFamily="50" charset="-127"/>
      <p:bold r:id="rId49"/>
    </p:embeddedFont>
    <p:embeddedFont>
      <p:font typeface="Pretendard ExtraBold" panose="02000903000000020004" pitchFamily="50" charset="-127"/>
      <p:bold r:id="rId50"/>
    </p:embeddedFont>
    <p:embeddedFont>
      <p:font typeface="Pretendard SemiBold" panose="02000703000000020004" pitchFamily="50" charset="-127"/>
      <p:bold r:id="rId51"/>
    </p:embeddedFont>
    <p:embeddedFont>
      <p:font typeface="함초롬바탕" panose="02030604000101010101" pitchFamily="18" charset="-127"/>
      <p:regular r:id="rId52"/>
      <p:bold r:id="rId5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3027"/>
    <a:srgbClr val="0C4CAB"/>
    <a:srgbClr val="4472C4"/>
    <a:srgbClr val="0B3F94"/>
    <a:srgbClr val="EDF4FF"/>
    <a:srgbClr val="F58F0C"/>
    <a:srgbClr val="F58811"/>
    <a:srgbClr val="F5F9FF"/>
    <a:srgbClr val="FFF6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87" autoAdjust="0"/>
    <p:restoredTop sz="92356" autoAdjust="0"/>
  </p:normalViewPr>
  <p:slideViewPr>
    <p:cSldViewPr snapToGrid="0" snapToObjects="1">
      <p:cViewPr varScale="1">
        <p:scale>
          <a:sx n="98" d="100"/>
          <a:sy n="98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5930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C7A33-B018-40B0-AE62-D32D59BF8F9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455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ko-KR" sz="12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세 각의 크기만으로는 삼각형이 하나로 결정되지 않는다는 것을 알게 되었다.</a:t>
            </a:r>
            <a:r>
              <a:rPr lang="ko-KR" altLang="ko-KR" sz="12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ko-KR" sz="12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세 각이 같아도 크기가 다른 삼각형을 만들 수 있다는 것을 알게 되었다.</a:t>
            </a:r>
            <a:r>
              <a:rPr lang="ko-KR" altLang="ko-KR" sz="12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ko-KR" sz="12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모양은 같지만 크기가 다른 삼각형이 만들어질 수 있다는 것을 알게 되었다.</a:t>
            </a:r>
            <a:r>
              <a:rPr lang="ko-KR" altLang="ko-KR" sz="12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o-KR" altLang="ko-KR" sz="12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삼각형을 하나로 결정하려면 세</a:t>
            </a:r>
            <a:r>
              <a:rPr lang="en-US" altLang="ko-KR" sz="12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ko-KR" altLang="ko-KR" sz="12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각</a:t>
            </a:r>
            <a:r>
              <a:rPr lang="ko-KR" altLang="en-US" sz="12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만</a:t>
            </a:r>
            <a:r>
              <a:rPr lang="ko-KR" altLang="ko-KR" sz="12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으로는 부족하다는 것을 알게 되었다.</a:t>
            </a:r>
            <a:r>
              <a:rPr lang="ko-KR" altLang="ko-KR" sz="12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5936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0801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33F8B-4AFF-64E9-6330-9E5D722E9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7D6DC7F-D0A3-23FA-EF12-CAFA46C634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E1E0723-14B7-48C7-D3F1-37889BD42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21716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F724D-2A4B-77B4-B823-AE07147A2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3BE239C-A728-0B2E-1779-621B6C00F1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D75690A-AABA-D506-5F0D-ABF42B7DF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9889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96B89-38EF-C702-6299-06AE1821C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577216C-B326-86C8-5AD6-2D8367360C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422249E-2AAA-6F63-ADF8-20079962D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변의 길이와 한 각이 주어져도 항상 삼각형이 하나로 결정되는 것은 아니다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어떤 경우에는 삼각형이 두 개 만들어질 수도 있고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어떤 경우에는 만들어지지 않을 수도 있다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</a:p>
          <a:p>
            <a:pPr marL="342900" lvl="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변과 한 각만으로는 항상 삼각형이 하나로 결정되는 것은 아니라는 것을 알게 되었다</a:t>
            </a:r>
            <a:r>
              <a:rPr lang="en-US" altLang="ko-KR" sz="1200" b="1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삼각형이 하나로 결정되려면 각의 위치와 관련된 다른 조건이 있는 것 같다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r>
              <a:rPr lang="en-US" altLang="ko-KR" sz="1200" b="1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endParaRPr lang="ko-KR" altLang="ko-KR" sz="1200" b="1" dirty="0">
              <a:solidFill>
                <a:srgbClr val="0B3F94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085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1C09E-1C88-943E-A7CB-0957B69CC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AAD66D2-A52E-C75B-2C32-78D6E4B602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33F3FC4-EAD8-D2E9-5D08-EB760F9AB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처음에는 조건이 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3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개이면 삼각형은 항상 하나로 결정된다고 생각했다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하지만 활동을 해 보니 세 각만 같아도 크기가 다른 삼각형이 만들어질 수 있었고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변과 한 각이 같아도 서로 다른 삼각형이 만들어지거나 삼각형이 만들어지지 않는 경우도 있었다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따라서 조건이 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3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개라는 것만으로는 삼각형이 하나로 결정되지 않는다는 것을 알게 되었고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삼각형이 하나로 결정되려면 어떤 조건이 필요한지 더 알아보고 싶다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ko-KR" altLang="en-US" sz="1200" dirty="0">
              <a:solidFill>
                <a:srgbClr val="0B3F94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endParaRPr lang="en-US" altLang="ko-KR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88056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3938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CC9C9-CD61-BCB2-1CCF-B0961295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606CADF-15D7-6B8D-34C9-9119CAB788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66E6DB9-B1AA-4045-87E8-E17356E87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472844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E826E-CB80-2F3D-93EE-AC7B4A44E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D371100-69C5-86D4-41E2-ED70269D3C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36060F5-3D0F-35FD-D9FF-48A004246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kumimoji="0" lang="ko-KR" altLang="ko-KR" sz="1200" b="1" i="0" u="none" strike="noStrike" cap="none" normalizeH="0" baseline="0" dirty="0">
                <a:ln>
                  <a:noFill/>
                </a:ln>
                <a:solidFill>
                  <a:srgbClr val="0C4CAB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한 변의 길이가 </a:t>
            </a:r>
            <a:r>
              <a:rPr lang="ko-KR" altLang="en-US" sz="1200" b="1" dirty="0">
                <a:solidFill>
                  <a:srgbClr val="0C4CAB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추가로 </a:t>
            </a:r>
            <a:r>
              <a:rPr kumimoji="0" lang="ko-KR" altLang="en-US" sz="1200" b="1" i="0" u="none" strike="noStrike" cap="none" normalizeH="0" baseline="0" dirty="0">
                <a:ln>
                  <a:noFill/>
                </a:ln>
                <a:solidFill>
                  <a:srgbClr val="0C4CAB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주어져야 한다</a:t>
            </a: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rgbClr val="0C4CAB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  <a:endParaRPr kumimoji="0" lang="ko-KR" altLang="ko-KR" sz="1200" b="0" i="0" u="none" strike="noStrike" cap="none" normalizeH="0" baseline="0" dirty="0">
              <a:ln>
                <a:noFill/>
              </a:ln>
              <a:solidFill>
                <a:srgbClr val="0C4CAB"/>
              </a:solidFill>
              <a:effectLst/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ko-K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ko-KR" altLang="en-US" sz="1200" b="1" dirty="0">
                <a:solidFill>
                  <a:srgbClr val="0C4CAB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각의 </a:t>
            </a:r>
            <a:r>
              <a:rPr lang="ko-KR" altLang="en-US" sz="1200" b="1" dirty="0" err="1">
                <a:solidFill>
                  <a:srgbClr val="0C4CAB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크기뿐만</a:t>
            </a:r>
            <a:r>
              <a:rPr lang="ko-KR" altLang="en-US" sz="1200" b="1" dirty="0">
                <a:solidFill>
                  <a:srgbClr val="0C4CAB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아니라 한 변의 길이도 함께 주어져야 한다</a:t>
            </a:r>
            <a:r>
              <a:rPr lang="en-US" altLang="ko-KR" sz="1200" b="1" dirty="0">
                <a:solidFill>
                  <a:srgbClr val="0C4CAB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  <a:endParaRPr lang="ko-KR" altLang="ko-KR" sz="1200" dirty="0">
              <a:solidFill>
                <a:srgbClr val="0C4CAB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endParaRPr lang="en-US" altLang="ko-KR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524878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02547-756A-2696-F7B7-35FE1F320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8F13B98-CBDF-29B0-1DAB-BD1FF24B85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F0DBC38-C9F2-B7E0-E5AD-8A9CB03C1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80079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2960D-538F-103A-7048-2C9431871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A6CA2A9-219F-144C-A596-247E558588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CA3BE07-0136-70AF-F5F8-62A8693B0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6735821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74928-8EC8-7774-07D0-DC70AF1F5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6AF5E81-2839-357A-3133-8EFC3E23B8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345620B-71EE-7421-EB70-9205BFFE5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ko-KR" altLang="en-US" sz="12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활용한 조건</a:t>
            </a:r>
            <a:r>
              <a:rPr lang="en-US" altLang="ko-KR" sz="12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: </a:t>
            </a:r>
            <a:r>
              <a:rPr lang="ko-KR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한 변의 길이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 </a:t>
            </a:r>
            <a:r>
              <a:rPr lang="ko-KR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그 변의 양 끝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의</a:t>
            </a:r>
            <a:r>
              <a:rPr lang="ko-KR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두 각의 크기 </a:t>
            </a: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활용하지 않은 조건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: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나머지 한 각의 크기</a:t>
            </a:r>
          </a:p>
          <a:p>
            <a:pPr>
              <a:lnSpc>
                <a:spcPct val="120000"/>
              </a:lnSpc>
            </a:pPr>
            <a:endParaRPr lang="ko-KR" altLang="en-US" sz="12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02830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AD7E-3FCB-E10A-0E55-8BF07B45C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92860B0-28BC-E718-94DD-989A7B0AD4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B5EAF40-29B0-003A-F6D4-79445FE66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한 변의 길이와 그 양 끝 각의 크기가 주어지는 것</a:t>
            </a:r>
            <a:endParaRPr lang="en-US" altLang="ko-KR" sz="1200" dirty="0">
              <a:solidFill>
                <a:srgbClr val="0B3F94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48383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CBEC6-FC98-E2C1-5BC1-5DF6E3E2A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2E5F69B-CE6A-22F3-48F2-7055882297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B4E5A48-ACAF-D0CA-27A1-DDCAC828D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748504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98AF3-DDBE-94FA-DD61-592E02B94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74AA1F1-2693-6AE9-4424-08F81ED79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A6A33F7-EEC5-DD88-1CFF-B9F50625F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6282683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21ADC-AD68-39E1-83C1-EBD488F45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3F5D57C-B087-6370-C41E-662313C75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80FDEDA-EB3F-8779-E3DF-CD49D50D0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448381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0A2D7-8F77-F76D-09B8-7AE003E02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FB15187-1620-5570-427F-DB9064D1C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26592AD8-CC73-F6F7-3343-BDACE9758F77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dirty="0"/>
                  <a:t>삼각형이 </a:t>
                </a:r>
                <a:r>
                  <a:rPr lang="en-US" altLang="ko-KR" dirty="0"/>
                  <a:t>1</a:t>
                </a:r>
                <a:r>
                  <a:rPr lang="ko-KR" altLang="en-US" dirty="0"/>
                  <a:t>개로 정해진 조건</a:t>
                </a:r>
                <a:r>
                  <a:rPr lang="en-US" altLang="ko-KR" dirty="0"/>
                  <a:t>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</m:ctrlPr>
                      </m:accPr>
                      <m:e>
                        <m:r>
                          <a:rPr lang="en-US" altLang="ko-KR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𝑨𝑩</m:t>
                        </m:r>
                      </m:e>
                    </m:acc>
                    <m:r>
                      <a:rPr lang="en-US" altLang="ko-KR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a:rPr lang="en-US" altLang="ko-KR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𝟒</m:t>
                    </m:r>
                    <m:r>
                      <a:rPr lang="en-US" altLang="ko-KR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𝒄𝒎</m:t>
                    </m:r>
                  </m:oMath>
                </a14:m>
                <a:r>
                  <a:rPr lang="en-US" altLang="ko-KR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b="1" i="1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</m:ctrlPr>
                      </m:accPr>
                      <m:e>
                        <m:r>
                          <a:rPr lang="en-US" altLang="ko-KR" b="1" i="1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𝑩</m:t>
                        </m:r>
                        <m:r>
                          <a:rPr lang="en-US" altLang="ko-KR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𝑪</m:t>
                        </m:r>
                      </m:e>
                    </m:acc>
                    <m:r>
                      <a:rPr lang="en-US" altLang="ko-KR" b="1" i="1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a:rPr lang="en-US" altLang="ko-KR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𝟔</m:t>
                    </m:r>
                    <m:r>
                      <a:rPr lang="en-US" altLang="ko-KR" b="1" i="1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𝒄𝒎</m:t>
                    </m:r>
                  </m:oMath>
                </a14:m>
                <a:r>
                  <a:rPr lang="en-US" altLang="ko-KR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ko-KR" b="0" i="0" dirty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∠</m:t>
                    </m:r>
                    <m:r>
                      <a:rPr lang="en-US" altLang="ko-KR" b="1" i="1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𝑩</m:t>
                    </m:r>
                    <m:r>
                      <a:rPr lang="en-US" altLang="ko-KR" b="1" i="1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m:rPr>
                        <m:nor/>
                      </m:rPr>
                      <a:rPr lang="en-US" altLang="ko-KR" i="0" dirty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50°</m:t>
                    </m:r>
                  </m:oMath>
                </a14:m>
                <a:r>
                  <a:rPr lang="en-US" altLang="ko-KR" sz="9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</m:ctrlPr>
                      </m:accPr>
                      <m:e>
                        <m: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𝑩𝑪</m:t>
                        </m:r>
                      </m:e>
                    </m:acc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𝟔</m:t>
                    </m:r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𝒄𝒎</m:t>
                    </m:r>
                  </m:oMath>
                </a14:m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</m:ctrlPr>
                      </m:accPr>
                      <m:e>
                        <m: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𝑪𝑨</m:t>
                        </m:r>
                      </m:e>
                    </m:acc>
                    <m:r>
                      <a:rPr lang="en-US" altLang="ko-KR" sz="900" b="1" i="1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𝟕</m:t>
                    </m:r>
                    <m:r>
                      <a:rPr lang="en-US" altLang="ko-KR" sz="900" b="1" i="1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𝒄𝒎</m:t>
                    </m:r>
                  </m:oMath>
                </a14:m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ko-KR" sz="900" b="0" i="0" dirty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∠</m:t>
                    </m:r>
                    <m:r>
                      <a:rPr lang="en-US" altLang="ko-KR" sz="900" b="1" i="1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𝑪</m:t>
                    </m:r>
                    <m:r>
                      <a:rPr lang="en-US" altLang="ko-KR" sz="900" b="1" i="1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m:rPr>
                        <m:nor/>
                      </m:rPr>
                      <a:rPr lang="en-US" altLang="ko-KR" sz="900" b="0" i="0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35</m:t>
                    </m:r>
                    <m:r>
                      <m:rPr>
                        <m:nor/>
                      </m:rPr>
                      <a:rPr lang="en-US" altLang="ko-KR" sz="900" i="0" dirty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°</m:t>
                    </m:r>
                  </m:oMath>
                </a14:m>
                <a:r>
                  <a:rPr lang="en-US" altLang="ko-KR" sz="9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</m:ctrlPr>
                      </m:accPr>
                      <m:e>
                        <m: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𝑨𝑩</m:t>
                        </m:r>
                      </m:e>
                    </m:acc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𝟓</m:t>
                    </m:r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𝒄𝒎</m:t>
                    </m:r>
                  </m:oMath>
                </a14:m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sz="900" b="1" i="1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</m:ctrlPr>
                      </m:accPr>
                      <m:e>
                        <m:r>
                          <a:rPr lang="en-US" altLang="ko-KR" sz="900" b="1" i="1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𝑩</m:t>
                        </m:r>
                        <m: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𝑪</m:t>
                        </m:r>
                      </m:e>
                    </m:acc>
                    <m:r>
                      <a:rPr lang="en-US" altLang="ko-KR" sz="900" b="1" i="1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𝟒</m:t>
                    </m:r>
                    <m:r>
                      <a:rPr lang="en-US" altLang="ko-KR" sz="900" b="1" i="1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𝒄𝒎</m:t>
                    </m:r>
                  </m:oMath>
                </a14:m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ko-KR" sz="900" b="0" i="0" dirty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∠</m:t>
                    </m:r>
                    <m:r>
                      <a:rPr lang="en-US" altLang="ko-KR" sz="900" b="1" i="1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𝑩</m:t>
                    </m:r>
                    <m:r>
                      <a:rPr lang="en-US" altLang="ko-KR" sz="900" b="1" i="1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m:rPr>
                        <m:nor/>
                      </m:rPr>
                      <a:rPr lang="en-US" altLang="ko-KR" sz="900" b="0" i="0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10</m:t>
                    </m:r>
                    <m:r>
                      <m:rPr>
                        <m:nor/>
                      </m:rPr>
                      <a:rPr lang="en-US" altLang="ko-KR" sz="900" i="0" dirty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5°</m:t>
                    </m:r>
                  </m:oMath>
                </a14:m>
                <a:r>
                  <a:rPr lang="en-US" altLang="ko-KR" sz="8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sz="8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</m:ctrlPr>
                      </m:accPr>
                      <m:e>
                        <m:r>
                          <a:rPr lang="en-US" altLang="ko-KR" sz="8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𝑪𝑨</m:t>
                        </m:r>
                      </m:e>
                    </m:acc>
                    <m:r>
                      <a:rPr lang="en-US" altLang="ko-KR" sz="8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a:rPr lang="en-US" altLang="ko-KR" sz="8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𝟓</m:t>
                    </m:r>
                    <m:r>
                      <a:rPr lang="en-US" altLang="ko-KR" sz="8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𝒄𝒎</m:t>
                    </m:r>
                  </m:oMath>
                </a14:m>
                <a:r>
                  <a:rPr lang="en-US" altLang="ko-KR" sz="8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sz="8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</m:ctrlPr>
                      </m:accPr>
                      <m:e>
                        <m:r>
                          <a:rPr lang="en-US" altLang="ko-KR" sz="8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𝑨</m:t>
                        </m:r>
                        <m:r>
                          <a:rPr lang="en-US" altLang="ko-KR" sz="800" b="1" i="1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𝑩</m:t>
                        </m:r>
                      </m:e>
                    </m:acc>
                    <m:r>
                      <a:rPr lang="en-US" altLang="ko-KR" sz="800" b="1" i="1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a:rPr lang="en-US" altLang="ko-KR" sz="8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𝟑</m:t>
                    </m:r>
                    <m:r>
                      <a:rPr lang="en-US" altLang="ko-KR" sz="800" b="1" i="1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𝒄𝒎</m:t>
                    </m:r>
                  </m:oMath>
                </a14:m>
                <a:r>
                  <a:rPr lang="en-US" altLang="ko-KR" sz="8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ko-KR" sz="800" b="0" i="0" dirty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∠</m:t>
                    </m:r>
                    <m:r>
                      <a:rPr lang="en-US" altLang="ko-KR" sz="800" b="1" i="1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𝑨</m:t>
                    </m:r>
                    <m:r>
                      <a:rPr lang="en-US" altLang="ko-KR" sz="800" b="1" i="1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m:rPr>
                        <m:nor/>
                      </m:rPr>
                      <a:rPr lang="en-US" altLang="ko-KR" sz="800" b="0" i="0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75</m:t>
                    </m:r>
                    <m:r>
                      <m:rPr>
                        <m:nor/>
                      </m:rPr>
                      <a:rPr lang="en-US" altLang="ko-KR" sz="800" i="0" dirty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°</m:t>
                    </m:r>
                  </m:oMath>
                </a14:m>
                <a:endParaRPr lang="en-US" altLang="ko-KR" sz="800" dirty="0"/>
              </a:p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ko-KR" sz="800" dirty="0"/>
              </a:p>
              <a:p>
                <a:pPr fontAlgn="base" latinLnBrk="1">
                  <a:lnSpc>
                    <a:spcPct val="150000"/>
                  </a:lnSpc>
                </a:pPr>
                <a:r>
                  <a:rPr lang="ko-KR" altLang="en-US" sz="800" dirty="0"/>
                  <a:t>공통점</a:t>
                </a:r>
                <a:r>
                  <a:rPr lang="en-US" altLang="ko-KR" sz="800" dirty="0"/>
                  <a:t>: </a:t>
                </a:r>
                <a:r>
                  <a:rPr lang="en-US" altLang="ko-KR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</a:t>
                </a:r>
                <a:r>
                  <a:rPr lang="ko-KR" altLang="en-US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삼각형이 하나만 만들어진 카드들을 비교해 보니</a:t>
                </a:r>
                <a:r>
                  <a:rPr lang="en-US" altLang="ko-KR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 </a:t>
                </a:r>
                <a:r>
                  <a:rPr lang="ko-KR" altLang="en-US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주어진 각이 모두 두 변 사이에 있었다</a:t>
                </a:r>
                <a:r>
                  <a:rPr lang="en-US" altLang="ko-KR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  <a:endParaRPr lang="ko-KR" altLang="en-US" sz="800" dirty="0"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  <a:p>
                <a:pPr fontAlgn="base" latinLnBrk="1">
                  <a:lnSpc>
                    <a:spcPct val="150000"/>
                  </a:lnSpc>
                </a:pPr>
                <a:r>
                  <a:rPr lang="ko-KR" altLang="en-US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각이 두 변 사이에 있을 때는 삼각형이 하나만 만들어졌다</a:t>
                </a:r>
                <a:r>
                  <a:rPr lang="en-US" altLang="ko-KR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 </a:t>
                </a:r>
                <a:r>
                  <a:rPr lang="ko-KR" altLang="en-US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각이 두 변 사이에 있지 않으면 삼각형이 두 개가 되거나 만들어지지 않았다</a:t>
                </a:r>
                <a:r>
                  <a:rPr lang="en-US" altLang="ko-KR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  <a:endParaRPr lang="ko-KR" altLang="en-US" sz="800" dirty="0"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</p:txBody>
          </p:sp>
        </mc:Choice>
        <mc:Fallback xmlns="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26592AD8-CC73-F6F7-3343-BDACE9758F77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dirty="0"/>
                  <a:t>삼각형이 </a:t>
                </a:r>
                <a:r>
                  <a:rPr lang="en-US" altLang="ko-KR" dirty="0"/>
                  <a:t>1</a:t>
                </a:r>
                <a:r>
                  <a:rPr lang="ko-KR" altLang="en-US" dirty="0"/>
                  <a:t>개로 정해진 조건</a:t>
                </a:r>
                <a:r>
                  <a:rPr lang="en-US" altLang="ko-KR" dirty="0"/>
                  <a:t>: </a:t>
                </a:r>
                <a:r>
                  <a:rPr lang="en-US" altLang="ko-KR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(𝑨𝑩) ̅=𝟒𝒄𝒎</a:t>
                </a:r>
                <a:r>
                  <a:rPr lang="en-US" altLang="ko-KR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(𝑩𝑪) ̅=𝟔𝒄𝒎</a:t>
                </a:r>
                <a:r>
                  <a:rPr lang="en-US" altLang="ko-KR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"∠</a:t>
                </a:r>
                <a:r>
                  <a:rPr lang="en-US" altLang="ko-KR" b="1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 𝑩="</a:t>
                </a:r>
                <a:r>
                  <a:rPr lang="en-US" altLang="ko-KR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50°</a:t>
                </a:r>
                <a:r>
                  <a:rPr lang="ko-KR" altLang="en-US" i="0" dirty="0"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"</a:t>
                </a:r>
                <a:r>
                  <a:rPr lang="en-US" altLang="ko-KR" sz="900" dirty="0"/>
                  <a:t>, </a:t>
                </a:r>
                <a:r>
                  <a:rPr lang="en-US" altLang="ko-KR" sz="9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(𝑩𝑪) ̅=𝟔𝒄𝒎</a:t>
                </a:r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9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(𝑪𝑨) ̅=𝟕𝒄𝒎</a:t>
                </a:r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9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"∠</a:t>
                </a:r>
                <a:r>
                  <a:rPr lang="en-US" altLang="ko-KR" sz="900" b="1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 𝑪=</a:t>
                </a:r>
                <a:r>
                  <a:rPr lang="en-US" altLang="ko-KR" sz="9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"35</a:t>
                </a:r>
                <a:r>
                  <a:rPr lang="en-US" altLang="ko-KR" sz="90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°</a:t>
                </a:r>
                <a:r>
                  <a:rPr lang="ko-KR" altLang="en-US" sz="900" i="0" dirty="0"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"</a:t>
                </a:r>
                <a:r>
                  <a:rPr lang="en-US" altLang="ko-KR" sz="900" dirty="0"/>
                  <a:t>, </a:t>
                </a:r>
                <a:r>
                  <a:rPr lang="en-US" altLang="ko-KR" sz="9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(𝑨𝑩) ̅=𝟓𝒄𝒎</a:t>
                </a:r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9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(𝑩𝑪) ̅=𝟒𝒄𝒎</a:t>
                </a:r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9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"∠</a:t>
                </a:r>
                <a:r>
                  <a:rPr lang="en-US" altLang="ko-KR" sz="900" b="1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 𝑩=</a:t>
                </a:r>
                <a:r>
                  <a:rPr lang="en-US" altLang="ko-KR" sz="9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"10</a:t>
                </a:r>
                <a:r>
                  <a:rPr lang="en-US" altLang="ko-KR" sz="90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5°</a:t>
                </a:r>
                <a:r>
                  <a:rPr lang="ko-KR" altLang="en-US" sz="900" i="0" dirty="0"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"</a:t>
                </a:r>
                <a:r>
                  <a:rPr lang="en-US" altLang="ko-KR" sz="800" dirty="0"/>
                  <a:t>, </a:t>
                </a:r>
                <a:r>
                  <a:rPr lang="en-US" altLang="ko-KR" sz="8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(𝑪𝑨) ̅=𝟓𝒄𝒎</a:t>
                </a:r>
                <a:r>
                  <a:rPr lang="en-US" altLang="ko-KR" sz="8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8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(𝑨𝑩) ̅=𝟑𝒄𝒎</a:t>
                </a:r>
                <a:r>
                  <a:rPr lang="en-US" altLang="ko-KR" sz="8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8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"∠</a:t>
                </a:r>
                <a:r>
                  <a:rPr lang="en-US" altLang="ko-KR" sz="800" b="1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 𝑨=</a:t>
                </a:r>
                <a:r>
                  <a:rPr lang="en-US" altLang="ko-KR" sz="8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"75</a:t>
                </a:r>
                <a:r>
                  <a:rPr lang="en-US" altLang="ko-KR" sz="80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°</a:t>
                </a:r>
                <a:r>
                  <a:rPr lang="ko-KR" altLang="en-US" sz="800" i="0" dirty="0"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"</a:t>
                </a:r>
                <a:endParaRPr lang="en-US" altLang="ko-KR" sz="800" dirty="0"/>
              </a:p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ko-KR" sz="800" dirty="0"/>
              </a:p>
              <a:p>
                <a:pPr fontAlgn="base" latinLnBrk="1">
                  <a:lnSpc>
                    <a:spcPct val="150000"/>
                  </a:lnSpc>
                </a:pPr>
                <a:r>
                  <a:rPr lang="ko-KR" altLang="en-US" sz="800" dirty="0"/>
                  <a:t>공통점</a:t>
                </a:r>
                <a:r>
                  <a:rPr lang="en-US" altLang="ko-KR" sz="800" dirty="0"/>
                  <a:t>: </a:t>
                </a:r>
                <a:r>
                  <a:rPr lang="en-US" altLang="ko-KR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</a:t>
                </a:r>
                <a:r>
                  <a:rPr lang="ko-KR" altLang="en-US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삼각형이 하나만 만들어진 카드들을 비교해 보니</a:t>
                </a:r>
                <a:r>
                  <a:rPr lang="en-US" altLang="ko-KR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 </a:t>
                </a:r>
                <a:r>
                  <a:rPr lang="ko-KR" altLang="en-US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주어진 각이 모두 두 변 사이에 있었다</a:t>
                </a:r>
                <a:r>
                  <a:rPr lang="en-US" altLang="ko-KR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  <a:endParaRPr lang="ko-KR" altLang="en-US" sz="800" dirty="0"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  <a:p>
                <a:pPr fontAlgn="base" latinLnBrk="1">
                  <a:lnSpc>
                    <a:spcPct val="150000"/>
                  </a:lnSpc>
                </a:pPr>
                <a:r>
                  <a:rPr lang="ko-KR" altLang="en-US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각이 두 변 사이에 있을 때는 삼각형이 하나만 만들어졌다</a:t>
                </a:r>
                <a:r>
                  <a:rPr lang="en-US" altLang="ko-KR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 </a:t>
                </a:r>
                <a:r>
                  <a:rPr lang="ko-KR" altLang="en-US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각이 두 변 사이에 있지 않으면 삼각형이 두 개가 되거나 만들어지지 않았다</a:t>
                </a:r>
                <a:r>
                  <a:rPr lang="en-US" altLang="ko-KR" sz="800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  <a:endParaRPr lang="ko-KR" altLang="en-US" sz="800" dirty="0"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12608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832BC-FF85-B80E-0333-2925D55D0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B10955A-461B-53D5-B641-CC3949E81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49099F8-43E1-65B8-18B9-8C7FB3E1B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한 변의 길이와 그 양 끝 각의 크기가 주어지는 것</a:t>
            </a:r>
            <a:endParaRPr lang="en-US" altLang="ko-KR" sz="1200" dirty="0">
              <a:solidFill>
                <a:srgbClr val="0B3F94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62770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190664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57F98-1438-0950-8CBF-357EC7B9F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04B6B54-72F5-0674-C147-32A5AA2E28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78C1DAA-F3E2-4091-2A23-2BECF5A0C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691294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9C9C-0E27-2F0C-73DE-8FE607EC1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30B5FBF-BC05-37AE-10C4-9353272E32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02B3A5D-FF7D-B1ED-D275-FCE3C2AD6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540403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2E07A-86EE-C031-2E11-F22573477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124CDD7-7F98-5427-204E-174245D807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8E80CEE-7696-A2D3-9046-E9F9651F4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3</a:t>
            </a:r>
            <a:r>
              <a:rPr lang="ko-KR" altLang="en-US" dirty="0"/>
              <a:t>번</a:t>
            </a:r>
            <a:r>
              <a:rPr lang="en-US" altLang="ko-KR" dirty="0"/>
              <a:t>, 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2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차시에서 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SSA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는 삼각형이 하나로 결정되지 않는다고 생각했는데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이번 활동에서는 하나만 만들어지는 경우도 있었다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처음에는 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SSA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는 항상 삼각형이 하나로 결정되지 않는다고 생각했지만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예외가 있다는 것을 알게 되었다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dirty="0"/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99898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08DB6-0FAB-B449-E03E-355576605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85883FA-F48F-5FA1-6435-7075D63662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DBAC82D-FA3B-CEB6-898A-9D71BA363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190409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3F21D-89C5-2541-5B36-3D45BC640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D8647D8-71A5-0BD5-5EDF-3C7CE69219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E22A08A-71C4-2C94-24E3-5A5B85F31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3039849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EA8CE-42F8-D1E4-98A5-3956385F5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D39CC6A-647E-033F-CE81-BEB83AC3C0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7D2B247-9782-F10F-54A7-780956993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1765213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619A9-1CB5-0061-0B04-1D2B5D47B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2E6F964-2CC4-D645-ED8B-D56A50C8F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3548E12E-B8B8-41B0-3946-2EF025BA762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dirty="0"/>
                  <a:t>삼각형이 </a:t>
                </a:r>
                <a:r>
                  <a:rPr lang="en-US" altLang="ko-KR" dirty="0"/>
                  <a:t>1</a:t>
                </a:r>
                <a:r>
                  <a:rPr lang="ko-KR" altLang="en-US" dirty="0"/>
                  <a:t>개로 정해지는 경우</a:t>
                </a:r>
                <a:r>
                  <a:rPr lang="en-US" altLang="ko-KR" dirty="0"/>
                  <a:t>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sz="12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</m:ctrlPr>
                      </m:accPr>
                      <m:e>
                        <m:r>
                          <a:rPr lang="en-US" altLang="ko-KR" sz="12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𝑪𝑨</m:t>
                        </m:r>
                      </m:e>
                    </m:acc>
                    <m:r>
                      <a:rPr lang="en-US" altLang="ko-KR" sz="12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a:rPr lang="en-US" altLang="ko-KR" sz="12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𝟓</m:t>
                    </m:r>
                    <m:r>
                      <a:rPr lang="en-US" altLang="ko-KR" sz="12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𝒄𝒎</m:t>
                    </m:r>
                  </m:oMath>
                </a14:m>
                <a:r>
                  <a:rPr lang="en-US" altLang="ko-KR" sz="12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sz="12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</m:ctrlPr>
                      </m:accPr>
                      <m:e>
                        <m:r>
                          <a:rPr lang="en-US" altLang="ko-KR" sz="12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𝑨𝑩</m:t>
                        </m:r>
                      </m:e>
                    </m:acc>
                    <m:r>
                      <a:rPr lang="en-US" altLang="ko-KR" sz="1200" b="1" i="1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a:rPr lang="en-US" altLang="ko-KR" sz="12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𝟔</m:t>
                    </m:r>
                    <m:r>
                      <a:rPr lang="en-US" altLang="ko-KR" sz="1200" b="1" i="1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𝒄𝒎</m:t>
                    </m:r>
                  </m:oMath>
                </a14:m>
                <a:r>
                  <a:rPr lang="en-US" altLang="ko-KR" sz="12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ko-KR" sz="1200" b="0" i="0" dirty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∠</m:t>
                    </m:r>
                    <m:r>
                      <a:rPr lang="en-US" altLang="ko-KR" sz="1200" b="1" i="1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𝑪</m:t>
                    </m:r>
                    <m:r>
                      <a:rPr lang="en-US" altLang="ko-KR" sz="1200" b="1" i="1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m:rPr>
                        <m:nor/>
                      </m:rPr>
                      <a:rPr lang="en-US" altLang="ko-KR" sz="1200" b="0" i="0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65</m:t>
                    </m:r>
                    <m:r>
                      <m:rPr>
                        <m:nor/>
                      </m:rPr>
                      <a:rPr lang="en-US" altLang="ko-KR" sz="1200" i="0" dirty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°</m:t>
                    </m:r>
                  </m:oMath>
                </a14:m>
                <a:r>
                  <a:rPr lang="en-US" altLang="ko-KR" sz="9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</m:ctrlPr>
                      </m:accPr>
                      <m:e>
                        <m: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𝑩𝑪</m:t>
                        </m:r>
                      </m:e>
                    </m:acc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𝟓</m:t>
                    </m:r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𝒄𝒎</m:t>
                    </m:r>
                  </m:oMath>
                </a14:m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</m:ctrlPr>
                      </m:accPr>
                      <m:e>
                        <m: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𝑪𝑨</m:t>
                        </m:r>
                      </m:e>
                    </m:acc>
                    <m:r>
                      <a:rPr lang="en-US" altLang="ko-KR" sz="900" b="1" i="1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𝟕</m:t>
                    </m:r>
                    <m:r>
                      <a:rPr lang="en-US" altLang="ko-KR" sz="900" b="1" i="1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𝒄𝒎</m:t>
                    </m:r>
                  </m:oMath>
                </a14:m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ko-KR" sz="900" b="0" i="0" dirty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∠</m:t>
                    </m:r>
                    <m:r>
                      <m:rPr>
                        <m:nor/>
                      </m:rPr>
                      <a:rPr lang="en-US" altLang="ko-KR" sz="900" b="0" i="0" dirty="0" smtClean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B</m:t>
                    </m:r>
                    <m:r>
                      <a:rPr lang="en-US" altLang="ko-KR" sz="900" b="1" i="1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m:rPr>
                        <m:nor/>
                      </m:rPr>
                      <a:rPr lang="en-US" altLang="ko-KR" sz="900" b="0" i="0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80</m:t>
                    </m:r>
                    <m:r>
                      <m:rPr>
                        <m:nor/>
                      </m:rPr>
                      <a:rPr lang="en-US" altLang="ko-KR" sz="900" i="0" dirty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°</m:t>
                    </m:r>
                  </m:oMath>
                </a14:m>
                <a:r>
                  <a:rPr lang="en-US" altLang="ko-KR" sz="9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</m:ctrlPr>
                      </m:accPr>
                      <m:e>
                        <m: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𝑨𝑩</m:t>
                        </m:r>
                      </m:e>
                    </m:acc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𝟓</m:t>
                    </m:r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𝒄𝒎</m:t>
                    </m:r>
                  </m:oMath>
                </a14:m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</m:ctrlPr>
                      </m:accPr>
                      <m:e>
                        <m: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𝑩𝑪</m:t>
                        </m:r>
                      </m:e>
                    </m:acc>
                    <m:r>
                      <a:rPr lang="en-US" altLang="ko-KR" sz="900" b="1" i="1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𝟔</m:t>
                    </m:r>
                    <m:r>
                      <a:rPr lang="en-US" altLang="ko-KR" sz="900" b="1" i="1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𝒄𝒎</m:t>
                    </m:r>
                  </m:oMath>
                </a14:m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ko-KR" sz="900" b="0" i="0" dirty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∠</m:t>
                    </m:r>
                    <m:r>
                      <a:rPr lang="en-US" altLang="ko-KR" sz="900" b="1" i="1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𝑨</m:t>
                    </m:r>
                    <m:r>
                      <a:rPr lang="en-US" altLang="ko-KR" sz="900" b="1" i="1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m:rPr>
                        <m:nor/>
                      </m:rPr>
                      <a:rPr lang="en-US" altLang="ko-KR" sz="900" b="0" i="0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55</m:t>
                    </m:r>
                    <m:r>
                      <m:rPr>
                        <m:nor/>
                      </m:rPr>
                      <a:rPr lang="en-US" altLang="ko-KR" sz="900" i="0" dirty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°</m:t>
                    </m:r>
                  </m:oMath>
                </a14:m>
                <a:r>
                  <a:rPr lang="en-US" altLang="ko-KR" sz="9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</m:ctrlPr>
                      </m:accPr>
                      <m:e>
                        <m: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𝑪𝑨</m:t>
                        </m:r>
                      </m:e>
                    </m:acc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𝟓</m:t>
                    </m:r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𝒄𝒎</m:t>
                    </m:r>
                  </m:oMath>
                </a14:m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</m:ctrlPr>
                      </m:accPr>
                      <m:e>
                        <m:r>
                          <a:rPr lang="en-US" altLang="ko-KR" sz="900" b="1" i="1" smtClean="0">
                            <a:solidFill>
                              <a:srgbClr val="14202E"/>
                            </a:solidFill>
                            <a:latin typeface="Cambria Math" panose="02040503050406030204" pitchFamily="18" charset="0"/>
                            <a:ea typeface="Pretendard" pitchFamily="34" charset="-122"/>
                            <a:cs typeface="Pretendard" pitchFamily="34" charset="-120"/>
                          </a:rPr>
                          <m:t>𝑨𝑩</m:t>
                        </m:r>
                      </m:e>
                    </m:acc>
                    <m:r>
                      <a:rPr lang="en-US" altLang="ko-KR" sz="900" b="1" i="1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a:rPr lang="en-US" altLang="ko-KR" sz="900" b="1" i="1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𝟔</m:t>
                    </m:r>
                    <m:r>
                      <a:rPr lang="en-US" altLang="ko-KR" sz="900" b="1" i="1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𝒄𝒎</m:t>
                    </m:r>
                  </m:oMath>
                </a14:m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ko-KR" sz="900" b="0" i="0" dirty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∠</m:t>
                    </m:r>
                    <m:r>
                      <m:rPr>
                        <m:nor/>
                      </m:rPr>
                      <a:rPr lang="en-US" altLang="ko-KR" sz="900" b="0" i="0" dirty="0" smtClean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C</m:t>
                    </m:r>
                    <m:r>
                      <a:rPr lang="en-US" altLang="ko-KR" sz="900" b="1" i="1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=</m:t>
                    </m:r>
                    <m:r>
                      <m:rPr>
                        <m:nor/>
                      </m:rPr>
                      <a:rPr lang="en-US" altLang="ko-KR" sz="900" b="0" i="0" dirty="0" smtClean="0"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50</m:t>
                    </m:r>
                    <m:r>
                      <m:rPr>
                        <m:nor/>
                      </m:rPr>
                      <a:rPr lang="en-US" altLang="ko-KR" sz="900" i="0" dirty="0">
                        <a:solidFill>
                          <a:srgbClr val="14202E"/>
                        </a:solidFill>
                        <a:latin typeface="Pretendard" pitchFamily="34" charset="0"/>
                        <a:ea typeface="Pretendard" pitchFamily="34" charset="-122"/>
                        <a:cs typeface="Pretendard" pitchFamily="34" charset="-120"/>
                      </a:rPr>
                      <m:t>°</m:t>
                    </m:r>
                  </m:oMath>
                </a14:m>
                <a:endParaRPr lang="en-US" altLang="ko-KR" sz="800" dirty="0"/>
              </a:p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900" dirty="0"/>
                  <a:t>공통점</a:t>
                </a:r>
                <a:r>
                  <a:rPr lang="en-US" altLang="ko-KR" sz="900" dirty="0"/>
                  <a:t>: </a:t>
                </a:r>
                <a:r>
                  <a:rPr lang="en-US" altLang="ko-KR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</a:t>
                </a:r>
                <a:r>
                  <a:rPr lang="ko-KR" altLang="en-US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두 변의 길이와 끼인각이 아닌 한 각</a:t>
                </a:r>
                <a:r>
                  <a:rPr lang="en-US" altLang="ko-KR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(SSA)</a:t>
                </a:r>
                <a:r>
                  <a:rPr lang="ko-KR" altLang="en-US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이 주어졌을 때 삼각형이 하나만 만들어지는 경우가 있었다</a:t>
                </a:r>
                <a:r>
                  <a:rPr lang="en-US" altLang="ko-KR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 </a:t>
                </a:r>
                <a:r>
                  <a:rPr lang="ko-KR" altLang="en-US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그러한 경우들의 공통점을 살펴보니</a:t>
                </a:r>
                <a:r>
                  <a:rPr lang="en-US" altLang="ko-KR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 </a:t>
                </a:r>
                <a:r>
                  <a:rPr lang="ko-KR" altLang="en-US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주어진 각이 둘 중 긴 변의 대각이었다</a:t>
                </a:r>
                <a:r>
                  <a:rPr lang="en-US" altLang="ko-KR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 </a:t>
                </a:r>
                <a:endParaRPr lang="ko-KR" altLang="en-US" sz="900" dirty="0">
                  <a:solidFill>
                    <a:srgbClr val="0B3F94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</p:txBody>
          </p:sp>
        </mc:Choice>
        <mc:Fallback xmlns="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3548E12E-B8B8-41B0-3946-2EF025BA762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dirty="0"/>
                  <a:t>삼각형이 </a:t>
                </a:r>
                <a:r>
                  <a:rPr lang="en-US" altLang="ko-KR" dirty="0"/>
                  <a:t>1</a:t>
                </a:r>
                <a:r>
                  <a:rPr lang="ko-KR" altLang="en-US" dirty="0"/>
                  <a:t>개로 정해지는 경우</a:t>
                </a:r>
                <a:r>
                  <a:rPr lang="en-US" altLang="ko-KR" dirty="0"/>
                  <a:t>: </a:t>
                </a:r>
                <a:r>
                  <a:rPr lang="en-US" altLang="ko-KR" sz="12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(𝑪𝑨) ̅=𝟓𝒄𝒎</a:t>
                </a:r>
                <a:r>
                  <a:rPr lang="en-US" altLang="ko-KR" sz="12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12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(𝑨𝑩) ̅=𝟔𝒄𝒎</a:t>
                </a:r>
                <a:r>
                  <a:rPr lang="en-US" altLang="ko-KR" sz="12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12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"∠</a:t>
                </a:r>
                <a:r>
                  <a:rPr lang="en-US" altLang="ko-KR" sz="1200" b="1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 𝑪=</a:t>
                </a:r>
                <a:r>
                  <a:rPr lang="en-US" altLang="ko-KR" sz="12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"65</a:t>
                </a:r>
                <a:r>
                  <a:rPr lang="en-US" altLang="ko-KR" sz="120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°</a:t>
                </a:r>
                <a:r>
                  <a:rPr lang="ko-KR" altLang="en-US" sz="1200" i="0" dirty="0"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"</a:t>
                </a:r>
                <a:r>
                  <a:rPr lang="en-US" altLang="ko-KR" sz="900" dirty="0"/>
                  <a:t>, </a:t>
                </a:r>
                <a:r>
                  <a:rPr lang="en-US" altLang="ko-KR" sz="9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(𝑩𝑪) ̅=𝟓𝒄𝒎</a:t>
                </a:r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9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(𝑪𝑨) ̅=𝟕𝒄𝒎</a:t>
                </a:r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9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"∠B</a:t>
                </a:r>
                <a:r>
                  <a:rPr lang="en-US" altLang="ko-KR" sz="900" b="1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"=</a:t>
                </a:r>
                <a:r>
                  <a:rPr lang="en-US" altLang="ko-KR" sz="9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"80</a:t>
                </a:r>
                <a:r>
                  <a:rPr lang="en-US" altLang="ko-KR" sz="90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°</a:t>
                </a:r>
                <a:r>
                  <a:rPr lang="ko-KR" altLang="en-US" sz="900" i="0" dirty="0"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"</a:t>
                </a:r>
                <a:r>
                  <a:rPr lang="en-US" altLang="ko-KR" sz="900" dirty="0"/>
                  <a:t>, </a:t>
                </a:r>
                <a:r>
                  <a:rPr lang="en-US" altLang="ko-KR" sz="9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(𝑨𝑩) ̅=𝟓𝒄𝒎</a:t>
                </a:r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9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(𝑩𝑪) ̅=𝟔𝒄𝒎</a:t>
                </a:r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9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"∠</a:t>
                </a:r>
                <a:r>
                  <a:rPr lang="en-US" altLang="ko-KR" sz="900" b="1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 𝑨=</a:t>
                </a:r>
                <a:r>
                  <a:rPr lang="en-US" altLang="ko-KR" sz="9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"55</a:t>
                </a:r>
                <a:r>
                  <a:rPr lang="en-US" altLang="ko-KR" sz="90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°</a:t>
                </a:r>
                <a:r>
                  <a:rPr lang="ko-KR" altLang="en-US" sz="900" i="0" dirty="0"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"</a:t>
                </a:r>
                <a:r>
                  <a:rPr lang="en-US" altLang="ko-KR" sz="900" dirty="0"/>
                  <a:t>, </a:t>
                </a:r>
                <a:r>
                  <a:rPr lang="en-US" altLang="ko-KR" sz="9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(𝑪𝑨) ̅=𝟓𝒄𝒎</a:t>
                </a:r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9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(𝑨𝑩) ̅=𝟔𝒄𝒎</a:t>
                </a:r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9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"∠C</a:t>
                </a:r>
                <a:r>
                  <a:rPr lang="en-US" altLang="ko-KR" sz="900" b="1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"=</a:t>
                </a:r>
                <a:r>
                  <a:rPr lang="en-US" altLang="ko-KR" sz="9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"50</a:t>
                </a:r>
                <a:r>
                  <a:rPr lang="en-US" altLang="ko-KR" sz="90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°</a:t>
                </a:r>
                <a:r>
                  <a:rPr lang="ko-KR" altLang="en-US" sz="900" i="0" dirty="0"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"</a:t>
                </a:r>
                <a:endParaRPr lang="en-US" altLang="ko-KR" sz="800" dirty="0"/>
              </a:p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900" dirty="0"/>
                  <a:t>공통점</a:t>
                </a:r>
                <a:r>
                  <a:rPr lang="en-US" altLang="ko-KR" sz="900" dirty="0"/>
                  <a:t>: </a:t>
                </a:r>
                <a:r>
                  <a:rPr lang="en-US" altLang="ko-KR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</a:t>
                </a:r>
                <a:r>
                  <a:rPr lang="ko-KR" altLang="en-US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두 변의 길이와 끼인각이 아닌 한 각</a:t>
                </a:r>
                <a:r>
                  <a:rPr lang="en-US" altLang="ko-KR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(SSA)</a:t>
                </a:r>
                <a:r>
                  <a:rPr lang="ko-KR" altLang="en-US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이 주어졌을 때 삼각형이 하나만 만들어지는 경우가 있었다</a:t>
                </a:r>
                <a:r>
                  <a:rPr lang="en-US" altLang="ko-KR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 </a:t>
                </a:r>
                <a:r>
                  <a:rPr lang="ko-KR" altLang="en-US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그러한 경우들의 공통점을 살펴보니</a:t>
                </a:r>
                <a:r>
                  <a:rPr lang="en-US" altLang="ko-KR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 </a:t>
                </a:r>
                <a:r>
                  <a:rPr lang="ko-KR" altLang="en-US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주어진 각이 둘 중 긴 변의 대각이었다</a:t>
                </a:r>
                <a:r>
                  <a:rPr lang="en-US" altLang="ko-KR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 </a:t>
                </a:r>
                <a:endParaRPr lang="ko-KR" altLang="en-US" sz="900" dirty="0">
                  <a:solidFill>
                    <a:srgbClr val="0B3F94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57332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93451-6E2A-0888-F965-B1EB507A5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69F7414-600B-8087-EAE8-891C93481F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943AAF1-CAE6-284F-93CD-26B276294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변의 길이와 그중 긴 변의 대각의 크기가 주어지는 것</a:t>
            </a:r>
            <a:endParaRPr lang="en-US" altLang="ko-KR" sz="1200" dirty="0">
              <a:solidFill>
                <a:srgbClr val="0B3F94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47506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5E190-0A0C-D979-6D74-17C3356FE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B998393-04D6-F7DD-2E9E-A4F8866EAF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71B6F04-244A-2E62-C3BD-224665637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4089036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C3497-1E43-DDC4-3682-2A55775B0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FB4CAB3-9543-03EE-AD8B-11E8929130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8DF7416-44A2-861B-DC42-4CA295337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8935122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E9284-8E7A-1769-2AC3-10BE6F767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69F266D-4D0B-0B7A-99E1-3ADDF670F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4ECBB9-DBFF-D305-BF90-BAD852AD1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70338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708DD-0431-EEBF-E553-410C64345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E645D26-7A56-AF6E-EA12-5B6374FC58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5FF8469-2556-CDB9-6D56-B9EBBA2B1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702721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1E714-26C0-7604-8BC2-3DCE59F09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BF0817B-7472-7546-2DF1-886429A639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8359597-FBE3-A307-B8B5-A36893F0C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047902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1FFBB-67A4-50DD-FEEF-1566C7CC8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C4F569C-E29A-BB08-C23E-7D921D0889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A76E917-8A52-C202-E37D-6C55EA2177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6119509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42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E62F1D30-3239-400C-40E2-88C994C365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62400"/>
            <a:ext cx="12192000" cy="28956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6BA5CAC-A466-FDEC-5358-F4E59B9397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308" y="0"/>
            <a:ext cx="1358751" cy="117083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E3DC4DA-0722-4149-7127-56A2A586CE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74162" y="1330494"/>
            <a:ext cx="251554" cy="4507585"/>
          </a:xfrm>
          <a:prstGeom prst="rect">
            <a:avLst/>
          </a:prstGeom>
        </p:spPr>
      </p:pic>
      <p:sp>
        <p:nvSpPr>
          <p:cNvPr id="31" name="텍스트 개체 틀 9">
            <a:extLst>
              <a:ext uri="{FF2B5EF4-FFF2-40B4-BE49-F238E27FC236}">
                <a16:creationId xmlns:a16="http://schemas.microsoft.com/office/drawing/2014/main" id="{F2A0ADC9-37A2-D804-81FE-48968B53A7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08336" y="275471"/>
            <a:ext cx="744514" cy="389823"/>
          </a:xfrm>
        </p:spPr>
        <p:txBody>
          <a:bodyPr lIns="0" tIns="0" rIns="0" bIns="0" anchor="ctr"/>
          <a:lstStyle>
            <a:lvl1pPr algn="ctr">
              <a:buNone/>
              <a:defRPr sz="2600" b="1" spc="3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목차</a:t>
            </a:r>
          </a:p>
        </p:txBody>
      </p:sp>
    </p:spTree>
    <p:extLst>
      <p:ext uri="{BB962C8B-B14F-4D97-AF65-F5344CB8AC3E}">
        <p14:creationId xmlns:p14="http://schemas.microsoft.com/office/powerpoint/2010/main" val="321014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EBD54482-BC55-8E06-0312-C0149C8C95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379445F-F5B4-0FE0-F502-BF393B719A1B}"/>
              </a:ext>
            </a:extLst>
          </p:cNvPr>
          <p:cNvSpPr/>
          <p:nvPr userDrawn="1"/>
        </p:nvSpPr>
        <p:spPr>
          <a:xfrm>
            <a:off x="5512565" y="2034133"/>
            <a:ext cx="1166878" cy="505549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18000" rIns="216000" bIns="18000" rtlCol="0" anchor="ctr">
            <a:noAutofit/>
          </a:bodyPr>
          <a:lstStyle/>
          <a:p>
            <a:pPr algn="ctr"/>
            <a:endParaRPr lang="ko-KR" altLang="en-US" sz="21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5A98AAD-291D-7817-D6C6-E20CF939BE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2564" y="2034857"/>
            <a:ext cx="1166878" cy="504825"/>
          </a:xfrm>
        </p:spPr>
        <p:txBody>
          <a:bodyPr anchor="ctr"/>
          <a:lstStyle>
            <a:lvl1pPr algn="ctr">
              <a:buNone/>
              <a:defRPr sz="21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13" name="텍스트 개체 틀 9">
            <a:extLst>
              <a:ext uri="{FF2B5EF4-FFF2-40B4-BE49-F238E27FC236}">
                <a16:creationId xmlns:a16="http://schemas.microsoft.com/office/drawing/2014/main" id="{C0341AE0-A9B1-4193-2D7F-DB7B408C46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9850" y="2771085"/>
            <a:ext cx="9512300" cy="1061829"/>
          </a:xfrm>
        </p:spPr>
        <p:txBody>
          <a:bodyPr wrap="square" anchor="ctr">
            <a:spAutoFit/>
          </a:bodyPr>
          <a:lstStyle>
            <a:lvl1pPr algn="ctr">
              <a:buNone/>
              <a:defRPr sz="70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defRPr>
            </a:lvl1pPr>
          </a:lstStyle>
          <a:p>
            <a:pPr lvl="0"/>
            <a:r>
              <a:rPr lang="ko-KR" altLang="en-US" dirty="0"/>
              <a:t>제목이 들어갑니다</a:t>
            </a:r>
          </a:p>
        </p:txBody>
      </p:sp>
      <p:sp>
        <p:nvSpPr>
          <p:cNvPr id="14" name="텍스트 개체 틀 9">
            <a:extLst>
              <a:ext uri="{FF2B5EF4-FFF2-40B4-BE49-F238E27FC236}">
                <a16:creationId xmlns:a16="http://schemas.microsoft.com/office/drawing/2014/main" id="{51F4720C-F774-E8D0-CD8C-C683E3A2B7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9850" y="3940665"/>
            <a:ext cx="9512300" cy="369332"/>
          </a:xfrm>
        </p:spPr>
        <p:txBody>
          <a:bodyPr wrap="square" anchor="ctr">
            <a:spAutoFit/>
          </a:bodyPr>
          <a:lstStyle>
            <a:lvl1pPr algn="ctr">
              <a:buNone/>
              <a:defRPr sz="2000"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제목이 들어갑니다</a:t>
            </a:r>
          </a:p>
        </p:txBody>
      </p:sp>
    </p:spTree>
    <p:extLst>
      <p:ext uri="{BB962C8B-B14F-4D97-AF65-F5344CB8AC3E}">
        <p14:creationId xmlns:p14="http://schemas.microsoft.com/office/powerpoint/2010/main" val="3730067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EBD54482-BC55-8E06-0312-C0149C8C95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93706A9D-F46F-056E-491E-6513BEDA583E}"/>
              </a:ext>
            </a:extLst>
          </p:cNvPr>
          <p:cNvSpPr/>
          <p:nvPr userDrawn="1"/>
        </p:nvSpPr>
        <p:spPr>
          <a:xfrm>
            <a:off x="527050" y="406400"/>
            <a:ext cx="11137900" cy="6045200"/>
          </a:xfrm>
          <a:prstGeom prst="roundRect">
            <a:avLst>
              <a:gd name="adj" fmla="val 6373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35BF34D6-1420-634F-3A83-3B6FEED4EE26}"/>
              </a:ext>
            </a:extLst>
          </p:cNvPr>
          <p:cNvSpPr/>
          <p:nvPr userDrawn="1"/>
        </p:nvSpPr>
        <p:spPr>
          <a:xfrm>
            <a:off x="5375657" y="2034133"/>
            <a:ext cx="1440686" cy="505549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18000" rIns="216000" bIns="18000" rtlCol="0" anchor="ctr">
            <a:noAutofit/>
          </a:bodyPr>
          <a:lstStyle/>
          <a:p>
            <a:pPr algn="ctr"/>
            <a:endParaRPr lang="ko-KR" altLang="en-US" sz="21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텍스트 개체 틀 9">
            <a:extLst>
              <a:ext uri="{FF2B5EF4-FFF2-40B4-BE49-F238E27FC236}">
                <a16:creationId xmlns:a16="http://schemas.microsoft.com/office/drawing/2014/main" id="{453D972B-E38A-9F6A-0FF6-D5AF561774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2564" y="2034857"/>
            <a:ext cx="1166878" cy="504825"/>
          </a:xfrm>
        </p:spPr>
        <p:txBody>
          <a:bodyPr anchor="ctr"/>
          <a:lstStyle>
            <a:lvl1pPr algn="ctr">
              <a:buNone/>
              <a:defRPr sz="21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학습목표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69214EF7-E4CE-34F8-3E74-F80BCF50B4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9850" y="2898085"/>
            <a:ext cx="9512300" cy="1061829"/>
          </a:xfrm>
        </p:spPr>
        <p:txBody>
          <a:bodyPr wrap="square" anchor="ctr">
            <a:spAutoFit/>
          </a:bodyPr>
          <a:lstStyle>
            <a:lvl1pPr algn="ctr">
              <a:buNone/>
              <a:defRPr sz="70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defRPr>
            </a:lvl1pPr>
          </a:lstStyle>
          <a:p>
            <a:pPr lvl="0"/>
            <a:r>
              <a:rPr lang="ko-KR" altLang="en-US" dirty="0"/>
              <a:t>제목이 들어갑니다</a:t>
            </a:r>
          </a:p>
        </p:txBody>
      </p:sp>
    </p:spTree>
    <p:extLst>
      <p:ext uri="{BB962C8B-B14F-4D97-AF65-F5344CB8AC3E}">
        <p14:creationId xmlns:p14="http://schemas.microsoft.com/office/powerpoint/2010/main" val="1191487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콘텐츠 2개">
    <p:bg>
      <p:bgPr>
        <a:solidFill>
          <a:srgbClr val="D1E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4BFA917B-79C3-769F-7490-5F8AC1D09B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58" y="758524"/>
            <a:ext cx="11225834" cy="609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88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91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geomath.kr/algeo/algeomath/app/view?id=97d8d9fdc039573381638d42db1e4d26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0.svg"/><Relationship Id="rId7" Type="http://schemas.openxmlformats.org/officeDocument/2006/relationships/image" Target="../media/image29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0.png"/><Relationship Id="rId5" Type="http://schemas.openxmlformats.org/officeDocument/2006/relationships/image" Target="../media/image270.png"/><Relationship Id="rId4" Type="http://schemas.openxmlformats.org/officeDocument/2006/relationships/hyperlink" Target="https://www.algeomath.kr/algeo/algeomath/app/view?id=84ab467b9421b629382f3b37add20d4f" TargetMode="External"/><Relationship Id="rId9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hyperlink" Target="https://www.algeomath.kr/algeo/algeomath/app/view?id=441910f25d0ee302de29fdb0814e2352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lgeomath.kr/algeo/algeomath/app/view?id=0dbdcbd42d67d7c6aee0735d22f75674" TargetMode="External"/><Relationship Id="rId3" Type="http://schemas.openxmlformats.org/officeDocument/2006/relationships/image" Target="../media/image43.pn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hyperlink" Target="https://www.algeomath.kr/algeo/algeomath/app/view?id=3f6d64265c2fe5be73897deab8dc0628" TargetMode="External"/><Relationship Id="rId4" Type="http://schemas.openxmlformats.org/officeDocument/2006/relationships/image" Target="../media/image30.sv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9598" y="1724579"/>
            <a:ext cx="8572500" cy="1286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600" b="1" kern="0" spc="-300" dirty="0" err="1">
                <a:solidFill>
                  <a:srgbClr val="0B2149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작도</a:t>
            </a:r>
            <a:r>
              <a:rPr lang="ko-KR" altLang="en-US" sz="9600" b="1" kern="0" spc="-300" dirty="0">
                <a:solidFill>
                  <a:srgbClr val="0B2149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의 </a:t>
            </a:r>
            <a:r>
              <a:rPr lang="ko-KR" altLang="en-US" sz="9600" b="1" kern="0" spc="-300" dirty="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비밀</a:t>
            </a:r>
            <a:endParaRPr lang="en-US" sz="9600" dirty="0">
              <a:solidFill>
                <a:srgbClr val="0C4CAB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sp>
        <p:nvSpPr>
          <p:cNvPr id="7" name="Shape 3"/>
          <p:cNvSpPr/>
          <p:nvPr/>
        </p:nvSpPr>
        <p:spPr>
          <a:xfrm>
            <a:off x="4326941" y="6096305"/>
            <a:ext cx="3543300" cy="437998"/>
          </a:xfrm>
          <a:prstGeom prst="roundRect">
            <a:avLst>
              <a:gd name="adj" fmla="val 50104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88EE9FF-159D-ECD3-2A9D-D2C49B798F11}"/>
              </a:ext>
            </a:extLst>
          </p:cNvPr>
          <p:cNvSpPr/>
          <p:nvPr/>
        </p:nvSpPr>
        <p:spPr>
          <a:xfrm>
            <a:off x="2850998" y="3290577"/>
            <a:ext cx="6489700" cy="2057511"/>
          </a:xfrm>
          <a:prstGeom prst="roundRect">
            <a:avLst>
              <a:gd name="adj" fmla="val 18712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1"/>
          <p:cNvSpPr txBox="1"/>
          <p:nvPr/>
        </p:nvSpPr>
        <p:spPr>
          <a:xfrm>
            <a:off x="3565964" y="3660338"/>
            <a:ext cx="5060681" cy="131799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4000" b="1" kern="0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 하나의 </a:t>
            </a:r>
            <a:r>
              <a:rPr lang="en-US" sz="4000" b="1" kern="0" spc="-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삼각형을</a:t>
            </a:r>
            <a:r>
              <a:rPr lang="en-US" sz="4000" b="1" kern="0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4000" b="1" kern="0" spc="-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만드는</a:t>
            </a:r>
            <a:endParaRPr lang="en-US" sz="4000" b="1" kern="0" spc="-100" dirty="0">
              <a:solidFill>
                <a:schemeClr val="tx1">
                  <a:lumMod val="85000"/>
                  <a:lumOff val="15000"/>
                </a:schemeClr>
              </a:solidFill>
              <a:latin typeface="Pretendard" pitchFamily="34" charset="0"/>
              <a:ea typeface="Pretendard" pitchFamily="34" charset="-122"/>
              <a:cs typeface="Pretendard" pitchFamily="34" charset="-120"/>
            </a:endParaRPr>
          </a:p>
          <a:p>
            <a:pPr algn="ctr">
              <a:lnSpc>
                <a:spcPct val="110000"/>
              </a:lnSpc>
            </a:pPr>
            <a:r>
              <a:rPr lang="en-US" altLang="ko-KR" sz="4000" b="1" kern="0" spc="-100" dirty="0">
                <a:solidFill>
                  <a:srgbClr val="0C4C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</a:t>
            </a:r>
            <a:r>
              <a:rPr lang="en-US" altLang="ko-KR" sz="4000" b="1" kern="0" spc="-100" dirty="0" err="1">
                <a:solidFill>
                  <a:srgbClr val="0C4C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숨은</a:t>
            </a:r>
            <a:r>
              <a:rPr lang="en-US" altLang="ko-KR" sz="4000" b="1" kern="0" spc="-100" dirty="0">
                <a:solidFill>
                  <a:srgbClr val="0C4C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4000" b="1" kern="0" spc="-100" dirty="0" err="1">
                <a:solidFill>
                  <a:srgbClr val="0C4C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단서’</a:t>
            </a:r>
            <a:r>
              <a:rPr lang="en-US" altLang="ko-KR" sz="4000" b="1" kern="0" spc="-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</a:t>
            </a:r>
            <a:r>
              <a:rPr lang="en-US" altLang="ko-KR" sz="4000" b="1" kern="0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4000" b="1" kern="0" spc="-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찾아라</a:t>
            </a:r>
            <a:endParaRPr lang="en-US" altLang="ko-KR" sz="4000" spc="-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897CBB-F969-0C60-5638-6258CE5243C3}"/>
              </a:ext>
            </a:extLst>
          </p:cNvPr>
          <p:cNvSpPr txBox="1"/>
          <p:nvPr/>
        </p:nvSpPr>
        <p:spPr>
          <a:xfrm>
            <a:off x="1261248" y="264886"/>
            <a:ext cx="8386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600" spc="3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C66DD1-69C9-A036-7C07-15B6AB30900B}"/>
              </a:ext>
            </a:extLst>
          </p:cNvPr>
          <p:cNvSpPr txBox="1"/>
          <p:nvPr/>
        </p:nvSpPr>
        <p:spPr>
          <a:xfrm>
            <a:off x="2373992" y="1538455"/>
            <a:ext cx="2909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1차시  무엇이 맞을까?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FD3855-E122-DC63-4644-4201762D4211}"/>
              </a:ext>
            </a:extLst>
          </p:cNvPr>
          <p:cNvSpPr txBox="1"/>
          <p:nvPr/>
        </p:nvSpPr>
        <p:spPr>
          <a:xfrm>
            <a:off x="2373992" y="2651591"/>
            <a:ext cx="2909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2차시  숨은 단서를 찾아라!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2EB930-DF1D-7742-8E13-6A314D97E374}"/>
              </a:ext>
            </a:extLst>
          </p:cNvPr>
          <p:cNvSpPr txBox="1"/>
          <p:nvPr/>
        </p:nvSpPr>
        <p:spPr>
          <a:xfrm>
            <a:off x="2373992" y="3784700"/>
            <a:ext cx="4674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3차시  </a:t>
            </a:r>
            <a:r>
              <a:rPr lang="en-US" altLang="ko-KR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‘</a:t>
            </a:r>
            <a:r>
              <a:rPr lang="ko-KR" altLang="en-US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삼각형의 작도</a:t>
            </a:r>
            <a:r>
              <a:rPr lang="en-US" altLang="ko-KR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’</a:t>
            </a:r>
            <a:r>
              <a:rPr lang="ko-KR" altLang="en-US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전문가가 되어라</a:t>
            </a:r>
            <a:r>
              <a:rPr lang="en-US" altLang="ko-KR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!</a:t>
            </a:r>
            <a:endParaRPr lang="ko-KR" altLang="en-US" sz="24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2470286" y="1957073"/>
            <a:ext cx="3166553" cy="5068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 </a:t>
            </a:r>
            <a:r>
              <a:rPr lang="ko-KR" altLang="en-US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작도</a:t>
            </a:r>
            <a:r>
              <a:rPr lang="en-US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사건 조사</a:t>
            </a:r>
            <a:endParaRPr 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6" name="Text 17"/>
          <p:cNvSpPr txBox="1"/>
          <p:nvPr/>
        </p:nvSpPr>
        <p:spPr>
          <a:xfrm>
            <a:off x="2470286" y="3130553"/>
            <a:ext cx="2882967" cy="33741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작도 조건</a:t>
            </a:r>
            <a:r>
              <a:rPr lang="en-US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찾기</a:t>
            </a:r>
            <a:endParaRPr 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8" name="Text 21"/>
          <p:cNvSpPr txBox="1"/>
          <p:nvPr/>
        </p:nvSpPr>
        <p:spPr>
          <a:xfrm>
            <a:off x="2481113" y="4237786"/>
            <a:ext cx="2515105" cy="398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 </a:t>
            </a:r>
            <a:r>
              <a:rPr lang="en-US" kern="0" spc="-22" dirty="0" err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나만의</a:t>
            </a:r>
            <a:r>
              <a:rPr lang="en-US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탐정 규칙 만들기</a:t>
            </a:r>
            <a:endParaRPr 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7DDF8FE9-678E-95F5-B6C9-E377DC69F35F}"/>
              </a:ext>
            </a:extLst>
          </p:cNvPr>
          <p:cNvSpPr/>
          <p:nvPr/>
        </p:nvSpPr>
        <p:spPr>
          <a:xfrm>
            <a:off x="1646262" y="1569262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393749D-F575-C63E-AE69-EED6F8FCA7E4}"/>
              </a:ext>
            </a:extLst>
          </p:cNvPr>
          <p:cNvSpPr/>
          <p:nvPr/>
        </p:nvSpPr>
        <p:spPr>
          <a:xfrm>
            <a:off x="1646262" y="2682398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D7D19574-8AF3-82D0-3148-18B327326B34}"/>
              </a:ext>
            </a:extLst>
          </p:cNvPr>
          <p:cNvSpPr/>
          <p:nvPr/>
        </p:nvSpPr>
        <p:spPr>
          <a:xfrm>
            <a:off x="1646262" y="3815507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1" name="텍스트 개체 틀 9">
            <a:extLst>
              <a:ext uri="{FF2B5EF4-FFF2-40B4-BE49-F238E27FC236}">
                <a16:creationId xmlns:a16="http://schemas.microsoft.com/office/drawing/2014/main" id="{71B323BE-827E-08C6-5B49-7A56A0579DF4}"/>
              </a:ext>
            </a:extLst>
          </p:cNvPr>
          <p:cNvSpPr txBox="1">
            <a:spLocks/>
          </p:cNvSpPr>
          <p:nvPr/>
        </p:nvSpPr>
        <p:spPr>
          <a:xfrm>
            <a:off x="1646261" y="1575085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01</a:t>
            </a:r>
            <a:endParaRPr lang="ko-KR" altLang="en-US" dirty="0"/>
          </a:p>
        </p:txBody>
      </p:sp>
      <p:sp>
        <p:nvSpPr>
          <p:cNvPr id="42" name="텍스트 개체 틀 9">
            <a:extLst>
              <a:ext uri="{FF2B5EF4-FFF2-40B4-BE49-F238E27FC236}">
                <a16:creationId xmlns:a16="http://schemas.microsoft.com/office/drawing/2014/main" id="{FD1B259F-6508-2468-12D1-B28BF122AE6D}"/>
              </a:ext>
            </a:extLst>
          </p:cNvPr>
          <p:cNvSpPr txBox="1">
            <a:spLocks/>
          </p:cNvSpPr>
          <p:nvPr/>
        </p:nvSpPr>
        <p:spPr>
          <a:xfrm>
            <a:off x="1646261" y="2688221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02</a:t>
            </a:r>
            <a:endParaRPr lang="ko-KR" altLang="en-US" dirty="0"/>
          </a:p>
        </p:txBody>
      </p:sp>
      <p:sp>
        <p:nvSpPr>
          <p:cNvPr id="43" name="텍스트 개체 틀 9">
            <a:extLst>
              <a:ext uri="{FF2B5EF4-FFF2-40B4-BE49-F238E27FC236}">
                <a16:creationId xmlns:a16="http://schemas.microsoft.com/office/drawing/2014/main" id="{2AE41169-CF1A-F513-D6BB-EE3485EA0F1F}"/>
              </a:ext>
            </a:extLst>
          </p:cNvPr>
          <p:cNvSpPr txBox="1">
            <a:spLocks/>
          </p:cNvSpPr>
          <p:nvPr/>
        </p:nvSpPr>
        <p:spPr>
          <a:xfrm>
            <a:off x="1646261" y="3820853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03</a:t>
            </a:r>
            <a:endParaRPr lang="ko-KR" altLang="en-US" dirty="0"/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21AF2D39-94E0-CABE-C1FB-A487884D1702}"/>
              </a:ext>
            </a:extLst>
          </p:cNvPr>
          <p:cNvCxnSpPr>
            <a:cxnSpLocks/>
          </p:cNvCxnSpPr>
          <p:nvPr/>
        </p:nvCxnSpPr>
        <p:spPr>
          <a:xfrm>
            <a:off x="1646262" y="2471964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C3EF7012-BEC6-E3B6-599F-0C9164C93173}"/>
              </a:ext>
            </a:extLst>
          </p:cNvPr>
          <p:cNvCxnSpPr/>
          <p:nvPr/>
        </p:nvCxnSpPr>
        <p:spPr>
          <a:xfrm>
            <a:off x="1646262" y="3625950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67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504140A-A8BB-3E29-935D-46B76A525D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2397F5-FE57-0BCE-9B07-23E21A3A08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spc="-100" dirty="0">
                <a:solidFill>
                  <a:srgbClr val="0C4CAB"/>
                </a:solidFill>
              </a:rPr>
              <a:t>무엇</a:t>
            </a:r>
            <a:r>
              <a:rPr lang="ko-KR" altLang="en-US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이 </a:t>
            </a:r>
            <a:r>
              <a:rPr lang="ko-KR" altLang="en-US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</a:rPr>
              <a:t>맞을까</a:t>
            </a:r>
            <a:r>
              <a:rPr lang="en-US" altLang="ko-KR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?</a:t>
            </a:r>
            <a:endParaRPr lang="ko-KR" altLang="en-US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4" name="Text 3"/>
          <p:cNvSpPr txBox="1"/>
          <p:nvPr/>
        </p:nvSpPr>
        <p:spPr>
          <a:xfrm>
            <a:off x="0" y="4064317"/>
            <a:ext cx="12192610" cy="352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900" b="1" kern="0" spc="-37" dirty="0">
                <a:ln>
                  <a:solidFill>
                    <a:schemeClr val="bg2"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친구의 주장 속에서 삼각형이 하나로 정해지는 </a:t>
            </a:r>
            <a:r>
              <a:rPr lang="en-US" sz="1900" b="1" kern="0" spc="-37" dirty="0">
                <a:ln>
                  <a:solidFill>
                    <a:schemeClr val="bg2"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‘숨은 단서’</a:t>
            </a:r>
            <a:r>
              <a:rPr lang="en-US" sz="1900" b="1" kern="0" spc="-37" dirty="0">
                <a:ln>
                  <a:solidFill>
                    <a:schemeClr val="bg2"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찾아봅시다.</a:t>
            </a:r>
            <a:endParaRPr lang="en-US" sz="1900" dirty="0">
              <a:ln>
                <a:solidFill>
                  <a:schemeClr val="bg2">
                    <a:alpha val="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73256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1073343C-C8CC-0795-B758-337DB65F3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0200" y="2034857"/>
            <a:ext cx="1332742" cy="504825"/>
          </a:xfrm>
        </p:spPr>
        <p:txBody>
          <a:bodyPr/>
          <a:lstStyle/>
          <a:p>
            <a:r>
              <a:rPr lang="ko-KR" altLang="en-US" dirty="0"/>
              <a:t>학습목표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22C702B-F704-A16F-B76A-D2881B82FF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1611" y="2664776"/>
            <a:ext cx="10888779" cy="2031050"/>
          </a:xfrm>
        </p:spPr>
        <p:txBody>
          <a:bodyPr wrap="square" lIns="0" tIns="0" rIns="0" bIns="0">
            <a:noAutofit/>
          </a:bodyPr>
          <a:lstStyle/>
          <a:p>
            <a:pPr marL="0" indent="0"/>
            <a:r>
              <a:rPr lang="ko-KR" altLang="en-US" sz="4400" dirty="0"/>
              <a:t>삼각형이 하나로 결정되는 경우를 </a:t>
            </a:r>
            <a:r>
              <a:rPr lang="ko-KR" altLang="en-US" sz="4400" dirty="0">
                <a:solidFill>
                  <a:srgbClr val="0C4CAB"/>
                </a:solidFill>
              </a:rPr>
              <a:t>추측</a:t>
            </a:r>
            <a:r>
              <a:rPr lang="ko-KR" altLang="en-US" sz="4400" dirty="0"/>
              <a:t>하고</a:t>
            </a:r>
            <a:r>
              <a:rPr lang="en-US" altLang="ko-KR" sz="4400" dirty="0"/>
              <a:t>,</a:t>
            </a:r>
          </a:p>
          <a:p>
            <a:pPr marL="0" indent="0"/>
            <a:r>
              <a:rPr lang="ko-KR" altLang="en-US" sz="4400" dirty="0">
                <a:solidFill>
                  <a:srgbClr val="0C4CAB"/>
                </a:solidFill>
              </a:rPr>
              <a:t>작도</a:t>
            </a:r>
            <a:r>
              <a:rPr lang="ko-KR" altLang="en-US" sz="4400" dirty="0"/>
              <a:t>를 통해 이를 확인할 수 있다</a:t>
            </a:r>
            <a:r>
              <a:rPr lang="en-US" altLang="ko-KR" sz="4400" dirty="0"/>
              <a:t>. </a:t>
            </a:r>
            <a:endParaRPr lang="ko-KR" altLang="en-US" sz="4400" dirty="0"/>
          </a:p>
        </p:txBody>
      </p:sp>
    </p:spTree>
    <p:extLst>
      <p:ext uri="{BB962C8B-B14F-4D97-AF65-F5344CB8AC3E}">
        <p14:creationId xmlns:p14="http://schemas.microsoft.com/office/powerpoint/2010/main" val="3416744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944F-63BB-261B-E9BB-4F5D684B4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2DEC1430-D67C-0C83-F63B-44C93FE92936}"/>
              </a:ext>
            </a:extLst>
          </p:cNvPr>
          <p:cNvSpPr/>
          <p:nvPr/>
        </p:nvSpPr>
        <p:spPr>
          <a:xfrm>
            <a:off x="1186975" y="2298372"/>
            <a:ext cx="9818051" cy="4000827"/>
          </a:xfrm>
          <a:prstGeom prst="roundRect">
            <a:avLst>
              <a:gd name="adj" fmla="val 10499"/>
            </a:avLst>
          </a:prstGeom>
          <a:solidFill>
            <a:schemeClr val="accent1">
              <a:lumMod val="20000"/>
              <a:lumOff val="80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E69D394A-64C5-13D0-3904-19C53E99EA50}"/>
              </a:ext>
            </a:extLst>
          </p:cNvPr>
          <p:cNvSpPr txBox="1">
            <a:spLocks/>
          </p:cNvSpPr>
          <p:nvPr/>
        </p:nvSpPr>
        <p:spPr>
          <a:xfrm>
            <a:off x="1346200" y="107530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kern="0" spc="-37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삼각형의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400" b="1" kern="0" spc="-37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모양과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400" b="1" kern="0" spc="-37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크기가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400" b="1" kern="0" spc="-37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하나로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400" b="1" kern="0" spc="-37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정해지는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400" b="1" kern="0" spc="-37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조건에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400" b="1" kern="0" spc="-37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대한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400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</a:t>
            </a:r>
            <a:r>
              <a:rPr lang="en-US" altLang="ko-KR" sz="2400" b="1" kern="0" spc="-37" dirty="0" err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학생의</a:t>
            </a:r>
            <a:r>
              <a:rPr lang="en-US" altLang="ko-KR" sz="2400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400" b="1" kern="0" spc="-37" dirty="0" err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의견</a:t>
            </a:r>
            <a:r>
              <a:rPr lang="en-US" altLang="ko-KR" sz="2400" b="1" kern="0" spc="-37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입니다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sz="2400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DE0E40D5-B148-9BFE-B31C-CA6002BB39B8}"/>
              </a:ext>
            </a:extLst>
          </p:cNvPr>
          <p:cNvSpPr txBox="1">
            <a:spLocks/>
          </p:cNvSpPr>
          <p:nvPr/>
        </p:nvSpPr>
        <p:spPr>
          <a:xfrm>
            <a:off x="1600200" y="1730375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20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학생의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의견</a:t>
            </a:r>
            <a:r>
              <a:rPr lang="ko-KR" altLang="en-US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대한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여러분의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생각을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적어보고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 이유도 같이 말해봅시다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b="1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658A826-D012-4297-9E35-01CDC4100ACB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5CCA407F-11C5-C1E1-4AB2-3761F6E3B8D2}"/>
              </a:ext>
            </a:extLst>
          </p:cNvPr>
          <p:cNvSpPr txBox="1">
            <a:spLocks/>
          </p:cNvSpPr>
          <p:nvPr/>
        </p:nvSpPr>
        <p:spPr>
          <a:xfrm>
            <a:off x="796317" y="276225"/>
            <a:ext cx="765784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C5945A39-D76D-1D79-7892-3E2B05433534}"/>
              </a:ext>
            </a:extLst>
          </p:cNvPr>
          <p:cNvSpPr txBox="1">
            <a:spLocks/>
          </p:cNvSpPr>
          <p:nvPr/>
        </p:nvSpPr>
        <p:spPr>
          <a:xfrm>
            <a:off x="16687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생각 열기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62D179E1-A921-FEB9-3AE9-4FC7524D38DD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 제시</a:t>
            </a:r>
            <a:endParaRPr lang="ko-KR" altLang="en-US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1C85CBD1-8DE0-89A5-17FC-6DF6BF6A7DD5}"/>
              </a:ext>
            </a:extLst>
          </p:cNvPr>
          <p:cNvSpPr/>
          <p:nvPr/>
        </p:nvSpPr>
        <p:spPr>
          <a:xfrm>
            <a:off x="1562101" y="2600581"/>
            <a:ext cx="963386" cy="418389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민수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45A9B15B-F5A1-F41B-BC0D-74A6520CBAF9}"/>
              </a:ext>
            </a:extLst>
          </p:cNvPr>
          <p:cNvSpPr/>
          <p:nvPr/>
        </p:nvSpPr>
        <p:spPr>
          <a:xfrm>
            <a:off x="6172200" y="2600581"/>
            <a:ext cx="963386" cy="418389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지연</a:t>
            </a:r>
          </a:p>
        </p:txBody>
      </p:sp>
      <p:sp>
        <p:nvSpPr>
          <p:cNvPr id="19" name="말풍선: 모서리가 둥근 사각형 18">
            <a:extLst>
              <a:ext uri="{FF2B5EF4-FFF2-40B4-BE49-F238E27FC236}">
                <a16:creationId xmlns:a16="http://schemas.microsoft.com/office/drawing/2014/main" id="{CF78EA36-1A82-A630-BFDC-2ED7FB49736F}"/>
              </a:ext>
            </a:extLst>
          </p:cNvPr>
          <p:cNvSpPr/>
          <p:nvPr/>
        </p:nvSpPr>
        <p:spPr>
          <a:xfrm>
            <a:off x="3291976" y="3323770"/>
            <a:ext cx="2337790" cy="1839686"/>
          </a:xfrm>
          <a:prstGeom prst="wedgeRoundRectCallout">
            <a:avLst>
              <a:gd name="adj1" fmla="val -57293"/>
              <a:gd name="adj2" fmla="val 21279"/>
              <a:gd name="adj3" fmla="val 16667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삼각형의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세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변의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길이가</a:t>
            </a:r>
            <a:endParaRPr lang="en-US" altLang="ko-KR" sz="1400" b="1" spc="-80" dirty="0">
              <a:ln>
                <a:solidFill>
                  <a:schemeClr val="accent1">
                    <a:lumMod val="60000"/>
                    <a:lumOff val="40000"/>
                    <a:alpha val="0"/>
                  </a:schemeClr>
                </a:solidFill>
              </a:ln>
              <a:solidFill>
                <a:srgbClr val="14202E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주어지면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모양과 크기가 하나로 정해진다는 걸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배웠어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그</a:t>
            </a:r>
            <a:r>
              <a:rPr lang="ko-KR" altLang="en-US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렇다면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세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각의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크기가</a:t>
            </a:r>
            <a:endParaRPr lang="en-US" altLang="ko-KR" sz="1400" b="1" spc="-80" dirty="0">
              <a:ln>
                <a:solidFill>
                  <a:schemeClr val="accent1">
                    <a:lumMod val="60000"/>
                    <a:lumOff val="40000"/>
                    <a:alpha val="0"/>
                  </a:scheme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주어져도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모양과 크기가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하나로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정해지지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않을까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altLang="ko-KR" sz="1400" b="1" spc="-80" dirty="0">
              <a:ln>
                <a:solidFill>
                  <a:schemeClr val="accent1">
                    <a:lumMod val="60000"/>
                    <a:lumOff val="40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0" name="말풍선: 모서리가 둥근 사각형 19">
            <a:extLst>
              <a:ext uri="{FF2B5EF4-FFF2-40B4-BE49-F238E27FC236}">
                <a16:creationId xmlns:a16="http://schemas.microsoft.com/office/drawing/2014/main" id="{A54829BF-40F1-D9A0-B7AD-F3808F38BC3F}"/>
              </a:ext>
            </a:extLst>
          </p:cNvPr>
          <p:cNvSpPr/>
          <p:nvPr/>
        </p:nvSpPr>
        <p:spPr>
          <a:xfrm>
            <a:off x="6172200" y="3487056"/>
            <a:ext cx="2588124" cy="1206500"/>
          </a:xfrm>
          <a:prstGeom prst="wedgeRoundRectCallout">
            <a:avLst>
              <a:gd name="adj1" fmla="val 56390"/>
              <a:gd name="adj2" fmla="val 19871"/>
              <a:gd name="adj3" fmla="val 16667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삼각형의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두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변의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길이와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한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각의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크기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주어져도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모양과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크기가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하나로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정해질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것 </a:t>
            </a:r>
            <a:r>
              <a:rPr lang="en-US" altLang="ko-KR" sz="1400" b="1" spc="-80" dirty="0" err="1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같아</a:t>
            </a:r>
            <a:r>
              <a:rPr lang="en-US" altLang="ko-KR" sz="14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altLang="ko-KR" sz="1400" b="1" spc="-80" dirty="0">
              <a:ln>
                <a:solidFill>
                  <a:schemeClr val="accent1">
                    <a:lumMod val="60000"/>
                    <a:lumOff val="40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B377F44C-798B-0D65-5533-64DB39ECA7DD}"/>
              </a:ext>
            </a:extLst>
          </p:cNvPr>
          <p:cNvCxnSpPr/>
          <p:nvPr/>
        </p:nvCxnSpPr>
        <p:spPr>
          <a:xfrm>
            <a:off x="5880100" y="2600581"/>
            <a:ext cx="0" cy="3515375"/>
          </a:xfrm>
          <a:prstGeom prst="line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그림 23">
            <a:extLst>
              <a:ext uri="{FF2B5EF4-FFF2-40B4-BE49-F238E27FC236}">
                <a16:creationId xmlns:a16="http://schemas.microsoft.com/office/drawing/2014/main" id="{12C0056D-B381-8C7D-16C1-BE27D1E5722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18735" y="3239339"/>
            <a:ext cx="1657341" cy="2163497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4F761557-2ABA-3614-D519-9FAAFAD73C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10659" y="3239339"/>
            <a:ext cx="1657341" cy="216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211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11340-A270-BC0E-93E3-72084295C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7EE964D5-68E1-B1B9-FE4D-378F80710CED}"/>
              </a:ext>
            </a:extLst>
          </p:cNvPr>
          <p:cNvSpPr txBox="1">
            <a:spLocks/>
          </p:cNvSpPr>
          <p:nvPr/>
        </p:nvSpPr>
        <p:spPr>
          <a:xfrm>
            <a:off x="1346200" y="107530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나의 생각을 </a:t>
            </a:r>
            <a:r>
              <a:rPr lang="ko-KR" altLang="en-US" sz="2400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쓰고 이야기</a:t>
            </a:r>
            <a:r>
              <a:rPr lang="ko-KR" altLang="en-US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해 봅시다</a:t>
            </a:r>
            <a:endParaRPr lang="ko-KR" altLang="en-US" sz="2400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9AECFCB9-96AC-C352-7D53-F9CFD665ED7B}"/>
              </a:ext>
            </a:extLst>
          </p:cNvPr>
          <p:cNvSpPr txBox="1">
            <a:spLocks/>
          </p:cNvSpPr>
          <p:nvPr/>
        </p:nvSpPr>
        <p:spPr>
          <a:xfrm>
            <a:off x="1600200" y="1730375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20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친구의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주장에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동의하는지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스스로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판단하고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그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이유를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짝과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나눠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봅시다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b="1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FFDCAE9-4C61-9683-4089-C802F3D8DFA7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A4C2C21F-4475-B982-41FB-64A73964CB83}"/>
              </a:ext>
            </a:extLst>
          </p:cNvPr>
          <p:cNvSpPr txBox="1">
            <a:spLocks/>
          </p:cNvSpPr>
          <p:nvPr/>
        </p:nvSpPr>
        <p:spPr>
          <a:xfrm>
            <a:off x="796317" y="276225"/>
            <a:ext cx="765784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00F6B594-1C5A-E92A-3B6D-D5234E4136EA}"/>
              </a:ext>
            </a:extLst>
          </p:cNvPr>
          <p:cNvSpPr txBox="1">
            <a:spLocks/>
          </p:cNvSpPr>
          <p:nvPr/>
        </p:nvSpPr>
        <p:spPr>
          <a:xfrm>
            <a:off x="16687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나의 생각 쓰기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16A61691-A297-6BFF-92DD-B607780928B3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 제시</a:t>
            </a:r>
            <a:endParaRPr lang="ko-KR" altLang="en-US" dirty="0"/>
          </a:p>
        </p:txBody>
      </p:sp>
      <p:sp>
        <p:nvSpPr>
          <p:cNvPr id="3" name="Shape 8">
            <a:extLst>
              <a:ext uri="{FF2B5EF4-FFF2-40B4-BE49-F238E27FC236}">
                <a16:creationId xmlns:a16="http://schemas.microsoft.com/office/drawing/2014/main" id="{B0B000B6-0CA6-47F7-8078-380FE61F453D}"/>
              </a:ext>
            </a:extLst>
          </p:cNvPr>
          <p:cNvSpPr/>
          <p:nvPr/>
        </p:nvSpPr>
        <p:spPr>
          <a:xfrm>
            <a:off x="3324454" y="3507205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9">
            <a:extLst>
              <a:ext uri="{FF2B5EF4-FFF2-40B4-BE49-F238E27FC236}">
                <a16:creationId xmlns:a16="http://schemas.microsoft.com/office/drawing/2014/main" id="{159C95A9-DC63-6872-AFB0-FAF3042E1183}"/>
              </a:ext>
            </a:extLst>
          </p:cNvPr>
          <p:cNvSpPr/>
          <p:nvPr/>
        </p:nvSpPr>
        <p:spPr>
          <a:xfrm>
            <a:off x="3361944" y="3526407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15">
            <a:extLst>
              <a:ext uri="{FF2B5EF4-FFF2-40B4-BE49-F238E27FC236}">
                <a16:creationId xmlns:a16="http://schemas.microsoft.com/office/drawing/2014/main" id="{A7340527-68DE-AAB9-0D03-81E31A65AFFA}"/>
              </a:ext>
            </a:extLst>
          </p:cNvPr>
          <p:cNvSpPr/>
          <p:nvPr/>
        </p:nvSpPr>
        <p:spPr>
          <a:xfrm>
            <a:off x="9972142" y="3507205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Shape 16">
            <a:extLst>
              <a:ext uri="{FF2B5EF4-FFF2-40B4-BE49-F238E27FC236}">
                <a16:creationId xmlns:a16="http://schemas.microsoft.com/office/drawing/2014/main" id="{06860DAB-B879-F6B2-DD9D-E8EE1BC9B1AE}"/>
              </a:ext>
            </a:extLst>
          </p:cNvPr>
          <p:cNvSpPr/>
          <p:nvPr/>
        </p:nvSpPr>
        <p:spPr>
          <a:xfrm>
            <a:off x="9953854" y="3526407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Shape 0">
            <a:extLst>
              <a:ext uri="{FF2B5EF4-FFF2-40B4-BE49-F238E27FC236}">
                <a16:creationId xmlns:a16="http://schemas.microsoft.com/office/drawing/2014/main" id="{1C8CE0B3-FFBF-958F-57C9-2AC5A5F77E8C}"/>
              </a:ext>
            </a:extLst>
          </p:cNvPr>
          <p:cNvSpPr/>
          <p:nvPr/>
        </p:nvSpPr>
        <p:spPr>
          <a:xfrm>
            <a:off x="1333805" y="2221558"/>
            <a:ext cx="9520919" cy="2048256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Text 7">
            <a:extLst>
              <a:ext uri="{FF2B5EF4-FFF2-40B4-BE49-F238E27FC236}">
                <a16:creationId xmlns:a16="http://schemas.microsoft.com/office/drawing/2014/main" id="{C3232326-0036-F4DE-640C-EAC4BE15B48F}"/>
              </a:ext>
            </a:extLst>
          </p:cNvPr>
          <p:cNvSpPr txBox="1"/>
          <p:nvPr/>
        </p:nvSpPr>
        <p:spPr>
          <a:xfrm>
            <a:off x="2284311" y="2512867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생각에 대한 나의 판단</a:t>
            </a:r>
            <a:endParaRPr lang="en-US" sz="1600" dirty="0"/>
          </a:p>
        </p:txBody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C2CF498D-0734-D40C-1DDA-63A8B32DC775}"/>
              </a:ext>
            </a:extLst>
          </p:cNvPr>
          <p:cNvSpPr txBox="1"/>
          <p:nvPr/>
        </p:nvSpPr>
        <p:spPr>
          <a:xfrm>
            <a:off x="1656348" y="2913550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 민수의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생각에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(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동의한다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/ 동의하지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)</a:t>
            </a:r>
            <a:endParaRPr lang="en-US" sz="1600" dirty="0"/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B8EDA045-D65C-7CCA-F0EF-4FD4F8C048A3}"/>
              </a:ext>
            </a:extLst>
          </p:cNvPr>
          <p:cNvSpPr txBox="1"/>
          <p:nvPr/>
        </p:nvSpPr>
        <p:spPr>
          <a:xfrm>
            <a:off x="1668379" y="3655818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600" dirty="0"/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2BFD82E6-8DF2-1C7F-4FDF-DC46F6CD9BE2}"/>
              </a:ext>
            </a:extLst>
          </p:cNvPr>
          <p:cNvSpPr/>
          <p:nvPr/>
        </p:nvSpPr>
        <p:spPr>
          <a:xfrm>
            <a:off x="1656347" y="2493167"/>
            <a:ext cx="581025" cy="36194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민수</a:t>
            </a:r>
          </a:p>
        </p:txBody>
      </p: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1602403C-005A-C8BB-F713-5DFB356BDA05}"/>
              </a:ext>
            </a:extLst>
          </p:cNvPr>
          <p:cNvCxnSpPr/>
          <p:nvPr/>
        </p:nvCxnSpPr>
        <p:spPr>
          <a:xfrm>
            <a:off x="2513622" y="3895022"/>
            <a:ext cx="7869631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Shape 8">
            <a:extLst>
              <a:ext uri="{FF2B5EF4-FFF2-40B4-BE49-F238E27FC236}">
                <a16:creationId xmlns:a16="http://schemas.microsoft.com/office/drawing/2014/main" id="{737C9903-2E48-F1FB-2096-F52C58D5A7B9}"/>
              </a:ext>
            </a:extLst>
          </p:cNvPr>
          <p:cNvSpPr/>
          <p:nvPr/>
        </p:nvSpPr>
        <p:spPr>
          <a:xfrm>
            <a:off x="3324454" y="5694884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0" name="Shape 9">
            <a:extLst>
              <a:ext uri="{FF2B5EF4-FFF2-40B4-BE49-F238E27FC236}">
                <a16:creationId xmlns:a16="http://schemas.microsoft.com/office/drawing/2014/main" id="{20174B92-44EF-30C7-E053-7BE1C8709ED0}"/>
              </a:ext>
            </a:extLst>
          </p:cNvPr>
          <p:cNvSpPr/>
          <p:nvPr/>
        </p:nvSpPr>
        <p:spPr>
          <a:xfrm>
            <a:off x="3361944" y="5714086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1" name="Shape 15">
            <a:extLst>
              <a:ext uri="{FF2B5EF4-FFF2-40B4-BE49-F238E27FC236}">
                <a16:creationId xmlns:a16="http://schemas.microsoft.com/office/drawing/2014/main" id="{3A62A56C-65BD-3F7C-AF41-052A3671F664}"/>
              </a:ext>
            </a:extLst>
          </p:cNvPr>
          <p:cNvSpPr/>
          <p:nvPr/>
        </p:nvSpPr>
        <p:spPr>
          <a:xfrm>
            <a:off x="9972142" y="5694884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2" name="Shape 16">
            <a:extLst>
              <a:ext uri="{FF2B5EF4-FFF2-40B4-BE49-F238E27FC236}">
                <a16:creationId xmlns:a16="http://schemas.microsoft.com/office/drawing/2014/main" id="{8B32A3C1-814B-1C16-43A3-DB93B578D0AB}"/>
              </a:ext>
            </a:extLst>
          </p:cNvPr>
          <p:cNvSpPr/>
          <p:nvPr/>
        </p:nvSpPr>
        <p:spPr>
          <a:xfrm>
            <a:off x="9953854" y="5714086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3" name="Shape 0">
            <a:extLst>
              <a:ext uri="{FF2B5EF4-FFF2-40B4-BE49-F238E27FC236}">
                <a16:creationId xmlns:a16="http://schemas.microsoft.com/office/drawing/2014/main" id="{307ED278-EFC7-6809-062B-657E2B426C04}"/>
              </a:ext>
            </a:extLst>
          </p:cNvPr>
          <p:cNvSpPr/>
          <p:nvPr/>
        </p:nvSpPr>
        <p:spPr>
          <a:xfrm>
            <a:off x="1333805" y="4409237"/>
            <a:ext cx="9520919" cy="2048256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4" name="Text 7">
            <a:extLst>
              <a:ext uri="{FF2B5EF4-FFF2-40B4-BE49-F238E27FC236}">
                <a16:creationId xmlns:a16="http://schemas.microsoft.com/office/drawing/2014/main" id="{F08F2D2C-63F9-F57B-3203-0BDCF4EAFA5E}"/>
              </a:ext>
            </a:extLst>
          </p:cNvPr>
          <p:cNvSpPr txBox="1"/>
          <p:nvPr/>
        </p:nvSpPr>
        <p:spPr>
          <a:xfrm>
            <a:off x="2284311" y="4700546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생각에 대한 나의 판단</a:t>
            </a:r>
            <a:endParaRPr lang="en-US" sz="1600" dirty="0"/>
          </a:p>
        </p:txBody>
      </p:sp>
      <p:sp>
        <p:nvSpPr>
          <p:cNvPr id="55" name="Text 8">
            <a:extLst>
              <a:ext uri="{FF2B5EF4-FFF2-40B4-BE49-F238E27FC236}">
                <a16:creationId xmlns:a16="http://schemas.microsoft.com/office/drawing/2014/main" id="{E8E329AF-82BE-4EB3-C608-AAB8E0006620}"/>
              </a:ext>
            </a:extLst>
          </p:cNvPr>
          <p:cNvSpPr txBox="1"/>
          <p:nvPr/>
        </p:nvSpPr>
        <p:spPr>
          <a:xfrm>
            <a:off x="1656348" y="5101229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지연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생각에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(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동의한다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/ 동의하지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)</a:t>
            </a:r>
            <a:endParaRPr lang="en-US" sz="1600" dirty="0"/>
          </a:p>
        </p:txBody>
      </p:sp>
      <p:sp>
        <p:nvSpPr>
          <p:cNvPr id="56" name="Text 9">
            <a:extLst>
              <a:ext uri="{FF2B5EF4-FFF2-40B4-BE49-F238E27FC236}">
                <a16:creationId xmlns:a16="http://schemas.microsoft.com/office/drawing/2014/main" id="{F4DEF66F-400C-66AB-19B8-4E2B4FD7D007}"/>
              </a:ext>
            </a:extLst>
          </p:cNvPr>
          <p:cNvSpPr txBox="1"/>
          <p:nvPr/>
        </p:nvSpPr>
        <p:spPr>
          <a:xfrm>
            <a:off x="1668379" y="5843497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600" dirty="0"/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0F7769C8-0921-AE0B-46F2-0B1414E5536F}"/>
              </a:ext>
            </a:extLst>
          </p:cNvPr>
          <p:cNvSpPr/>
          <p:nvPr/>
        </p:nvSpPr>
        <p:spPr>
          <a:xfrm>
            <a:off x="1656347" y="4680846"/>
            <a:ext cx="581025" cy="36194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지연</a:t>
            </a:r>
          </a:p>
        </p:txBody>
      </p: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11256071-B14B-6455-EFD6-8C0F29CA901F}"/>
              </a:ext>
            </a:extLst>
          </p:cNvPr>
          <p:cNvCxnSpPr/>
          <p:nvPr/>
        </p:nvCxnSpPr>
        <p:spPr>
          <a:xfrm>
            <a:off x="2513622" y="6082701"/>
            <a:ext cx="7869631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20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99C7-5416-AFA1-6976-A26B3093D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CBCFC689-5EC5-F00A-66CA-1E36C00B7301}"/>
              </a:ext>
            </a:extLst>
          </p:cNvPr>
          <p:cNvSpPr/>
          <p:nvPr/>
        </p:nvSpPr>
        <p:spPr>
          <a:xfrm>
            <a:off x="1387612" y="5458038"/>
            <a:ext cx="6126584" cy="875082"/>
          </a:xfrm>
          <a:prstGeom prst="roundRect">
            <a:avLst>
              <a:gd name="adj" fmla="val 23197"/>
            </a:avLst>
          </a:prstGeom>
          <a:solidFill>
            <a:schemeClr val="accent4">
              <a:lumMod val="20000"/>
              <a:lumOff val="80000"/>
              <a:alpha val="6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2CB93EC5-A5F3-C70E-D0B3-5B8BB76B300C}"/>
              </a:ext>
            </a:extLst>
          </p:cNvPr>
          <p:cNvSpPr txBox="1">
            <a:spLocks/>
          </p:cNvSpPr>
          <p:nvPr/>
        </p:nvSpPr>
        <p:spPr>
          <a:xfrm>
            <a:off x="1346200" y="107530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1] </a:t>
            </a:r>
            <a:r>
              <a:rPr lang="ko-KR" altLang="en-US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민수의 의견을 확인하기 위해 아래 문제를 해결해 봅시다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sz="2400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D20506D4-23FC-A702-62E4-8E6351DFD9AB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8CEBC75E-3751-82A6-C300-FA6A4979C1E4}"/>
              </a:ext>
            </a:extLst>
          </p:cNvPr>
          <p:cNvSpPr txBox="1">
            <a:spLocks/>
          </p:cNvSpPr>
          <p:nvPr/>
        </p:nvSpPr>
        <p:spPr>
          <a:xfrm>
            <a:off x="796317" y="276225"/>
            <a:ext cx="765784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1E687F67-80A3-7D1A-4112-2B9072B8DF09}"/>
              </a:ext>
            </a:extLst>
          </p:cNvPr>
          <p:cNvSpPr txBox="1">
            <a:spLocks/>
          </p:cNvSpPr>
          <p:nvPr/>
        </p:nvSpPr>
        <p:spPr>
          <a:xfrm>
            <a:off x="16687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문제 상황</a:t>
            </a:r>
            <a:r>
              <a:rPr lang="en-US" altLang="ko-KR" dirty="0"/>
              <a:t>1]</a:t>
            </a:r>
            <a:r>
              <a:rPr lang="ko-KR" altLang="en-US" dirty="0"/>
              <a:t>민수의 의견 확인하기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4CBA7771-C271-3A74-79B9-71626880C111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세 각</a:t>
            </a:r>
            <a:r>
              <a:rPr lang="en-US" altLang="ko-KR" dirty="0"/>
              <a:t>(AAA)</a:t>
            </a:r>
            <a:endParaRPr lang="ko-KR" altLang="en-US" dirty="0"/>
          </a:p>
        </p:txBody>
      </p:sp>
      <p:sp>
        <p:nvSpPr>
          <p:cNvPr id="21" name="Shape 0">
            <a:extLst>
              <a:ext uri="{FF2B5EF4-FFF2-40B4-BE49-F238E27FC236}">
                <a16:creationId xmlns:a16="http://schemas.microsoft.com/office/drawing/2014/main" id="{F8EAED48-E42D-3902-4A19-9C3CC4E26D40}"/>
              </a:ext>
            </a:extLst>
          </p:cNvPr>
          <p:cNvSpPr/>
          <p:nvPr/>
        </p:nvSpPr>
        <p:spPr>
          <a:xfrm>
            <a:off x="1333805" y="1932800"/>
            <a:ext cx="3048473" cy="1893242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4F375EB7-AC5C-E4DB-8109-F1B619145B46}"/>
              </a:ext>
            </a:extLst>
          </p:cNvPr>
          <p:cNvSpPr/>
          <p:nvPr/>
        </p:nvSpPr>
        <p:spPr>
          <a:xfrm>
            <a:off x="4570027" y="1932800"/>
            <a:ext cx="3048473" cy="1893242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4" name="Shape 0">
            <a:extLst>
              <a:ext uri="{FF2B5EF4-FFF2-40B4-BE49-F238E27FC236}">
                <a16:creationId xmlns:a16="http://schemas.microsoft.com/office/drawing/2014/main" id="{5B0C2027-AB0C-BC99-CEDD-4647B863595C}"/>
              </a:ext>
            </a:extLst>
          </p:cNvPr>
          <p:cNvSpPr/>
          <p:nvPr/>
        </p:nvSpPr>
        <p:spPr>
          <a:xfrm>
            <a:off x="7806249" y="1932800"/>
            <a:ext cx="3048473" cy="1893242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4" name="Shape 0">
            <a:extLst>
              <a:ext uri="{FF2B5EF4-FFF2-40B4-BE49-F238E27FC236}">
                <a16:creationId xmlns:a16="http://schemas.microsoft.com/office/drawing/2014/main" id="{DBAD60B7-CAB7-7600-37DE-AC029C2665F9}"/>
              </a:ext>
            </a:extLst>
          </p:cNvPr>
          <p:cNvSpPr/>
          <p:nvPr/>
        </p:nvSpPr>
        <p:spPr>
          <a:xfrm>
            <a:off x="7806248" y="4494927"/>
            <a:ext cx="3048473" cy="1838193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텍스트 개체 틀 17">
            <a:extLst>
              <a:ext uri="{FF2B5EF4-FFF2-40B4-BE49-F238E27FC236}">
                <a16:creationId xmlns:a16="http://schemas.microsoft.com/office/drawing/2014/main" id="{0050762F-47CA-CE55-2EB3-AA71F8DE4444}"/>
              </a:ext>
            </a:extLst>
          </p:cNvPr>
          <p:cNvSpPr txBox="1">
            <a:spLocks/>
          </p:cNvSpPr>
          <p:nvPr/>
        </p:nvSpPr>
        <p:spPr>
          <a:xfrm>
            <a:off x="1387612" y="4191313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6" name="텍스트 개체 틀 17">
            <a:extLst>
              <a:ext uri="{FF2B5EF4-FFF2-40B4-BE49-F238E27FC236}">
                <a16:creationId xmlns:a16="http://schemas.microsoft.com/office/drawing/2014/main" id="{1E2BB8B0-DEB0-9349-E362-4A4B135B911B}"/>
              </a:ext>
            </a:extLst>
          </p:cNvPr>
          <p:cNvSpPr txBox="1">
            <a:spLocks/>
          </p:cNvSpPr>
          <p:nvPr/>
        </p:nvSpPr>
        <p:spPr>
          <a:xfrm>
            <a:off x="1387612" y="4978345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endParaRPr lang="ko-KR" altLang="en-US" dirty="0"/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FA498225-1713-6BAA-BCD6-CC61141D5C44}"/>
              </a:ext>
            </a:extLst>
          </p:cNvPr>
          <p:cNvSpPr txBox="1">
            <a:spLocks/>
          </p:cNvSpPr>
          <p:nvPr/>
        </p:nvSpPr>
        <p:spPr>
          <a:xfrm>
            <a:off x="1883945" y="4222543"/>
            <a:ext cx="5166561" cy="541687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위의</a:t>
            </a:r>
            <a:r>
              <a:rPr lang="en-US" altLang="ko-KR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∠A, ∠B, ∠</a:t>
            </a:r>
            <a:r>
              <a:rPr lang="en-US" altLang="ko-KR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C를</a:t>
            </a:r>
            <a:r>
              <a:rPr lang="en-US" altLang="ko-KR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세 </a:t>
            </a:r>
            <a:r>
              <a:rPr lang="en-US" altLang="ko-KR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각으로</a:t>
            </a:r>
            <a:r>
              <a:rPr lang="en-US" altLang="ko-KR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갖는</a:t>
            </a:r>
            <a:r>
              <a:rPr lang="en-US" altLang="ko-KR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삼각형</a:t>
            </a:r>
            <a:r>
              <a:rPr lang="en-US" altLang="ko-KR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ABC</a:t>
            </a:r>
            <a:r>
              <a:rPr lang="en-US" altLang="ko-KR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</a:t>
            </a:r>
            <a:r>
              <a:rPr lang="en-US" altLang="ko-KR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작도하고</a:t>
            </a:r>
            <a:r>
              <a:rPr lang="en-US" altLang="ko-KR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</a:t>
            </a:r>
          </a:p>
          <a:p>
            <a:r>
              <a:rPr lang="en-US" altLang="ko-KR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기름종이를</a:t>
            </a:r>
            <a:r>
              <a:rPr lang="en-US" altLang="ko-KR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이용해</a:t>
            </a:r>
            <a:r>
              <a:rPr lang="en-US" altLang="ko-KR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짝과</a:t>
            </a:r>
            <a:r>
              <a:rPr lang="en-US" altLang="ko-KR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비교해</a:t>
            </a:r>
            <a:r>
              <a:rPr lang="en-US" altLang="ko-KR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봅시다</a:t>
            </a:r>
            <a:r>
              <a:rPr lang="en-US" altLang="ko-KR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dirty="0"/>
          </a:p>
        </p:txBody>
      </p:sp>
      <p:sp>
        <p:nvSpPr>
          <p:cNvPr id="19" name="텍스트 개체 틀 2">
            <a:extLst>
              <a:ext uri="{FF2B5EF4-FFF2-40B4-BE49-F238E27FC236}">
                <a16:creationId xmlns:a16="http://schemas.microsoft.com/office/drawing/2014/main" id="{2B41E5BB-0DDD-5495-31F7-AA496EA7FB13}"/>
              </a:ext>
            </a:extLst>
          </p:cNvPr>
          <p:cNvSpPr txBox="1">
            <a:spLocks/>
          </p:cNvSpPr>
          <p:nvPr/>
        </p:nvSpPr>
        <p:spPr>
          <a:xfrm>
            <a:off x="1883945" y="5026487"/>
            <a:ext cx="5166561" cy="246221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작도한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결과를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통해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새롭게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알게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된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사실을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적어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봅시다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dirty="0"/>
          </a:p>
        </p:txBody>
      </p:sp>
      <p:sp>
        <p:nvSpPr>
          <p:cNvPr id="23" name="텍스트 개체 틀 2">
            <a:extLst>
              <a:ext uri="{FF2B5EF4-FFF2-40B4-BE49-F238E27FC236}">
                <a16:creationId xmlns:a16="http://schemas.microsoft.com/office/drawing/2014/main" id="{3C99F6D1-EA35-A988-A4E0-4F3DD898A598}"/>
              </a:ext>
            </a:extLst>
          </p:cNvPr>
          <p:cNvSpPr txBox="1">
            <a:spLocks/>
          </p:cNvSpPr>
          <p:nvPr/>
        </p:nvSpPr>
        <p:spPr>
          <a:xfrm>
            <a:off x="7806248" y="4193808"/>
            <a:ext cx="3050211" cy="215444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sz="14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✎ </a:t>
            </a:r>
            <a:r>
              <a:rPr lang="ko-KR" altLang="en-US" sz="14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삼각형 </a:t>
            </a:r>
            <a:r>
              <a:rPr lang="en-US" altLang="ko-KR" sz="14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ABC </a:t>
            </a:r>
            <a:r>
              <a:rPr lang="ko-KR" altLang="en-US" sz="14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작도하기</a:t>
            </a:r>
            <a:endParaRPr lang="en-US" altLang="ko-KR" sz="1400" dirty="0"/>
          </a:p>
        </p:txBody>
      </p:sp>
      <p:pic>
        <p:nvPicPr>
          <p:cNvPr id="25" name="_x440700896" descr="EMB00005b8c4f03">
            <a:extLst>
              <a:ext uri="{FF2B5EF4-FFF2-40B4-BE49-F238E27FC236}">
                <a16:creationId xmlns:a16="http://schemas.microsoft.com/office/drawing/2014/main" id="{5F0DB4D7-E3CD-1840-1B5F-C02318D10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8781" y="2135250"/>
            <a:ext cx="2085288" cy="162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_x440700176" descr="EMB00005b8c4f06">
            <a:extLst>
              <a:ext uri="{FF2B5EF4-FFF2-40B4-BE49-F238E27FC236}">
                <a16:creationId xmlns:a16="http://schemas.microsoft.com/office/drawing/2014/main" id="{F9442BBF-4C49-AB1B-1EA1-A3F9561BA8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16729" y="2029730"/>
            <a:ext cx="1758541" cy="1558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_x440700496" descr="EMB00005b8c4f09">
            <a:extLst>
              <a:ext uri="{FF2B5EF4-FFF2-40B4-BE49-F238E27FC236}">
                <a16:creationId xmlns:a16="http://schemas.microsoft.com/office/drawing/2014/main" id="{59F50980-0C5C-573A-98A3-2B621EA26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0464" y="2029730"/>
            <a:ext cx="2102756" cy="181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텍스트 개체 틀 2">
            <a:extLst>
              <a:ext uri="{FF2B5EF4-FFF2-40B4-BE49-F238E27FC236}">
                <a16:creationId xmlns:a16="http://schemas.microsoft.com/office/drawing/2014/main" id="{2F776914-AB95-D1E1-1786-0DC470A5806A}"/>
              </a:ext>
            </a:extLst>
          </p:cNvPr>
          <p:cNvSpPr txBox="1">
            <a:spLocks/>
          </p:cNvSpPr>
          <p:nvPr/>
        </p:nvSpPr>
        <p:spPr>
          <a:xfrm>
            <a:off x="1976556" y="5615635"/>
            <a:ext cx="852156" cy="200055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300" b="1" dirty="0">
                <a:solidFill>
                  <a:schemeClr val="accent4">
                    <a:lumMod val="50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관찰 포인트</a:t>
            </a:r>
            <a:endParaRPr lang="ko-KR" altLang="en-US" sz="13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5" name="그래픽 34">
            <a:extLst>
              <a:ext uri="{FF2B5EF4-FFF2-40B4-BE49-F238E27FC236}">
                <a16:creationId xmlns:a16="http://schemas.microsoft.com/office/drawing/2014/main" id="{DDF75B06-1F12-684F-E3C5-65B4AAC618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43971" y="5588477"/>
            <a:ext cx="314138" cy="314138"/>
          </a:xfrm>
          <a:prstGeom prst="rect">
            <a:avLst/>
          </a:prstGeom>
        </p:spPr>
      </p:pic>
      <p:sp>
        <p:nvSpPr>
          <p:cNvPr id="36" name="텍스트 개체 틀 2">
            <a:extLst>
              <a:ext uri="{FF2B5EF4-FFF2-40B4-BE49-F238E27FC236}">
                <a16:creationId xmlns:a16="http://schemas.microsoft.com/office/drawing/2014/main" id="{4DC20FD5-7795-42D8-DA7D-631121095EF5}"/>
              </a:ext>
            </a:extLst>
          </p:cNvPr>
          <p:cNvSpPr txBox="1">
            <a:spLocks/>
          </p:cNvSpPr>
          <p:nvPr/>
        </p:nvSpPr>
        <p:spPr>
          <a:xfrm>
            <a:off x="1976556" y="5908542"/>
            <a:ext cx="4782720" cy="230832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5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짝과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15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나의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15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삼각형의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15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모양은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15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같은가요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 </a:t>
            </a:r>
            <a:r>
              <a:rPr lang="en-US" altLang="ko-KR" sz="15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그리고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15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크기는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15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같은가요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ko-KR" altLang="en-US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651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7CF5D-F3BA-A52E-FFD7-6C30C134C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5C9818A7-C00C-25B3-257B-4B940EC4E9FC}"/>
              </a:ext>
            </a:extLst>
          </p:cNvPr>
          <p:cNvSpPr txBox="1">
            <a:spLocks/>
          </p:cNvSpPr>
          <p:nvPr/>
        </p:nvSpPr>
        <p:spPr>
          <a:xfrm>
            <a:off x="796317" y="276225"/>
            <a:ext cx="765784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8703A8E0-BBAB-7CC3-6CEB-97E8951A7BE0}"/>
              </a:ext>
            </a:extLst>
          </p:cNvPr>
          <p:cNvSpPr txBox="1">
            <a:spLocks/>
          </p:cNvSpPr>
          <p:nvPr/>
        </p:nvSpPr>
        <p:spPr>
          <a:xfrm>
            <a:off x="16687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문제 상황</a:t>
            </a:r>
            <a:r>
              <a:rPr lang="en-US" altLang="ko-KR" dirty="0"/>
              <a:t>1 (AAA)</a:t>
            </a:r>
            <a:endParaRPr lang="ko-KR" altLang="en-US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EDA47578-94B3-5A98-8C72-35C33EEDC17C}"/>
              </a:ext>
            </a:extLst>
          </p:cNvPr>
          <p:cNvSpPr txBox="1"/>
          <p:nvPr/>
        </p:nvSpPr>
        <p:spPr>
          <a:xfrm>
            <a:off x="857707" y="2128816"/>
            <a:ext cx="10478110" cy="260036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36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발표해 봅시다</a:t>
            </a:r>
            <a:r>
              <a:rPr lang="en-US" altLang="ko-KR" sz="36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89381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F699D-3E2B-1CCF-2ECE-DE5DE2FAC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47813B03-6D92-13E9-2042-DF1C40B4EBD0}"/>
              </a:ext>
            </a:extLst>
          </p:cNvPr>
          <p:cNvSpPr txBox="1">
            <a:spLocks/>
          </p:cNvSpPr>
          <p:nvPr/>
        </p:nvSpPr>
        <p:spPr>
          <a:xfrm>
            <a:off x="1346200" y="107530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2] </a:t>
            </a:r>
            <a:r>
              <a:rPr lang="ko-KR" altLang="en-US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지연이의 의견을 확인하기 위해 아래 문제를 해결해 봅시다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sz="2400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8D5102A0-1C38-1093-A5A8-8C70653A7BE4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89A6075F-4CB0-0FAE-CB18-59A3E9D22B85}"/>
              </a:ext>
            </a:extLst>
          </p:cNvPr>
          <p:cNvSpPr txBox="1">
            <a:spLocks/>
          </p:cNvSpPr>
          <p:nvPr/>
        </p:nvSpPr>
        <p:spPr>
          <a:xfrm>
            <a:off x="796317" y="276225"/>
            <a:ext cx="765784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8FA0A298-3858-0410-16C4-DE29D3865A79}"/>
              </a:ext>
            </a:extLst>
          </p:cNvPr>
          <p:cNvSpPr txBox="1">
            <a:spLocks/>
          </p:cNvSpPr>
          <p:nvPr/>
        </p:nvSpPr>
        <p:spPr>
          <a:xfrm>
            <a:off x="16687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문제 상황</a:t>
            </a:r>
            <a:r>
              <a:rPr lang="en-US" altLang="ko-KR" dirty="0"/>
              <a:t>2]</a:t>
            </a:r>
            <a:r>
              <a:rPr lang="ko-KR" altLang="en-US" dirty="0"/>
              <a:t>지연이의 의견 확인하기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7FB8DA21-805E-74DF-D288-586F03F10C38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두 변과 한 각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CD99FCAF-77A4-31DB-81C2-062429675E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135046"/>
              </p:ext>
            </p:extLst>
          </p:nvPr>
        </p:nvGraphicFramePr>
        <p:xfrm>
          <a:off x="1335541" y="1876949"/>
          <a:ext cx="9520917" cy="3869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0775">
                  <a:extLst>
                    <a:ext uri="{9D8B030D-6E8A-4147-A177-3AD203B41FA5}">
                      <a16:colId xmlns:a16="http://schemas.microsoft.com/office/drawing/2014/main" val="1461095176"/>
                    </a:ext>
                  </a:extLst>
                </a:gridCol>
                <a:gridCol w="4860758">
                  <a:extLst>
                    <a:ext uri="{9D8B030D-6E8A-4147-A177-3AD203B41FA5}">
                      <a16:colId xmlns:a16="http://schemas.microsoft.com/office/drawing/2014/main" val="2386150497"/>
                    </a:ext>
                  </a:extLst>
                </a:gridCol>
                <a:gridCol w="3589384">
                  <a:extLst>
                    <a:ext uri="{9D8B030D-6E8A-4147-A177-3AD203B41FA5}">
                      <a16:colId xmlns:a16="http://schemas.microsoft.com/office/drawing/2014/main" val="1920824837"/>
                    </a:ext>
                  </a:extLst>
                </a:gridCol>
              </a:tblGrid>
              <a:tr h="4812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번호</a:t>
                      </a: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주어진 조건</a:t>
                      </a: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작도 순서</a:t>
                      </a: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870580"/>
                  </a:ext>
                </a:extLst>
              </a:tr>
              <a:tr h="11293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rgbClr val="0B3F94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rgbClr val="0B3F94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</a:t>
                      </a:r>
                    </a:p>
                    <a:p>
                      <a:pPr algn="l" latinLnBrk="1"/>
                      <a:r>
                        <a:rPr lang="en-US" altLang="ko-KR" sz="18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</a:t>
                      </a:r>
                    </a:p>
                    <a:p>
                      <a:pPr algn="l" latinLnBrk="1"/>
                      <a:r>
                        <a:rPr lang="en-US" altLang="ko-KR" sz="18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</a:t>
                      </a:r>
                    </a:p>
                  </a:txBody>
                  <a:tcPr anchor="ctr"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85663"/>
                  </a:ext>
                </a:extLst>
              </a:tr>
              <a:tr h="11293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rgbClr val="0B3F94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rgbClr val="0B3F94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</a:t>
                      </a:r>
                    </a:p>
                    <a:p>
                      <a:pPr algn="l" latinLnBrk="1"/>
                      <a:r>
                        <a:rPr lang="en-US" altLang="ko-KR" sz="18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</a:t>
                      </a:r>
                    </a:p>
                    <a:p>
                      <a:pPr algn="l" latinLnBrk="1"/>
                      <a:r>
                        <a:rPr lang="en-US" altLang="ko-KR" sz="18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</a:t>
                      </a:r>
                    </a:p>
                  </a:txBody>
                  <a:tcPr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879770"/>
                  </a:ext>
                </a:extLst>
              </a:tr>
              <a:tr h="112935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rgbClr val="0B3F94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rgbClr val="0B3F94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</a:t>
                      </a:r>
                    </a:p>
                    <a:p>
                      <a:pPr algn="l" latinLnBrk="1"/>
                      <a:r>
                        <a:rPr lang="en-US" altLang="ko-KR" sz="18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</a:t>
                      </a:r>
                    </a:p>
                    <a:p>
                      <a:pPr algn="l" latinLnBrk="1"/>
                      <a:r>
                        <a:rPr lang="en-US" altLang="ko-KR" sz="18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</a:t>
                      </a:r>
                    </a:p>
                  </a:txBody>
                  <a:tcPr anchor="ctr"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099568"/>
                  </a:ext>
                </a:extLst>
              </a:tr>
            </a:tbl>
          </a:graphicData>
        </a:graphic>
      </p:graphicFrame>
      <p:grpSp>
        <p:nvGrpSpPr>
          <p:cNvPr id="21" name="그룹 20">
            <a:extLst>
              <a:ext uri="{FF2B5EF4-FFF2-40B4-BE49-F238E27FC236}">
                <a16:creationId xmlns:a16="http://schemas.microsoft.com/office/drawing/2014/main" id="{E40068AA-9240-6AF2-4494-864689CBD917}"/>
              </a:ext>
            </a:extLst>
          </p:cNvPr>
          <p:cNvGrpSpPr/>
          <p:nvPr/>
        </p:nvGrpSpPr>
        <p:grpSpPr>
          <a:xfrm>
            <a:off x="2690166" y="2542525"/>
            <a:ext cx="4124047" cy="763751"/>
            <a:chOff x="3372661" y="3000837"/>
            <a:chExt cx="3235625" cy="599220"/>
          </a:xfrm>
        </p:grpSpPr>
        <p:pic>
          <p:nvPicPr>
            <p:cNvPr id="4" name="_x440700096" descr="EMB00005b8c4f12">
              <a:extLst>
                <a:ext uri="{FF2B5EF4-FFF2-40B4-BE49-F238E27FC236}">
                  <a16:creationId xmlns:a16="http://schemas.microsoft.com/office/drawing/2014/main" id="{CD13E1F8-51F7-FDE7-1371-70B4B8C995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2661" y="3000837"/>
              <a:ext cx="1866757" cy="599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_x440700096" descr="EMB00005b8c4f12">
              <a:extLst>
                <a:ext uri="{FF2B5EF4-FFF2-40B4-BE49-F238E27FC236}">
                  <a16:creationId xmlns:a16="http://schemas.microsoft.com/office/drawing/2014/main" id="{160BEC36-2188-42D9-EC86-429FCD7DB0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3711" y="3000837"/>
              <a:ext cx="1024575" cy="599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59F622EA-AD67-8339-963F-B2E581902FAA}"/>
              </a:ext>
            </a:extLst>
          </p:cNvPr>
          <p:cNvGrpSpPr/>
          <p:nvPr/>
        </p:nvGrpSpPr>
        <p:grpSpPr>
          <a:xfrm>
            <a:off x="2720836" y="3647522"/>
            <a:ext cx="4354149" cy="814624"/>
            <a:chOff x="3384693" y="3603095"/>
            <a:chExt cx="3416157" cy="639134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C54B930F-6FF9-78A8-F7EA-0F05412F5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384693" y="3603095"/>
              <a:ext cx="1917557" cy="639134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1595C636-98AB-8632-9A05-87E60AF9A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23382"/>
            <a:stretch>
              <a:fillRect/>
            </a:stretch>
          </p:blipFill>
          <p:spPr>
            <a:xfrm>
              <a:off x="5649507" y="3603095"/>
              <a:ext cx="1151343" cy="639134"/>
            </a:xfrm>
            <a:prstGeom prst="rect">
              <a:avLst/>
            </a:prstGeom>
          </p:spPr>
        </p:pic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9D80E0E9-0249-0474-54BA-63F16B69A138}"/>
              </a:ext>
            </a:extLst>
          </p:cNvPr>
          <p:cNvGrpSpPr/>
          <p:nvPr/>
        </p:nvGrpSpPr>
        <p:grpSpPr>
          <a:xfrm>
            <a:off x="2674829" y="4786789"/>
            <a:ext cx="4447866" cy="776826"/>
            <a:chOff x="3348597" y="4168134"/>
            <a:chExt cx="3489685" cy="609478"/>
          </a:xfrm>
        </p:grpSpPr>
        <p:pic>
          <p:nvPicPr>
            <p:cNvPr id="15" name="_x440700176" descr="EMB00005b8c4f18">
              <a:extLst>
                <a:ext uri="{FF2B5EF4-FFF2-40B4-BE49-F238E27FC236}">
                  <a16:creationId xmlns:a16="http://schemas.microsoft.com/office/drawing/2014/main" id="{5F50DE03-8AA1-0D9D-E08E-E6BB4BEEBF8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8597" y="4180166"/>
              <a:ext cx="2025507" cy="597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_x440700176" descr="EMB00005b8c4f18">
              <a:extLst>
                <a:ext uri="{FF2B5EF4-FFF2-40B4-BE49-F238E27FC236}">
                  <a16:creationId xmlns:a16="http://schemas.microsoft.com/office/drawing/2014/main" id="{E61ACB32-CA86-6C21-E1E1-20609DA8BE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6106"/>
            <a:stretch>
              <a:fillRect/>
            </a:stretch>
          </p:blipFill>
          <p:spPr bwMode="auto">
            <a:xfrm>
              <a:off x="5587473" y="4168134"/>
              <a:ext cx="1250809" cy="597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텍스트 개체 틀 17">
            <a:extLst>
              <a:ext uri="{FF2B5EF4-FFF2-40B4-BE49-F238E27FC236}">
                <a16:creationId xmlns:a16="http://schemas.microsoft.com/office/drawing/2014/main" id="{22BF16E5-169D-A306-7B21-81F77D9627DB}"/>
              </a:ext>
            </a:extLst>
          </p:cNvPr>
          <p:cNvSpPr txBox="1">
            <a:spLocks/>
          </p:cNvSpPr>
          <p:nvPr/>
        </p:nvSpPr>
        <p:spPr>
          <a:xfrm>
            <a:off x="1387612" y="5975220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5" name="텍스트 개체 틀 2">
            <a:extLst>
              <a:ext uri="{FF2B5EF4-FFF2-40B4-BE49-F238E27FC236}">
                <a16:creationId xmlns:a16="http://schemas.microsoft.com/office/drawing/2014/main" id="{40A5043D-E274-F670-CF84-4A031CE76F7B}"/>
              </a:ext>
            </a:extLst>
          </p:cNvPr>
          <p:cNvSpPr txBox="1">
            <a:spLocks/>
          </p:cNvSpPr>
          <p:nvPr/>
        </p:nvSpPr>
        <p:spPr>
          <a:xfrm>
            <a:off x="1883945" y="6022458"/>
            <a:ext cx="8920443" cy="246221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위의</a:t>
            </a:r>
            <a:r>
              <a:rPr lang="en-US" altLang="ko-KR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 조건에 맞는 삼각형을 각각 작도하려고 할 때</a:t>
            </a:r>
            <a:r>
              <a:rPr lang="en-US" altLang="ko-KR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 요소의 작도 순서를 표에 적어봅시다</a:t>
            </a:r>
            <a:r>
              <a:rPr lang="en-US" altLang="ko-KR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2827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45F97-3A67-6316-49AD-DFC8C4086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959EC212-C5BC-8215-B02E-4B450A1BC87D}"/>
              </a:ext>
            </a:extLst>
          </p:cNvPr>
          <p:cNvSpPr txBox="1">
            <a:spLocks/>
          </p:cNvSpPr>
          <p:nvPr/>
        </p:nvSpPr>
        <p:spPr>
          <a:xfrm>
            <a:off x="796317" y="276225"/>
            <a:ext cx="765784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5D68A326-8737-198D-7773-A1BA9F33D7C5}"/>
              </a:ext>
            </a:extLst>
          </p:cNvPr>
          <p:cNvSpPr txBox="1">
            <a:spLocks/>
          </p:cNvSpPr>
          <p:nvPr/>
        </p:nvSpPr>
        <p:spPr>
          <a:xfrm>
            <a:off x="16687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문제 상황</a:t>
            </a:r>
            <a:r>
              <a:rPr lang="en-US" altLang="ko-KR" dirty="0"/>
              <a:t>2]</a:t>
            </a:r>
            <a:r>
              <a:rPr lang="ko-KR" altLang="en-US" dirty="0"/>
              <a:t>지연이의 의견 확인하기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971FBB4D-EDED-4E86-F05F-B345FE1646AF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두 변과 한 각</a:t>
            </a:r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2A3322EA-B488-9DF6-52F6-BB1F93182329}"/>
              </a:ext>
            </a:extLst>
          </p:cNvPr>
          <p:cNvSpPr txBox="1">
            <a:spLocks/>
          </p:cNvSpPr>
          <p:nvPr/>
        </p:nvSpPr>
        <p:spPr>
          <a:xfrm>
            <a:off x="1387612" y="1222746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99B6C0F9-E43D-483E-038B-B511F4EBA0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601147"/>
              </p:ext>
            </p:extLst>
          </p:nvPr>
        </p:nvGraphicFramePr>
        <p:xfrm>
          <a:off x="1335541" y="1672410"/>
          <a:ext cx="9520917" cy="2839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3639">
                  <a:extLst>
                    <a:ext uri="{9D8B030D-6E8A-4147-A177-3AD203B41FA5}">
                      <a16:colId xmlns:a16="http://schemas.microsoft.com/office/drawing/2014/main" val="1461095176"/>
                    </a:ext>
                  </a:extLst>
                </a:gridCol>
                <a:gridCol w="3173639">
                  <a:extLst>
                    <a:ext uri="{9D8B030D-6E8A-4147-A177-3AD203B41FA5}">
                      <a16:colId xmlns:a16="http://schemas.microsoft.com/office/drawing/2014/main" val="2386150497"/>
                    </a:ext>
                  </a:extLst>
                </a:gridCol>
                <a:gridCol w="3173639">
                  <a:extLst>
                    <a:ext uri="{9D8B030D-6E8A-4147-A177-3AD203B41FA5}">
                      <a16:colId xmlns:a16="http://schemas.microsoft.com/office/drawing/2014/main" val="1920824837"/>
                    </a:ext>
                  </a:extLst>
                </a:gridCol>
              </a:tblGrid>
              <a:tr h="4526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870580"/>
                  </a:ext>
                </a:extLst>
              </a:tr>
              <a:tr h="2386802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rgbClr val="0B3F94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8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85663"/>
                  </a:ext>
                </a:extLst>
              </a:tr>
            </a:tbl>
          </a:graphicData>
        </a:graphic>
      </p:graphicFrame>
      <p:sp>
        <p:nvSpPr>
          <p:cNvPr id="22" name="텍스트 개체 틀 2">
            <a:extLst>
              <a:ext uri="{FF2B5EF4-FFF2-40B4-BE49-F238E27FC236}">
                <a16:creationId xmlns:a16="http://schemas.microsoft.com/office/drawing/2014/main" id="{09E27FCB-196D-BF1F-CF2B-30A76BA361D2}"/>
              </a:ext>
            </a:extLst>
          </p:cNvPr>
          <p:cNvSpPr txBox="1">
            <a:spLocks/>
          </p:cNvSpPr>
          <p:nvPr/>
        </p:nvSpPr>
        <p:spPr>
          <a:xfrm>
            <a:off x="1883945" y="1270888"/>
            <a:ext cx="8920443" cy="246221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위에서 적은 작도 순서에 따라 작도해 보고</a:t>
            </a:r>
            <a:r>
              <a:rPr lang="en-US" altLang="ko-KR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만들어지는 삼각형의 개수를 적어보세요</a:t>
            </a:r>
            <a:r>
              <a:rPr lang="en-US" altLang="ko-KR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dirty="0"/>
          </a:p>
        </p:txBody>
      </p:sp>
      <p:sp>
        <p:nvSpPr>
          <p:cNvPr id="24" name="텍스트 개체 틀 17">
            <a:extLst>
              <a:ext uri="{FF2B5EF4-FFF2-40B4-BE49-F238E27FC236}">
                <a16:creationId xmlns:a16="http://schemas.microsoft.com/office/drawing/2014/main" id="{6AC7EB1D-0312-E52F-A6C8-A8873E1F78F4}"/>
              </a:ext>
            </a:extLst>
          </p:cNvPr>
          <p:cNvSpPr txBox="1">
            <a:spLocks/>
          </p:cNvSpPr>
          <p:nvPr/>
        </p:nvSpPr>
        <p:spPr>
          <a:xfrm>
            <a:off x="1387612" y="4730689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95AC84AA-92D6-1475-A444-65EB525CEE08}"/>
              </a:ext>
            </a:extLst>
          </p:cNvPr>
          <p:cNvSpPr txBox="1">
            <a:spLocks/>
          </p:cNvSpPr>
          <p:nvPr/>
        </p:nvSpPr>
        <p:spPr>
          <a:xfrm>
            <a:off x="1883945" y="4778831"/>
            <a:ext cx="8920443" cy="246221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작도한 결과를 통해 새롭게 알게 된 사실을 적어봅시다</a:t>
            </a:r>
            <a:r>
              <a:rPr lang="en-US" altLang="ko-KR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dirty="0"/>
          </a:p>
        </p:txBody>
      </p:sp>
      <p:sp>
        <p:nvSpPr>
          <p:cNvPr id="28" name="Text 10">
            <a:extLst>
              <a:ext uri="{FF2B5EF4-FFF2-40B4-BE49-F238E27FC236}">
                <a16:creationId xmlns:a16="http://schemas.microsoft.com/office/drawing/2014/main" id="{36295D32-9584-DFCC-2D94-50D3747BBE74}"/>
              </a:ext>
            </a:extLst>
          </p:cNvPr>
          <p:cNvSpPr txBox="1"/>
          <p:nvPr/>
        </p:nvSpPr>
        <p:spPr>
          <a:xfrm>
            <a:off x="1349375" y="3905264"/>
            <a:ext cx="3149600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만들어진 삼각형의 개수</a:t>
            </a:r>
            <a:r>
              <a:rPr lang="en-US" altLang="ko-KR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: </a:t>
            </a:r>
            <a:r>
              <a:rPr lang="en-US" altLang="ko-KR" sz="1500" b="1" u="sng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             </a:t>
            </a:r>
            <a:r>
              <a:rPr lang="en-US" altLang="ko-KR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</a:t>
            </a:r>
            <a:endParaRPr lang="en-US" sz="1500" dirty="0"/>
          </a:p>
        </p:txBody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8C2B6008-CAA5-4C05-7A58-077EEAB71A71}"/>
              </a:ext>
            </a:extLst>
          </p:cNvPr>
          <p:cNvSpPr txBox="1"/>
          <p:nvPr/>
        </p:nvSpPr>
        <p:spPr>
          <a:xfrm>
            <a:off x="4519295" y="3905264"/>
            <a:ext cx="3149600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만들어진 삼각형의 개수</a:t>
            </a:r>
            <a:r>
              <a:rPr lang="en-US" altLang="ko-KR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: </a:t>
            </a:r>
            <a:r>
              <a:rPr lang="en-US" altLang="ko-KR" sz="1500" b="1" u="sng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             </a:t>
            </a:r>
            <a:r>
              <a:rPr lang="en-US" altLang="ko-KR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</a:t>
            </a:r>
            <a:endParaRPr lang="en-US" sz="1500" dirty="0"/>
          </a:p>
        </p:txBody>
      </p:sp>
      <p:sp>
        <p:nvSpPr>
          <p:cNvPr id="30" name="Text 10">
            <a:extLst>
              <a:ext uri="{FF2B5EF4-FFF2-40B4-BE49-F238E27FC236}">
                <a16:creationId xmlns:a16="http://schemas.microsoft.com/office/drawing/2014/main" id="{ED3A5F83-2522-801F-1AE5-EEF77DC451CB}"/>
              </a:ext>
            </a:extLst>
          </p:cNvPr>
          <p:cNvSpPr txBox="1"/>
          <p:nvPr/>
        </p:nvSpPr>
        <p:spPr>
          <a:xfrm>
            <a:off x="7689215" y="3905264"/>
            <a:ext cx="3149600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만들어진 삼각형의 개수</a:t>
            </a:r>
            <a:r>
              <a:rPr lang="en-US" altLang="ko-KR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: </a:t>
            </a:r>
            <a:r>
              <a:rPr lang="en-US" altLang="ko-KR" sz="1500" b="1" u="sng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             </a:t>
            </a:r>
            <a:r>
              <a:rPr lang="en-US" altLang="ko-KR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182586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AF20E-E36F-DF71-E38D-458FD2926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EF9844B7-74DB-88BB-A892-5E09B05DC01E}"/>
              </a:ext>
            </a:extLst>
          </p:cNvPr>
          <p:cNvSpPr txBox="1">
            <a:spLocks/>
          </p:cNvSpPr>
          <p:nvPr/>
        </p:nvSpPr>
        <p:spPr>
          <a:xfrm>
            <a:off x="796317" y="276225"/>
            <a:ext cx="765784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B5455397-60E6-8A11-C329-38AF00E22CDF}"/>
              </a:ext>
            </a:extLst>
          </p:cNvPr>
          <p:cNvSpPr txBox="1">
            <a:spLocks/>
          </p:cNvSpPr>
          <p:nvPr/>
        </p:nvSpPr>
        <p:spPr>
          <a:xfrm>
            <a:off x="16687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문제 상황</a:t>
            </a:r>
            <a:r>
              <a:rPr lang="en-US" altLang="ko-KR" dirty="0"/>
              <a:t>2]</a:t>
            </a:r>
            <a:r>
              <a:rPr lang="ko-KR" altLang="en-US" dirty="0"/>
              <a:t>학생 예시 답안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CDF4FC19-438D-3560-BE81-11A048D43E45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5E956B82-98FD-7ED6-E25B-68F25AF18E43}"/>
              </a:ext>
            </a:extLst>
          </p:cNvPr>
          <p:cNvSpPr txBox="1">
            <a:spLocks/>
          </p:cNvSpPr>
          <p:nvPr/>
        </p:nvSpPr>
        <p:spPr>
          <a:xfrm>
            <a:off x="1387612" y="1222746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3785D517-C11A-7406-87A1-A4E0E2007D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131361"/>
              </p:ext>
            </p:extLst>
          </p:nvPr>
        </p:nvGraphicFramePr>
        <p:xfrm>
          <a:off x="1335541" y="1672410"/>
          <a:ext cx="9520917" cy="4342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3639">
                  <a:extLst>
                    <a:ext uri="{9D8B030D-6E8A-4147-A177-3AD203B41FA5}">
                      <a16:colId xmlns:a16="http://schemas.microsoft.com/office/drawing/2014/main" val="1461095176"/>
                    </a:ext>
                  </a:extLst>
                </a:gridCol>
                <a:gridCol w="3173639">
                  <a:extLst>
                    <a:ext uri="{9D8B030D-6E8A-4147-A177-3AD203B41FA5}">
                      <a16:colId xmlns:a16="http://schemas.microsoft.com/office/drawing/2014/main" val="2386150497"/>
                    </a:ext>
                  </a:extLst>
                </a:gridCol>
                <a:gridCol w="3173639">
                  <a:extLst>
                    <a:ext uri="{9D8B030D-6E8A-4147-A177-3AD203B41FA5}">
                      <a16:colId xmlns:a16="http://schemas.microsoft.com/office/drawing/2014/main" val="1920824837"/>
                    </a:ext>
                  </a:extLst>
                </a:gridCol>
              </a:tblGrid>
              <a:tr h="4812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</a:t>
                      </a:r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870580"/>
                  </a:ext>
                </a:extLst>
              </a:tr>
              <a:tr h="3861533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rgbClr val="0B3F94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800" b="1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85663"/>
                  </a:ext>
                </a:extLst>
              </a:tr>
            </a:tbl>
          </a:graphicData>
        </a:graphic>
      </p:graphicFrame>
      <p:sp>
        <p:nvSpPr>
          <p:cNvPr id="22" name="텍스트 개체 틀 2">
            <a:extLst>
              <a:ext uri="{FF2B5EF4-FFF2-40B4-BE49-F238E27FC236}">
                <a16:creationId xmlns:a16="http://schemas.microsoft.com/office/drawing/2014/main" id="{DE5C6A0A-C135-28F2-38BD-C754A0ED0348}"/>
              </a:ext>
            </a:extLst>
          </p:cNvPr>
          <p:cNvSpPr txBox="1">
            <a:spLocks/>
          </p:cNvSpPr>
          <p:nvPr/>
        </p:nvSpPr>
        <p:spPr>
          <a:xfrm>
            <a:off x="1883945" y="1270888"/>
            <a:ext cx="8920443" cy="246221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위에서 적은 작도 순서에 따라 작도해 보고</a:t>
            </a:r>
            <a:r>
              <a:rPr lang="en-US" altLang="ko-KR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만들어지는 삼각형의 개수를 적어보세요</a:t>
            </a:r>
            <a:r>
              <a:rPr lang="en-US" altLang="ko-KR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dirty="0"/>
          </a:p>
        </p:txBody>
      </p:sp>
      <p:sp>
        <p:nvSpPr>
          <p:cNvPr id="28" name="Text 10">
            <a:extLst>
              <a:ext uri="{FF2B5EF4-FFF2-40B4-BE49-F238E27FC236}">
                <a16:creationId xmlns:a16="http://schemas.microsoft.com/office/drawing/2014/main" id="{0F36AE07-6BC4-6C8E-254E-8B97C9A9F9A7}"/>
              </a:ext>
            </a:extLst>
          </p:cNvPr>
          <p:cNvSpPr txBox="1"/>
          <p:nvPr/>
        </p:nvSpPr>
        <p:spPr>
          <a:xfrm>
            <a:off x="1349375" y="5185590"/>
            <a:ext cx="3149600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만들어진 삼각형의 개수</a:t>
            </a:r>
            <a:r>
              <a:rPr lang="en-US" altLang="ko-KR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: </a:t>
            </a:r>
            <a:r>
              <a:rPr lang="en-US" altLang="ko-KR" sz="1500" b="1" u="sng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    1     </a:t>
            </a:r>
            <a:r>
              <a:rPr lang="en-US" altLang="ko-KR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</a:t>
            </a:r>
            <a:endParaRPr lang="en-US" sz="1500" dirty="0"/>
          </a:p>
        </p:txBody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02DB189C-B005-D3D5-2C8A-E02F0E5A6D8A}"/>
              </a:ext>
            </a:extLst>
          </p:cNvPr>
          <p:cNvSpPr txBox="1"/>
          <p:nvPr/>
        </p:nvSpPr>
        <p:spPr>
          <a:xfrm>
            <a:off x="4519295" y="5185590"/>
            <a:ext cx="3149600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만들어진 삼각형의 개수</a:t>
            </a:r>
            <a:r>
              <a:rPr lang="en-US" altLang="ko-KR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: </a:t>
            </a:r>
            <a:r>
              <a:rPr lang="en-US" altLang="ko-KR" sz="1500" b="1" u="sng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   2     </a:t>
            </a:r>
            <a:r>
              <a:rPr lang="en-US" altLang="ko-KR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</a:t>
            </a:r>
            <a:endParaRPr lang="en-US" sz="1500" dirty="0"/>
          </a:p>
        </p:txBody>
      </p:sp>
      <p:sp>
        <p:nvSpPr>
          <p:cNvPr id="30" name="Text 10">
            <a:extLst>
              <a:ext uri="{FF2B5EF4-FFF2-40B4-BE49-F238E27FC236}">
                <a16:creationId xmlns:a16="http://schemas.microsoft.com/office/drawing/2014/main" id="{A9DDAD1F-C6C8-A495-D762-01647A3B1947}"/>
              </a:ext>
            </a:extLst>
          </p:cNvPr>
          <p:cNvSpPr txBox="1"/>
          <p:nvPr/>
        </p:nvSpPr>
        <p:spPr>
          <a:xfrm>
            <a:off x="7689215" y="5185590"/>
            <a:ext cx="3149600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ko-KR" altLang="en-US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만들어진 삼각형의 개수</a:t>
            </a:r>
            <a:r>
              <a:rPr lang="en-US" altLang="ko-KR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: </a:t>
            </a:r>
            <a:r>
              <a:rPr lang="en-US" altLang="ko-KR" sz="1500" b="1" u="sng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    0      </a:t>
            </a:r>
            <a:r>
              <a:rPr lang="en-US" altLang="ko-KR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5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</a:t>
            </a:r>
            <a:endParaRPr lang="en-US" sz="1500" dirty="0"/>
          </a:p>
        </p:txBody>
      </p:sp>
      <p:pic>
        <p:nvPicPr>
          <p:cNvPr id="3" name="_x197929104" descr="EMB000005a03f11">
            <a:extLst>
              <a:ext uri="{FF2B5EF4-FFF2-40B4-BE49-F238E27FC236}">
                <a16:creationId xmlns:a16="http://schemas.microsoft.com/office/drawing/2014/main" id="{93DB4CC6-045F-48A6-FC10-67814F556E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97" t="-3256" r="-7078"/>
          <a:stretch>
            <a:fillRect/>
          </a:stretch>
        </p:blipFill>
        <p:spPr bwMode="auto">
          <a:xfrm>
            <a:off x="1644717" y="2934221"/>
            <a:ext cx="2573020" cy="1449146"/>
          </a:xfrm>
          <a:prstGeom prst="roundRect">
            <a:avLst>
              <a:gd name="adj" fmla="val 12460"/>
            </a:avLst>
          </a:prstGeom>
          <a:solidFill>
            <a:schemeClr val="bg1"/>
          </a:solidFill>
        </p:spPr>
      </p:pic>
      <p:pic>
        <p:nvPicPr>
          <p:cNvPr id="6" name="_x197923824" descr="EMB000005a03f14">
            <a:extLst>
              <a:ext uri="{FF2B5EF4-FFF2-40B4-BE49-F238E27FC236}">
                <a16:creationId xmlns:a16="http://schemas.microsoft.com/office/drawing/2014/main" id="{66E870C7-D8C3-3116-87E2-0732674A63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450" r="-23667"/>
          <a:stretch>
            <a:fillRect/>
          </a:stretch>
        </p:blipFill>
        <p:spPr bwMode="auto">
          <a:xfrm>
            <a:off x="4809490" y="2934222"/>
            <a:ext cx="2573019" cy="1449145"/>
          </a:xfrm>
          <a:prstGeom prst="roundRect">
            <a:avLst/>
          </a:prstGeom>
          <a:solidFill>
            <a:schemeClr val="bg1"/>
          </a:solidFill>
        </p:spPr>
      </p:pic>
      <p:pic>
        <p:nvPicPr>
          <p:cNvPr id="9" name="_x197930384" descr="EMB000005a03f17">
            <a:extLst>
              <a:ext uri="{FF2B5EF4-FFF2-40B4-BE49-F238E27FC236}">
                <a16:creationId xmlns:a16="http://schemas.microsoft.com/office/drawing/2014/main" id="{E9E9D08C-3CDA-8658-D098-48C260D5C5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5441"/>
          <a:stretch>
            <a:fillRect/>
          </a:stretch>
        </p:blipFill>
        <p:spPr bwMode="auto">
          <a:xfrm>
            <a:off x="7974264" y="2934222"/>
            <a:ext cx="2573019" cy="1449145"/>
          </a:xfrm>
          <a:prstGeom prst="roundRect">
            <a:avLst>
              <a:gd name="adj" fmla="val 14476"/>
            </a:avLst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89573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7AD37-1F22-B0AA-311A-C5FA67BFC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9936C0A6-DEC2-B2E8-88E0-56807C585B47}"/>
              </a:ext>
            </a:extLst>
          </p:cNvPr>
          <p:cNvSpPr txBox="1">
            <a:spLocks/>
          </p:cNvSpPr>
          <p:nvPr/>
        </p:nvSpPr>
        <p:spPr>
          <a:xfrm>
            <a:off x="796317" y="276225"/>
            <a:ext cx="765784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19E3A6FA-A423-F80B-C0C7-74335C839EE0}"/>
              </a:ext>
            </a:extLst>
          </p:cNvPr>
          <p:cNvSpPr txBox="1">
            <a:spLocks/>
          </p:cNvSpPr>
          <p:nvPr/>
        </p:nvSpPr>
        <p:spPr>
          <a:xfrm>
            <a:off x="16687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문제 상황</a:t>
            </a:r>
            <a:r>
              <a:rPr lang="en-US" altLang="ko-KR" dirty="0"/>
              <a:t>2]</a:t>
            </a:r>
            <a:r>
              <a:rPr lang="ko-KR" altLang="en-US" dirty="0"/>
              <a:t>학생 예시 답안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87DFC42A-68DB-661D-54EF-1952F40D8F9E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두 변과 한 각</a:t>
            </a:r>
          </a:p>
        </p:txBody>
      </p:sp>
      <p:sp>
        <p:nvSpPr>
          <p:cNvPr id="24" name="텍스트 개체 틀 17">
            <a:extLst>
              <a:ext uri="{FF2B5EF4-FFF2-40B4-BE49-F238E27FC236}">
                <a16:creationId xmlns:a16="http://schemas.microsoft.com/office/drawing/2014/main" id="{C8ED97AF-C6E1-5087-79C4-691F80DF80D7}"/>
              </a:ext>
            </a:extLst>
          </p:cNvPr>
          <p:cNvSpPr txBox="1">
            <a:spLocks/>
          </p:cNvSpPr>
          <p:nvPr/>
        </p:nvSpPr>
        <p:spPr>
          <a:xfrm>
            <a:off x="1387612" y="1288989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E4398B4A-4185-38F2-FF73-AA1A92E40A1B}"/>
              </a:ext>
            </a:extLst>
          </p:cNvPr>
          <p:cNvSpPr txBox="1">
            <a:spLocks/>
          </p:cNvSpPr>
          <p:nvPr/>
        </p:nvSpPr>
        <p:spPr>
          <a:xfrm>
            <a:off x="1883945" y="1337131"/>
            <a:ext cx="8920443" cy="246221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작도한 결과를 통해 새롭게 알게 된 사실을 적어봅시다</a:t>
            </a:r>
            <a:r>
              <a:rPr lang="en-US" altLang="ko-KR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dirty="0"/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3EB23357-3E5A-D9E9-C2EA-B7F05231C89A}"/>
              </a:ext>
            </a:extLst>
          </p:cNvPr>
          <p:cNvSpPr/>
          <p:nvPr/>
        </p:nvSpPr>
        <p:spPr>
          <a:xfrm>
            <a:off x="1387612" y="1792943"/>
            <a:ext cx="9416776" cy="3450343"/>
          </a:xfrm>
          <a:prstGeom prst="roundRect">
            <a:avLst>
              <a:gd name="adj" fmla="val 8315"/>
            </a:avLst>
          </a:prstGeom>
          <a:solidFill>
            <a:srgbClr val="EDF4FF"/>
          </a:solidFill>
          <a:ln w="254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750236DF-DBFD-9F74-1FE6-2673F1319491}"/>
              </a:ext>
            </a:extLst>
          </p:cNvPr>
          <p:cNvGrpSpPr/>
          <p:nvPr/>
        </p:nvGrpSpPr>
        <p:grpSpPr>
          <a:xfrm>
            <a:off x="1778406" y="2916920"/>
            <a:ext cx="8622894" cy="1460500"/>
            <a:chOff x="1778406" y="3628322"/>
            <a:chExt cx="8622894" cy="1460500"/>
          </a:xfrm>
        </p:grpSpPr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6FDC2B2F-522B-F508-FE2C-3FFC2E1E2162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3628322"/>
              <a:ext cx="8622894" cy="0"/>
            </a:xfrm>
            <a:prstGeom prst="line">
              <a:avLst/>
            </a:prstGeom>
            <a:ln>
              <a:solidFill>
                <a:srgbClr val="0B3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E8A2774-0DF8-57E2-82AB-B9FC010B0F62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4358572"/>
              <a:ext cx="8622894" cy="0"/>
            </a:xfrm>
            <a:prstGeom prst="line">
              <a:avLst/>
            </a:prstGeom>
            <a:ln>
              <a:solidFill>
                <a:srgbClr val="0B3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2D8DDB77-F83D-9ACD-242D-76CD0DBE0BEF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5088822"/>
              <a:ext cx="8622894" cy="0"/>
            </a:xfrm>
            <a:prstGeom prst="line">
              <a:avLst/>
            </a:prstGeom>
            <a:ln>
              <a:solidFill>
                <a:srgbClr val="0B3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97073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965A4-2756-AC52-8C5D-A98202634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25B82C7B-DBA8-A3B2-58A0-77A22B744B1D}"/>
              </a:ext>
            </a:extLst>
          </p:cNvPr>
          <p:cNvSpPr txBox="1">
            <a:spLocks/>
          </p:cNvSpPr>
          <p:nvPr/>
        </p:nvSpPr>
        <p:spPr>
          <a:xfrm>
            <a:off x="796317" y="276225"/>
            <a:ext cx="765784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764B61E1-D663-A080-629D-BB1A5564EC09}"/>
              </a:ext>
            </a:extLst>
          </p:cNvPr>
          <p:cNvSpPr txBox="1">
            <a:spLocks/>
          </p:cNvSpPr>
          <p:nvPr/>
        </p:nvSpPr>
        <p:spPr>
          <a:xfrm>
            <a:off x="16687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탐정 메모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AC05F98A-5D38-1C4C-5A57-AA73D5E49704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스스로 정리하기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6451AAA2-98EC-DA27-2D0A-A49C677D546D}"/>
              </a:ext>
            </a:extLst>
          </p:cNvPr>
          <p:cNvSpPr txBox="1">
            <a:spLocks/>
          </p:cNvSpPr>
          <p:nvPr/>
        </p:nvSpPr>
        <p:spPr>
          <a:xfrm>
            <a:off x="1431444" y="1142549"/>
            <a:ext cx="9372944" cy="762388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</a:rPr>
              <a:t>[</a:t>
            </a:r>
            <a:r>
              <a:rPr lang="en-US" altLang="ko-KR" sz="2000" b="1" kern="0" spc="-90" dirty="0" err="1">
                <a:solidFill>
                  <a:srgbClr val="14202E"/>
                </a:solidFill>
              </a:rPr>
              <a:t>문제</a:t>
            </a:r>
            <a:r>
              <a:rPr lang="en-US" altLang="ko-KR" sz="2000" b="1" kern="0" spc="-90" dirty="0">
                <a:solidFill>
                  <a:srgbClr val="14202E"/>
                </a:solidFill>
              </a:rPr>
              <a:t> </a:t>
            </a:r>
            <a:r>
              <a:rPr lang="en-US" altLang="ko-KR" sz="2000" b="1" kern="0" spc="-90" dirty="0" err="1">
                <a:solidFill>
                  <a:srgbClr val="14202E"/>
                </a:solidFill>
              </a:rPr>
              <a:t>상황</a:t>
            </a:r>
            <a:r>
              <a:rPr lang="en-US" altLang="ko-KR" sz="2000" b="1" kern="0" spc="-90" dirty="0">
                <a:solidFill>
                  <a:srgbClr val="14202E"/>
                </a:solidFill>
              </a:rPr>
              <a:t> 1]</a:t>
            </a:r>
            <a:r>
              <a:rPr lang="ko-KR" altLang="en-US" sz="2000" b="1" kern="0" spc="-90" dirty="0">
                <a:solidFill>
                  <a:srgbClr val="14202E"/>
                </a:solidFill>
              </a:rPr>
              <a:t>과</a:t>
            </a:r>
            <a:r>
              <a:rPr lang="en-US" altLang="ko-KR" sz="2000" b="1" kern="0" spc="-90" dirty="0">
                <a:solidFill>
                  <a:srgbClr val="14202E"/>
                </a:solidFill>
              </a:rPr>
              <a:t> [</a:t>
            </a:r>
            <a:r>
              <a:rPr lang="en-US" altLang="ko-KR" sz="2000" b="1" kern="0" spc="-90" dirty="0" err="1">
                <a:solidFill>
                  <a:srgbClr val="14202E"/>
                </a:solidFill>
              </a:rPr>
              <a:t>문제</a:t>
            </a:r>
            <a:r>
              <a:rPr lang="en-US" altLang="ko-KR" sz="2000" b="1" kern="0" spc="-90" dirty="0">
                <a:solidFill>
                  <a:srgbClr val="14202E"/>
                </a:solidFill>
              </a:rPr>
              <a:t> </a:t>
            </a:r>
            <a:r>
              <a:rPr lang="en-US" altLang="ko-KR" sz="2000" b="1" kern="0" spc="-90" dirty="0" err="1"/>
              <a:t>상황</a:t>
            </a:r>
            <a:r>
              <a:rPr lang="en-US" altLang="ko-KR" sz="2000" b="1" kern="0" spc="-90" dirty="0"/>
              <a:t> 2]를 </a:t>
            </a:r>
            <a:r>
              <a:rPr lang="en-US" altLang="ko-KR" sz="2000" b="1" kern="0" spc="-90" dirty="0" err="1"/>
              <a:t>통해</a:t>
            </a:r>
            <a:r>
              <a:rPr lang="en-US" altLang="ko-KR" sz="2000" b="1" kern="0" spc="-90" dirty="0"/>
              <a:t> </a:t>
            </a:r>
            <a:r>
              <a:rPr lang="en-US" altLang="ko-KR" sz="2000" b="1" kern="0" spc="-90" dirty="0" err="1"/>
              <a:t>내가</a:t>
            </a:r>
            <a:r>
              <a:rPr lang="en-US" altLang="ko-KR" sz="2000" b="1" kern="0" spc="-90" dirty="0"/>
              <a:t> </a:t>
            </a:r>
            <a:r>
              <a:rPr lang="en-US" altLang="ko-KR" sz="2000" b="1" kern="0" spc="-90" dirty="0" err="1"/>
              <a:t>가지게</a:t>
            </a:r>
            <a:r>
              <a:rPr lang="en-US" altLang="ko-KR" sz="2000" b="1" kern="0" spc="-90" dirty="0"/>
              <a:t> 된 </a:t>
            </a:r>
            <a:r>
              <a:rPr lang="ko-KR" altLang="en-US" sz="2000" b="1" dirty="0">
                <a:solidFill>
                  <a:srgbClr val="0B3F94"/>
                </a:solidFill>
              </a:rPr>
              <a:t>‘삼각형의 모양과 크기가 하나로 정해지는 </a:t>
            </a:r>
            <a:r>
              <a:rPr lang="ko-KR" altLang="en-US" sz="2000" b="1" dirty="0" err="1">
                <a:solidFill>
                  <a:srgbClr val="0B3F94"/>
                </a:solidFill>
              </a:rPr>
              <a:t>조건’</a:t>
            </a:r>
            <a:r>
              <a:rPr lang="ko-KR" altLang="en-US" sz="2000" b="1" dirty="0" err="1"/>
              <a:t>에</a:t>
            </a:r>
            <a:r>
              <a:rPr lang="ko-KR" altLang="en-US" sz="2000" b="1" dirty="0"/>
              <a:t> 대한 생각을 아래에 적어 </a:t>
            </a:r>
            <a:r>
              <a:rPr lang="en-US" altLang="ko-KR" sz="2000" b="1" kern="0" spc="-90" dirty="0" err="1">
                <a:solidFill>
                  <a:srgbClr val="14202E"/>
                </a:solidFill>
              </a:rPr>
              <a:t>봅시다</a:t>
            </a:r>
            <a:r>
              <a:rPr lang="en-US" altLang="ko-KR" sz="2000" b="1" kern="0" spc="-90" dirty="0">
                <a:solidFill>
                  <a:srgbClr val="14202E"/>
                </a:solidFill>
              </a:rPr>
              <a:t>.</a:t>
            </a:r>
            <a:endParaRPr lang="en-US" altLang="ko-KR" sz="2000" b="1" dirty="0"/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E1EBFDBD-80DC-3C3C-B6CF-71949B4F7F16}"/>
              </a:ext>
            </a:extLst>
          </p:cNvPr>
          <p:cNvSpPr/>
          <p:nvPr/>
        </p:nvSpPr>
        <p:spPr>
          <a:xfrm>
            <a:off x="1387612" y="2401152"/>
            <a:ext cx="9416776" cy="3450343"/>
          </a:xfrm>
          <a:prstGeom prst="roundRect">
            <a:avLst>
              <a:gd name="adj" fmla="val 8315"/>
            </a:avLst>
          </a:prstGeom>
          <a:solidFill>
            <a:srgbClr val="EDF4FF"/>
          </a:solidFill>
          <a:ln w="254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E04C1A0-DEBF-99FB-CF29-5667BFC89D95}"/>
              </a:ext>
            </a:extLst>
          </p:cNvPr>
          <p:cNvGrpSpPr/>
          <p:nvPr/>
        </p:nvGrpSpPr>
        <p:grpSpPr>
          <a:xfrm>
            <a:off x="1714906" y="2167980"/>
            <a:ext cx="1543507" cy="466344"/>
            <a:chOff x="1778406" y="1939380"/>
            <a:chExt cx="1543507" cy="466344"/>
          </a:xfrm>
        </p:grpSpPr>
        <p:sp>
          <p:nvSpPr>
            <p:cNvPr id="6" name="Shape 15">
              <a:extLst>
                <a:ext uri="{FF2B5EF4-FFF2-40B4-BE49-F238E27FC236}">
                  <a16:creationId xmlns:a16="http://schemas.microsoft.com/office/drawing/2014/main" id="{C4C725B7-2F7D-A8E7-2102-EEE99C7D7A54}"/>
                </a:ext>
              </a:extLst>
            </p:cNvPr>
            <p:cNvSpPr/>
            <p:nvPr/>
          </p:nvSpPr>
          <p:spPr>
            <a:xfrm>
              <a:off x="1778406" y="1939380"/>
              <a:ext cx="1543507" cy="466344"/>
            </a:xfrm>
            <a:prstGeom prst="roundRect">
              <a:avLst>
                <a:gd name="adj" fmla="val 50000"/>
              </a:avLst>
            </a:prstGeom>
            <a:solidFill>
              <a:srgbClr val="0B3F94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탐정 메모</a:t>
              </a:r>
            </a:p>
          </p:txBody>
        </p:sp>
        <p:pic>
          <p:nvPicPr>
            <p:cNvPr id="8" name="그래픽 7">
              <a:extLst>
                <a:ext uri="{FF2B5EF4-FFF2-40B4-BE49-F238E27FC236}">
                  <a16:creationId xmlns:a16="http://schemas.microsoft.com/office/drawing/2014/main" id="{501DE6F3-3991-7E9B-876F-E8DA83F0B0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203AA0-34D6-52DD-B517-7F2FC53159FF}"/>
              </a:ext>
            </a:extLst>
          </p:cNvPr>
          <p:cNvCxnSpPr>
            <a:cxnSpLocks/>
          </p:cNvCxnSpPr>
          <p:nvPr/>
        </p:nvCxnSpPr>
        <p:spPr>
          <a:xfrm>
            <a:off x="1778406" y="3628322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6B519312-FEA4-12CB-84A2-542B01E772B5}"/>
              </a:ext>
            </a:extLst>
          </p:cNvPr>
          <p:cNvCxnSpPr>
            <a:cxnSpLocks/>
          </p:cNvCxnSpPr>
          <p:nvPr/>
        </p:nvCxnSpPr>
        <p:spPr>
          <a:xfrm>
            <a:off x="1778406" y="4358572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7A5F737-002D-2CB9-BACE-ECADF1B704A6}"/>
              </a:ext>
            </a:extLst>
          </p:cNvPr>
          <p:cNvCxnSpPr>
            <a:cxnSpLocks/>
          </p:cNvCxnSpPr>
          <p:nvPr/>
        </p:nvCxnSpPr>
        <p:spPr>
          <a:xfrm>
            <a:off x="1778406" y="5088822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488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504140A-A8BB-3E29-935D-46B76A525D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2397F5-FE57-0BCE-9B07-23E21A3A08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spc="-100" dirty="0">
                <a:solidFill>
                  <a:srgbClr val="0C4CAB"/>
                </a:solidFill>
              </a:rPr>
              <a:t>숨은 단서</a:t>
            </a:r>
            <a:r>
              <a:rPr lang="ko-KR" altLang="en-US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를 </a:t>
            </a:r>
            <a:r>
              <a:rPr lang="ko-KR" altLang="en-US" spc="-100" dirty="0"/>
              <a:t>찾아라</a:t>
            </a:r>
            <a:r>
              <a:rPr lang="en-US" altLang="ko-KR" spc="-100" dirty="0"/>
              <a:t>!</a:t>
            </a:r>
            <a:endParaRPr lang="ko-KR" altLang="en-US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C03D0F0A-8EBC-B4D0-3730-98A538D7E2EF}"/>
              </a:ext>
            </a:extLst>
          </p:cNvPr>
          <p:cNvSpPr txBox="1"/>
          <p:nvPr/>
        </p:nvSpPr>
        <p:spPr>
          <a:xfrm>
            <a:off x="3684186" y="3984584"/>
            <a:ext cx="4823628" cy="67723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여러 조건을 탐색하며 삼각형의 모양과 크기가</a:t>
            </a:r>
            <a:r>
              <a:rPr lang="en-US" altLang="ko-KR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하나로</a:t>
            </a:r>
            <a:endParaRPr lang="en-US" altLang="ko-KR" sz="1900" b="1" kern="0" spc="-37" dirty="0">
              <a:solidFill>
                <a:srgbClr val="2A3648"/>
              </a:solidFill>
              <a:latin typeface="Pretendard" pitchFamily="34" charset="0"/>
              <a:ea typeface="Pretendard" pitchFamily="34" charset="-122"/>
              <a:cs typeface="Pretendard" pitchFamily="34" charset="-120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정해지기 위한 숨은 단서를 찾아봅시다</a:t>
            </a:r>
            <a:r>
              <a:rPr lang="en-US" altLang="ko-KR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1900" dirty="0"/>
          </a:p>
        </p:txBody>
      </p:sp>
    </p:spTree>
    <p:extLst>
      <p:ext uri="{BB962C8B-B14F-4D97-AF65-F5344CB8AC3E}">
        <p14:creationId xmlns:p14="http://schemas.microsoft.com/office/powerpoint/2010/main" val="1154370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1073343C-C8CC-0795-B758-337DB65F3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48300" y="2034857"/>
            <a:ext cx="1294642" cy="504825"/>
          </a:xfrm>
        </p:spPr>
        <p:txBody>
          <a:bodyPr/>
          <a:lstStyle/>
          <a:p>
            <a:r>
              <a:rPr lang="ko-KR" altLang="en-US" dirty="0"/>
              <a:t>학습목표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22C702B-F704-A16F-B76A-D2881B82FF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9853" y="2846573"/>
            <a:ext cx="9512300" cy="1667456"/>
          </a:xfrm>
        </p:spPr>
        <p:txBody>
          <a:bodyPr wrap="square">
            <a:noAutofit/>
          </a:bodyPr>
          <a:lstStyle/>
          <a:p>
            <a:pPr marL="0" indent="0">
              <a:lnSpc>
                <a:spcPct val="120000"/>
              </a:lnSpc>
            </a:pPr>
            <a:r>
              <a:rPr lang="ko-KR" altLang="en-US" sz="4400" dirty="0"/>
              <a:t>삼각형의 </a:t>
            </a:r>
            <a:r>
              <a:rPr lang="ko-KR" altLang="en-US" sz="4400" dirty="0">
                <a:solidFill>
                  <a:srgbClr val="0C4CAB"/>
                </a:solidFill>
              </a:rPr>
              <a:t>모양과 크기가 하나로 정해지는 조건</a:t>
            </a:r>
            <a:r>
              <a:rPr lang="ko-KR" altLang="en-US" sz="4400" dirty="0"/>
              <a:t>을 탐구할 수 있다</a:t>
            </a:r>
            <a:r>
              <a:rPr lang="en-US" altLang="ko-KR" sz="4400" dirty="0"/>
              <a:t>.</a:t>
            </a:r>
            <a:endParaRPr lang="ko-KR" altLang="en-US" sz="4400" dirty="0"/>
          </a:p>
        </p:txBody>
      </p:sp>
    </p:spTree>
    <p:extLst>
      <p:ext uri="{BB962C8B-B14F-4D97-AF65-F5344CB8AC3E}">
        <p14:creationId xmlns:p14="http://schemas.microsoft.com/office/powerpoint/2010/main" val="3455016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319C9-558B-DB9F-ED56-387DF0779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05B167A2-DB32-5F6B-DC88-3F1396DDB749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B22569A8-0288-A74F-0CE1-603F3884E71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탐색 </a:t>
            </a:r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AA8B2B15-37FC-2C45-A57D-7870EFC70E07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err="1"/>
              <a:t>세각</a:t>
            </a:r>
            <a:r>
              <a:rPr lang="ko-KR" altLang="en-US" dirty="0"/>
              <a:t> </a:t>
            </a:r>
            <a:r>
              <a:rPr lang="en-US" altLang="ko-KR" dirty="0"/>
              <a:t>(AAA)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59FC6F2D-959F-03F4-EA0D-4F5D3EAB1E09}"/>
              </a:ext>
            </a:extLst>
          </p:cNvPr>
          <p:cNvSpPr txBox="1">
            <a:spLocks/>
          </p:cNvSpPr>
          <p:nvPr/>
        </p:nvSpPr>
        <p:spPr>
          <a:xfrm>
            <a:off x="1431444" y="1142549"/>
            <a:ext cx="9372944" cy="762388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</a:rPr>
              <a:t>탐색 </a:t>
            </a:r>
            <a:r>
              <a:rPr lang="en-US" altLang="ko-KR" sz="2000" b="1" kern="0" spc="-90" dirty="0">
                <a:solidFill>
                  <a:srgbClr val="14202E"/>
                </a:solidFill>
              </a:rPr>
              <a:t>1]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세 각의 크기가 주어진 상황에서 삼각형의 모양과 크기가 하나로 정해지기 위해 필요한 것을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탐색해봅시다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b="1" dirty="0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D41E10AF-7FF1-6007-CB2C-32D1B50755F9}"/>
              </a:ext>
            </a:extLst>
          </p:cNvPr>
          <p:cNvSpPr txBox="1">
            <a:spLocks/>
          </p:cNvSpPr>
          <p:nvPr/>
        </p:nvSpPr>
        <p:spPr>
          <a:xfrm>
            <a:off x="1387612" y="2115600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501C30BF-B9D1-EAED-F159-27A2F30BB101}"/>
              </a:ext>
            </a:extLst>
          </p:cNvPr>
          <p:cNvSpPr txBox="1">
            <a:spLocks/>
          </p:cNvSpPr>
          <p:nvPr/>
        </p:nvSpPr>
        <p:spPr>
          <a:xfrm>
            <a:off x="1883945" y="2107339"/>
            <a:ext cx="8920443" cy="6376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지난 시간에 아래 세 각 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A, B, C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가 주어졌을 때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삼각형의 모양과 크기가 하나로 정해지지 않음을 확인하였습니다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39209D5A-D83F-CD43-C381-69CA0C37D674}"/>
              </a:ext>
            </a:extLst>
          </p:cNvPr>
          <p:cNvSpPr/>
          <p:nvPr/>
        </p:nvSpPr>
        <p:spPr>
          <a:xfrm>
            <a:off x="3098846" y="3511489"/>
            <a:ext cx="119990" cy="205463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Shape 9">
            <a:extLst>
              <a:ext uri="{FF2B5EF4-FFF2-40B4-BE49-F238E27FC236}">
                <a16:creationId xmlns:a16="http://schemas.microsoft.com/office/drawing/2014/main" id="{F32A0D32-81F5-F337-1BC2-23F3476662BA}"/>
              </a:ext>
            </a:extLst>
          </p:cNvPr>
          <p:cNvSpPr/>
          <p:nvPr/>
        </p:nvSpPr>
        <p:spPr>
          <a:xfrm>
            <a:off x="3132541" y="3528747"/>
            <a:ext cx="102731" cy="17094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Shape 15">
            <a:extLst>
              <a:ext uri="{FF2B5EF4-FFF2-40B4-BE49-F238E27FC236}">
                <a16:creationId xmlns:a16="http://schemas.microsoft.com/office/drawing/2014/main" id="{C1A0B738-B97F-482D-2123-B2523C58313D}"/>
              </a:ext>
            </a:extLst>
          </p:cNvPr>
          <p:cNvSpPr/>
          <p:nvPr/>
        </p:nvSpPr>
        <p:spPr>
          <a:xfrm>
            <a:off x="9073707" y="3511489"/>
            <a:ext cx="119990" cy="205463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Shape 16">
            <a:extLst>
              <a:ext uri="{FF2B5EF4-FFF2-40B4-BE49-F238E27FC236}">
                <a16:creationId xmlns:a16="http://schemas.microsoft.com/office/drawing/2014/main" id="{E0093F28-EE99-2515-5ED0-FBF232254B86}"/>
              </a:ext>
            </a:extLst>
          </p:cNvPr>
          <p:cNvSpPr/>
          <p:nvPr/>
        </p:nvSpPr>
        <p:spPr>
          <a:xfrm>
            <a:off x="9057270" y="3528747"/>
            <a:ext cx="102731" cy="17094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Shape 8">
            <a:extLst>
              <a:ext uri="{FF2B5EF4-FFF2-40B4-BE49-F238E27FC236}">
                <a16:creationId xmlns:a16="http://schemas.microsoft.com/office/drawing/2014/main" id="{5B6A2406-DE73-B6B7-EE12-8F96D4BFF29F}"/>
              </a:ext>
            </a:extLst>
          </p:cNvPr>
          <p:cNvSpPr/>
          <p:nvPr/>
        </p:nvSpPr>
        <p:spPr>
          <a:xfrm>
            <a:off x="3132952" y="4041583"/>
            <a:ext cx="119990" cy="205463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Shape 9">
            <a:extLst>
              <a:ext uri="{FF2B5EF4-FFF2-40B4-BE49-F238E27FC236}">
                <a16:creationId xmlns:a16="http://schemas.microsoft.com/office/drawing/2014/main" id="{03048BD2-2C0B-C92D-AE6E-E697F492BD50}"/>
              </a:ext>
            </a:extLst>
          </p:cNvPr>
          <p:cNvSpPr/>
          <p:nvPr/>
        </p:nvSpPr>
        <p:spPr>
          <a:xfrm>
            <a:off x="3166648" y="4058841"/>
            <a:ext cx="102731" cy="17094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15">
            <a:extLst>
              <a:ext uri="{FF2B5EF4-FFF2-40B4-BE49-F238E27FC236}">
                <a16:creationId xmlns:a16="http://schemas.microsoft.com/office/drawing/2014/main" id="{970FAAAA-BC0F-62F5-5920-83DFF4B478DB}"/>
              </a:ext>
            </a:extLst>
          </p:cNvPr>
          <p:cNvSpPr/>
          <p:nvPr/>
        </p:nvSpPr>
        <p:spPr>
          <a:xfrm>
            <a:off x="9107814" y="4041583"/>
            <a:ext cx="119990" cy="205463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Shape 16">
            <a:extLst>
              <a:ext uri="{FF2B5EF4-FFF2-40B4-BE49-F238E27FC236}">
                <a16:creationId xmlns:a16="http://schemas.microsoft.com/office/drawing/2014/main" id="{556036E6-8CD6-4083-2E13-BB06D19AAF47}"/>
              </a:ext>
            </a:extLst>
          </p:cNvPr>
          <p:cNvSpPr/>
          <p:nvPr/>
        </p:nvSpPr>
        <p:spPr>
          <a:xfrm>
            <a:off x="9091377" y="4058841"/>
            <a:ext cx="102731" cy="17094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3296E240-77D7-4247-8CBE-859F9943F298}"/>
              </a:ext>
            </a:extLst>
          </p:cNvPr>
          <p:cNvSpPr/>
          <p:nvPr/>
        </p:nvSpPr>
        <p:spPr>
          <a:xfrm>
            <a:off x="1343781" y="2971532"/>
            <a:ext cx="2996471" cy="2392736"/>
          </a:xfrm>
          <a:prstGeom prst="roundRect">
            <a:avLst>
              <a:gd name="adj" fmla="val 13736"/>
            </a:avLst>
          </a:prstGeom>
          <a:solidFill>
            <a:srgbClr val="F5F9FF"/>
          </a:solidFill>
          <a:ln w="25400">
            <a:solidFill>
              <a:srgbClr val="B7CDE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" name="Shape 1">
            <a:extLst>
              <a:ext uri="{FF2B5EF4-FFF2-40B4-BE49-F238E27FC236}">
                <a16:creationId xmlns:a16="http://schemas.microsoft.com/office/drawing/2014/main" id="{E9BFC54A-CD03-D3B1-8A2F-703471E563A2}"/>
              </a:ext>
            </a:extLst>
          </p:cNvPr>
          <p:cNvSpPr/>
          <p:nvPr/>
        </p:nvSpPr>
        <p:spPr>
          <a:xfrm>
            <a:off x="4553934" y="2971532"/>
            <a:ext cx="2996471" cy="2392736"/>
          </a:xfrm>
          <a:prstGeom prst="roundRect">
            <a:avLst>
              <a:gd name="adj" fmla="val 12323"/>
            </a:avLst>
          </a:prstGeom>
          <a:solidFill>
            <a:srgbClr val="F5F9FF"/>
          </a:solidFill>
          <a:ln w="25400">
            <a:solidFill>
              <a:srgbClr val="B7CDE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Shape 2">
            <a:extLst>
              <a:ext uri="{FF2B5EF4-FFF2-40B4-BE49-F238E27FC236}">
                <a16:creationId xmlns:a16="http://schemas.microsoft.com/office/drawing/2014/main" id="{AE79A8D2-9892-9EE6-2115-CD6410A2CF7A}"/>
              </a:ext>
            </a:extLst>
          </p:cNvPr>
          <p:cNvSpPr/>
          <p:nvPr/>
        </p:nvSpPr>
        <p:spPr>
          <a:xfrm>
            <a:off x="7764086" y="2971532"/>
            <a:ext cx="2996471" cy="2392736"/>
          </a:xfrm>
          <a:prstGeom prst="roundRect">
            <a:avLst>
              <a:gd name="adj" fmla="val 11617"/>
            </a:avLst>
          </a:prstGeom>
          <a:solidFill>
            <a:srgbClr val="F5F9FF"/>
          </a:solidFill>
          <a:ln w="25400">
            <a:solidFill>
              <a:srgbClr val="B7CDE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7" name="그림 46">
            <a:extLst>
              <a:ext uri="{FF2B5EF4-FFF2-40B4-BE49-F238E27FC236}">
                <a16:creationId xmlns:a16="http://schemas.microsoft.com/office/drawing/2014/main" id="{26E884AD-51CA-ED00-079D-81AB7B83A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616" y="3075036"/>
            <a:ext cx="2476997" cy="2109530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9A569965-66A1-499F-A74F-8E9511474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6702" y="3159743"/>
            <a:ext cx="2476997" cy="2109530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780C5E3B-D64A-2191-6205-D07624EB61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7300" y="3121643"/>
            <a:ext cx="2476997" cy="210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71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09892-8E31-CDA9-2287-7B9E89801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">
            <a:extLst>
              <a:ext uri="{FF2B5EF4-FFF2-40B4-BE49-F238E27FC236}">
                <a16:creationId xmlns:a16="http://schemas.microsoft.com/office/drawing/2014/main" id="{9879A042-8DE6-5E04-53DA-131E6AF54F06}"/>
              </a:ext>
            </a:extLst>
          </p:cNvPr>
          <p:cNvSpPr/>
          <p:nvPr/>
        </p:nvSpPr>
        <p:spPr>
          <a:xfrm>
            <a:off x="7900340" y="2923675"/>
            <a:ext cx="3022298" cy="2519182"/>
          </a:xfrm>
          <a:prstGeom prst="roundRect">
            <a:avLst>
              <a:gd name="adj" fmla="val 9229"/>
            </a:avLst>
          </a:prstGeom>
          <a:solidFill>
            <a:srgbClr val="F5F9FF"/>
          </a:solidFill>
          <a:ln w="25400">
            <a:solidFill>
              <a:srgbClr val="B7CDE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8EAA739C-E6B5-03D9-7C08-E71F530AFB4A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C6BAD0C3-A8B3-0246-2D1E-859DA2C28644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 </a:t>
            </a:r>
            <a:r>
              <a:rPr lang="en-US" altLang="ko-KR" dirty="0"/>
              <a:t>1] 1</a:t>
            </a:r>
            <a:r>
              <a:rPr lang="ko-KR" altLang="en-US" dirty="0"/>
              <a:t>번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8D882C9B-1272-EE8D-2059-B9BEDD7525AC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err="1"/>
              <a:t>세각</a:t>
            </a:r>
            <a:r>
              <a:rPr lang="ko-KR" altLang="en-US" dirty="0"/>
              <a:t> </a:t>
            </a:r>
            <a:r>
              <a:rPr lang="en-US" altLang="ko-KR" dirty="0"/>
              <a:t>(AAA)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3E9CB0EF-8C55-6A0A-74B5-EB42D6CBB408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1162498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</a:rPr>
              <a:t>탐색 </a:t>
            </a:r>
            <a:r>
              <a:rPr lang="en-US" altLang="ko-KR" sz="2000" b="1" kern="0" spc="-90" dirty="0">
                <a:solidFill>
                  <a:srgbClr val="14202E"/>
                </a:solidFill>
              </a:rPr>
              <a:t>1]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아래는 위 조건을 만족하는 세 개의 삼각형을 그린 것입니다</a:t>
            </a:r>
            <a:r>
              <a:rPr lang="en-US" altLang="ko-KR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  <a:r>
              <a:rPr lang="ko-KR" altLang="en-US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위의 조건만으로는 왜 삼각형의 모양과 크기가 하나로 정해지지 않는지 생각해보고</a:t>
            </a:r>
            <a:r>
              <a:rPr lang="en-US" altLang="ko-KR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어떤 조건이 추가되면 삼각형의 모양과 크기가 하나로 정해질지 아래 표에 적어봅시다</a:t>
            </a:r>
            <a:r>
              <a:rPr lang="en-US" altLang="ko-KR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ko-KR" altLang="en-US" sz="2000" kern="0" dirty="0">
              <a:solidFill>
                <a:srgbClr val="00000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A92ED656-1B29-FE3D-CE1F-352E173D33DE}"/>
              </a:ext>
            </a:extLst>
          </p:cNvPr>
          <p:cNvSpPr/>
          <p:nvPr/>
        </p:nvSpPr>
        <p:spPr>
          <a:xfrm>
            <a:off x="1431443" y="2729131"/>
            <a:ext cx="6273381" cy="2713726"/>
          </a:xfrm>
          <a:prstGeom prst="roundRect">
            <a:avLst>
              <a:gd name="adj" fmla="val 6673"/>
            </a:avLst>
          </a:prstGeom>
          <a:solidFill>
            <a:srgbClr val="F5F9FF"/>
          </a:solidFill>
          <a:ln w="25400">
            <a:solidFill>
              <a:srgbClr val="B7CDE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FF4362C4-CE30-A4A2-5017-7CF54986FE99}"/>
              </a:ext>
            </a:extLst>
          </p:cNvPr>
          <p:cNvGrpSpPr/>
          <p:nvPr/>
        </p:nvGrpSpPr>
        <p:grpSpPr>
          <a:xfrm>
            <a:off x="1668779" y="3074462"/>
            <a:ext cx="5797965" cy="2023063"/>
            <a:chOff x="1067292" y="3090027"/>
            <a:chExt cx="6743055" cy="2352830"/>
          </a:xfrm>
        </p:grpSpPr>
        <p:pic>
          <p:nvPicPr>
            <p:cNvPr id="9" name="_x440700896" descr="EMB00005b8c4f2b">
              <a:extLst>
                <a:ext uri="{FF2B5EF4-FFF2-40B4-BE49-F238E27FC236}">
                  <a16:creationId xmlns:a16="http://schemas.microsoft.com/office/drawing/2014/main" id="{B9F16757-1ECB-BBA3-5867-D2E8C2D3E0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292" y="3901878"/>
              <a:ext cx="1689440" cy="1325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_x440700896" descr="EMB00005b8c4f2b">
              <a:extLst>
                <a:ext uri="{FF2B5EF4-FFF2-40B4-BE49-F238E27FC236}">
                  <a16:creationId xmlns:a16="http://schemas.microsoft.com/office/drawing/2014/main" id="{0E58F3FB-606A-E3C8-342A-A63F7D60E5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826" y="3427574"/>
              <a:ext cx="2398746" cy="1881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_x440700896" descr="EMB00005b8c4f2b">
              <a:extLst>
                <a:ext uri="{FF2B5EF4-FFF2-40B4-BE49-F238E27FC236}">
                  <a16:creationId xmlns:a16="http://schemas.microsoft.com/office/drawing/2014/main" id="{9E14EB60-FA11-E7AB-A44B-8138EB0D95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0487" y="3090027"/>
              <a:ext cx="2999860" cy="2352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534F8CF2-5A2A-A879-775A-FBB305157FAC}"/>
              </a:ext>
            </a:extLst>
          </p:cNvPr>
          <p:cNvSpPr/>
          <p:nvPr/>
        </p:nvSpPr>
        <p:spPr>
          <a:xfrm>
            <a:off x="8028118" y="2725941"/>
            <a:ext cx="2776270" cy="40587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추가 조건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800787B-CA0B-1089-AE35-DCEA2C441AA9}"/>
              </a:ext>
            </a:extLst>
          </p:cNvPr>
          <p:cNvGrpSpPr/>
          <p:nvPr/>
        </p:nvGrpSpPr>
        <p:grpSpPr>
          <a:xfrm>
            <a:off x="8224981" y="3696903"/>
            <a:ext cx="2379519" cy="1460500"/>
            <a:chOff x="1778406" y="3628322"/>
            <a:chExt cx="8622894" cy="1460500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66DD6745-DDC2-8705-8223-34F1B0A8A015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3628322"/>
              <a:ext cx="8622894" cy="0"/>
            </a:xfrm>
            <a:prstGeom prst="line">
              <a:avLst/>
            </a:prstGeom>
            <a:ln>
              <a:solidFill>
                <a:srgbClr val="0B3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F7CB38C5-F582-5518-DF77-B53F90CEEFAB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4358572"/>
              <a:ext cx="8622894" cy="0"/>
            </a:xfrm>
            <a:prstGeom prst="line">
              <a:avLst/>
            </a:prstGeom>
            <a:ln>
              <a:solidFill>
                <a:srgbClr val="0B3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2ED437D8-11B7-9C88-99C0-CF21D8D3F6D5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5088822"/>
              <a:ext cx="8622894" cy="0"/>
            </a:xfrm>
            <a:prstGeom prst="line">
              <a:avLst/>
            </a:prstGeom>
            <a:ln>
              <a:solidFill>
                <a:srgbClr val="0B3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91226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553DF-565C-F2B6-3E36-5B1FB99D6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11951202-B234-D984-F47D-E7F5B0DFEA7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4E863A8C-E37D-C5CC-8461-F83C3702DD0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 </a:t>
            </a:r>
            <a:r>
              <a:rPr lang="en-US" altLang="ko-KR" dirty="0"/>
              <a:t>1] 2</a:t>
            </a:r>
            <a:r>
              <a:rPr lang="ko-KR" altLang="en-US" dirty="0"/>
              <a:t>번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A48E87BD-5A60-D1EA-7CF0-EDFA80594D5C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err="1"/>
              <a:t>세각</a:t>
            </a:r>
            <a:r>
              <a:rPr lang="ko-KR" altLang="en-US" dirty="0"/>
              <a:t> </a:t>
            </a:r>
            <a:r>
              <a:rPr lang="en-US" altLang="ko-KR" dirty="0"/>
              <a:t>(AAA)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D7E1EBEC-BA7F-F687-32F1-D0B4766A0336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38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</a:rPr>
              <a:t>탐색 </a:t>
            </a:r>
            <a:r>
              <a:rPr lang="en-US" altLang="ko-KR" sz="2000" b="1" kern="0" spc="-90" dirty="0">
                <a:solidFill>
                  <a:srgbClr val="14202E"/>
                </a:solidFill>
              </a:rPr>
              <a:t>1]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추가 조건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까지 만족하는 삼각형을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Algeomath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이용해 그려보고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삼각형의 모양과 크기가 하나로 정해지는지 확인해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ko-KR" altLang="en-US" sz="2000" kern="0" dirty="0">
              <a:solidFill>
                <a:srgbClr val="00000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802E5E4-AFC1-EA2A-484D-E58F629ACAA3}"/>
              </a:ext>
            </a:extLst>
          </p:cNvPr>
          <p:cNvSpPr/>
          <p:nvPr/>
        </p:nvSpPr>
        <p:spPr>
          <a:xfrm>
            <a:off x="3388718" y="2135938"/>
            <a:ext cx="5414564" cy="519351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txBody>
          <a:bodyPr wrap="square" lIns="324000">
            <a:spAutoFit/>
          </a:bodyPr>
          <a:lstStyle/>
          <a:p>
            <a:pPr algn="ctr"/>
            <a:r>
              <a:rPr lang="ko-KR" altLang="en-US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  <a:hlinkClick r:id="rId3"/>
              </a:rPr>
              <a:t>숨은 단서 찾기</a:t>
            </a:r>
            <a:r>
              <a:rPr lang="en-US" altLang="ko-KR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  <a:hlinkClick r:id="rId3"/>
              </a:rPr>
              <a:t>(2</a:t>
            </a:r>
            <a:r>
              <a:rPr lang="ko-KR" altLang="en-US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  <a:hlinkClick r:id="rId3"/>
              </a:rPr>
              <a:t>차시</a:t>
            </a:r>
            <a:r>
              <a:rPr lang="en-US" altLang="ko-KR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  <a:hlinkClick r:id="rId3"/>
              </a:rPr>
              <a:t>-1) | </a:t>
            </a:r>
            <a:r>
              <a:rPr lang="en-US" altLang="ko-KR" dirty="0" err="1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  <a:hlinkClick r:id="rId3"/>
              </a:rPr>
              <a:t>AlgeoMath</a:t>
            </a:r>
            <a:r>
              <a:rPr lang="en-US" altLang="ko-KR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  <a:hlinkClick r:id="rId3"/>
              </a:rPr>
              <a:t> </a:t>
            </a:r>
            <a:r>
              <a:rPr lang="ko-KR" altLang="en-US" dirty="0" err="1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  <a:hlinkClick r:id="rId3"/>
              </a:rPr>
              <a:t>알지오매스</a:t>
            </a:r>
            <a:endParaRPr lang="ko-KR" altLang="en-US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7" name="Table 0">
            <a:extLst>
              <a:ext uri="{FF2B5EF4-FFF2-40B4-BE49-F238E27FC236}">
                <a16:creationId xmlns:a16="http://schemas.microsoft.com/office/drawing/2014/main" id="{723B94E5-425F-1087-52B8-B16C3D68A5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554706"/>
              </p:ext>
            </p:extLst>
          </p:nvPr>
        </p:nvGraphicFramePr>
        <p:xfrm>
          <a:off x="1431445" y="2898080"/>
          <a:ext cx="9372945" cy="3462721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rgbClr val="F5F9FF"/>
                  </a:outerShdw>
                </a:effectLst>
              </a:tblPr>
              <a:tblGrid>
                <a:gridCol w="1899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9963">
                  <a:extLst>
                    <a:ext uri="{9D8B030D-6E8A-4147-A177-3AD203B41FA5}">
                      <a16:colId xmlns:a16="http://schemas.microsoft.com/office/drawing/2014/main" val="1047375048"/>
                    </a:ext>
                  </a:extLst>
                </a:gridCol>
                <a:gridCol w="3753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075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1200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추가</a:t>
                      </a:r>
                      <a:r>
                        <a:rPr lang="en-US" altLang="ko-KR" sz="1800" kern="1200" spc="0" baseline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ko-KR" altLang="en-US" sz="1800" kern="1200" spc="0" baseline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조건</a:t>
                      </a:r>
                      <a:endParaRPr lang="ko-KR" altLang="en-US" sz="1800" kern="0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800" dirty="0"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52705" marR="152705" marT="114300" marB="114300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196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8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[</a:t>
                      </a:r>
                      <a:r>
                        <a:rPr lang="ko-KR" altLang="en-US" sz="18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추가 조건</a:t>
                      </a:r>
                      <a:r>
                        <a:rPr lang="en-US" altLang="ko-KR" sz="18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]</a:t>
                      </a:r>
                      <a:r>
                        <a:rPr lang="ko-KR" altLang="en-US" sz="18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을 만족하는 삼각형</a:t>
                      </a:r>
                      <a:endParaRPr lang="en-US" sz="1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800" dirty="0"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800" dirty="0"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52705" marR="152705" marT="114300" marB="114300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592416"/>
                  </a:ext>
                </a:extLst>
              </a:tr>
            </a:tbl>
          </a:graphicData>
        </a:graphic>
      </p:graphicFrame>
      <p:grpSp>
        <p:nvGrpSpPr>
          <p:cNvPr id="25" name="그룹 24">
            <a:extLst>
              <a:ext uri="{FF2B5EF4-FFF2-40B4-BE49-F238E27FC236}">
                <a16:creationId xmlns:a16="http://schemas.microsoft.com/office/drawing/2014/main" id="{4D024A86-7F37-815C-2D28-131E154D081C}"/>
              </a:ext>
            </a:extLst>
          </p:cNvPr>
          <p:cNvGrpSpPr/>
          <p:nvPr/>
        </p:nvGrpSpPr>
        <p:grpSpPr>
          <a:xfrm>
            <a:off x="4724400" y="3091800"/>
            <a:ext cx="3225800" cy="3075282"/>
            <a:chOff x="4724400" y="3091800"/>
            <a:chExt cx="3225800" cy="3075282"/>
          </a:xfrm>
        </p:grpSpPr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1A1A8506-3C36-3468-CFE3-1CE892551C45}"/>
                </a:ext>
              </a:extLst>
            </p:cNvPr>
            <p:cNvSpPr/>
            <p:nvPr/>
          </p:nvSpPr>
          <p:spPr>
            <a:xfrm>
              <a:off x="4724400" y="3091800"/>
              <a:ext cx="3225800" cy="3075282"/>
            </a:xfrm>
            <a:prstGeom prst="roundRect">
              <a:avLst>
                <a:gd name="adj" fmla="val 11532"/>
              </a:avLst>
            </a:prstGeom>
            <a:solidFill>
              <a:schemeClr val="bg1"/>
            </a:solidFill>
            <a:ln>
              <a:noFill/>
            </a:ln>
            <a:effectLst>
              <a:outerShdw blurRad="304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22373803-8049-1EBA-0CA6-92795F41A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18100" y="3410240"/>
              <a:ext cx="2438400" cy="2438400"/>
            </a:xfrm>
            <a:prstGeom prst="rect">
              <a:avLst/>
            </a:prstGeom>
          </p:spPr>
        </p:pic>
      </p:grpSp>
      <p:pic>
        <p:nvPicPr>
          <p:cNvPr id="23" name="그래픽 22">
            <a:extLst>
              <a:ext uri="{FF2B5EF4-FFF2-40B4-BE49-F238E27FC236}">
                <a16:creationId xmlns:a16="http://schemas.microsoft.com/office/drawing/2014/main" id="{27C8A107-6BCF-2244-9CAD-4ADF21BA93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62350" y="2262760"/>
            <a:ext cx="258093" cy="27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6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1C6A4-1E9A-CEE7-F199-7848575E4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ECD35FBF-1D83-A189-EE35-8359A99987A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FD9DF50D-96B1-5E4D-9DD2-5AB9AE81886D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 </a:t>
            </a:r>
            <a:r>
              <a:rPr lang="en-US" altLang="ko-KR" dirty="0"/>
              <a:t>1] 2</a:t>
            </a:r>
            <a:r>
              <a:rPr lang="ko-KR" altLang="en-US" dirty="0"/>
              <a:t>번 </a:t>
            </a:r>
            <a:r>
              <a:rPr lang="en-US" altLang="ko-KR" dirty="0"/>
              <a:t>- </a:t>
            </a:r>
            <a:r>
              <a:rPr lang="ko-KR" altLang="en-US" dirty="0"/>
              <a:t>학생 예시 답안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C005FC36-8007-3E3D-4927-92A55A6F88E0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40E77559-FB5E-ADEB-DAC6-399D660818B1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38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</a:rPr>
              <a:t>탐색 </a:t>
            </a:r>
            <a:r>
              <a:rPr lang="en-US" altLang="ko-KR" sz="2000" b="1" kern="0" spc="-90" dirty="0">
                <a:solidFill>
                  <a:srgbClr val="14202E"/>
                </a:solidFill>
              </a:rPr>
              <a:t>1]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추가 조건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까지 만족하는 삼각형을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Algeomath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이용해 그려보고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삼각형의 모양과 크기가 하나로 정해지는지 확인해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ko-KR" altLang="en-US" sz="2000" kern="0" dirty="0">
              <a:solidFill>
                <a:srgbClr val="00000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graphicFrame>
        <p:nvGraphicFramePr>
          <p:cNvPr id="7" name="Table 0">
            <a:extLst>
              <a:ext uri="{FF2B5EF4-FFF2-40B4-BE49-F238E27FC236}">
                <a16:creationId xmlns:a16="http://schemas.microsoft.com/office/drawing/2014/main" id="{82951BDF-6D43-60C2-7214-91020A988D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130398"/>
              </p:ext>
            </p:extLst>
          </p:nvPr>
        </p:nvGraphicFramePr>
        <p:xfrm>
          <a:off x="1431445" y="2197100"/>
          <a:ext cx="9372945" cy="4140200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rgbClr val="F5F9FF"/>
                  </a:outerShdw>
                </a:effectLst>
              </a:tblPr>
              <a:tblGrid>
                <a:gridCol w="1899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9963">
                  <a:extLst>
                    <a:ext uri="{9D8B030D-6E8A-4147-A177-3AD203B41FA5}">
                      <a16:colId xmlns:a16="http://schemas.microsoft.com/office/drawing/2014/main" val="1047375048"/>
                    </a:ext>
                  </a:extLst>
                </a:gridCol>
                <a:gridCol w="3753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775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1200" spc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추가</a:t>
                      </a:r>
                      <a:r>
                        <a:rPr lang="en-US" altLang="ko-KR" sz="1800" kern="1200" spc="0" baseline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ko-KR" altLang="en-US" sz="1800" kern="1200" spc="0" baseline="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조건</a:t>
                      </a:r>
                      <a:endParaRPr lang="ko-KR" altLang="en-US" sz="1800" kern="0" spc="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0" dirty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선분 </a:t>
                      </a:r>
                      <a:r>
                        <a:rPr lang="en-US" altLang="ko-KR" sz="1800" kern="0" dirty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AB</a:t>
                      </a:r>
                      <a:r>
                        <a:rPr lang="ko-KR" altLang="en-US" sz="1800" kern="0" dirty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의 길이는 </a:t>
                      </a:r>
                      <a:r>
                        <a:rPr lang="en-US" altLang="ko-KR" sz="1800" kern="0" dirty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5cm</a:t>
                      </a:r>
                      <a:r>
                        <a:rPr lang="ko-KR" altLang="en-US" sz="1800" kern="0" dirty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이다</a:t>
                      </a:r>
                      <a:r>
                        <a:rPr lang="en-US" altLang="ko-KR" sz="1800" kern="0" dirty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. 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선분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BC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의 길이는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5cm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이다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.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52705" marR="152705" marT="114300" marB="114300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45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18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[</a:t>
                      </a:r>
                      <a:r>
                        <a:rPr lang="ko-KR" altLang="en-US" sz="18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추가 조건</a:t>
                      </a:r>
                      <a:r>
                        <a:rPr lang="en-US" altLang="ko-KR" sz="18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]</a:t>
                      </a:r>
                      <a:r>
                        <a:rPr lang="ko-KR" altLang="en-US" sz="18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을 만족하는 삼각형</a:t>
                      </a:r>
                      <a:endParaRPr lang="en-US" sz="18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800" dirty="0"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800" dirty="0"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52705" marR="152705" marT="114300" marB="114300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592416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CB0F6838-DB71-82E3-9F18-3550E2B19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462" y="3378200"/>
            <a:ext cx="3016020" cy="2606702"/>
          </a:xfrm>
          <a:prstGeom prst="roundRect">
            <a:avLst>
              <a:gd name="adj" fmla="val 8758"/>
            </a:avLst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629197E-B935-D421-A1B2-B0A1569CB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3358" y="3229369"/>
            <a:ext cx="2231542" cy="2878182"/>
          </a:xfrm>
          <a:prstGeom prst="roundRect">
            <a:avLst>
              <a:gd name="adj" fmla="val 11959"/>
            </a:avLst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37045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5D6E8-0A73-9D37-CB5A-342B11494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D334E632-A65B-2645-74A3-04B31EE6014E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733A7A4A-7E95-0AAD-8C97-994DA206A96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 </a:t>
            </a:r>
            <a:r>
              <a:rPr lang="en-US" altLang="ko-KR" dirty="0"/>
              <a:t>1] 3</a:t>
            </a:r>
            <a:r>
              <a:rPr lang="ko-KR" altLang="en-US" dirty="0"/>
              <a:t>번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9472D366-A710-03C9-F262-A3DB15DDEC68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 err="1"/>
              <a:t>세각</a:t>
            </a:r>
            <a:r>
              <a:rPr lang="ko-KR" altLang="en-US" dirty="0"/>
              <a:t> </a:t>
            </a:r>
            <a:r>
              <a:rPr lang="en-US" altLang="ko-KR" dirty="0"/>
              <a:t>(AAA)</a:t>
            </a:r>
            <a:endParaRPr lang="ko-KR" altLang="en-US" dirty="0"/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24F12877-ACC1-994B-A2D9-CC2AB5133DB3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38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</a:rPr>
              <a:t>탐색 </a:t>
            </a:r>
            <a:r>
              <a:rPr lang="en-US" altLang="ko-KR" sz="2000" b="1" kern="0" spc="-90" dirty="0">
                <a:solidFill>
                  <a:srgbClr val="14202E"/>
                </a:solidFill>
              </a:rPr>
              <a:t>1]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3.  2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번에서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Algeomath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로 삼각형 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ABC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그릴 때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실제로 활용한 조건과 활용하지 않은 조건을 적어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ko-KR" altLang="en-US" sz="2000" kern="0" dirty="0">
              <a:solidFill>
                <a:srgbClr val="00000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4" name="Shape 0">
            <a:extLst>
              <a:ext uri="{FF2B5EF4-FFF2-40B4-BE49-F238E27FC236}">
                <a16:creationId xmlns:a16="http://schemas.microsoft.com/office/drawing/2014/main" id="{9C50DEE6-DAF3-CB33-0F33-B96B19921771}"/>
              </a:ext>
            </a:extLst>
          </p:cNvPr>
          <p:cNvSpPr/>
          <p:nvPr/>
        </p:nvSpPr>
        <p:spPr>
          <a:xfrm>
            <a:off x="6218047" y="2848521"/>
            <a:ext cx="4586341" cy="2847441"/>
          </a:xfrm>
          <a:prstGeom prst="roundRect">
            <a:avLst>
              <a:gd name="adj" fmla="val 9006"/>
            </a:avLst>
          </a:prstGeom>
          <a:solidFill>
            <a:srgbClr val="C00000">
              <a:alpha val="10000"/>
            </a:srgbClr>
          </a:solidFill>
          <a:ln w="381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1">
            <a:extLst>
              <a:ext uri="{FF2B5EF4-FFF2-40B4-BE49-F238E27FC236}">
                <a16:creationId xmlns:a16="http://schemas.microsoft.com/office/drawing/2014/main" id="{90DA3F0C-972A-4CF4-7E2B-B459EF532278}"/>
              </a:ext>
            </a:extLst>
          </p:cNvPr>
          <p:cNvSpPr/>
          <p:nvPr/>
        </p:nvSpPr>
        <p:spPr>
          <a:xfrm>
            <a:off x="6927693" y="2617918"/>
            <a:ext cx="3167049" cy="53309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b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    활용하지 </a:t>
            </a:r>
            <a:r>
              <a:rPr lang="en-US" altLang="ko-KR" b="1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않은</a:t>
            </a:r>
            <a:r>
              <a:rPr lang="en-US" altLang="ko-KR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조건</a:t>
            </a:r>
            <a:endParaRPr lang="en-US" altLang="ko-KR" dirty="0"/>
          </a:p>
        </p:txBody>
      </p:sp>
      <p:sp>
        <p:nvSpPr>
          <p:cNvPr id="28" name="Shape 0">
            <a:extLst>
              <a:ext uri="{FF2B5EF4-FFF2-40B4-BE49-F238E27FC236}">
                <a16:creationId xmlns:a16="http://schemas.microsoft.com/office/drawing/2014/main" id="{77149A8D-C398-68BA-AE3C-F77A3E2E0C9F}"/>
              </a:ext>
            </a:extLst>
          </p:cNvPr>
          <p:cNvSpPr/>
          <p:nvPr/>
        </p:nvSpPr>
        <p:spPr>
          <a:xfrm>
            <a:off x="1431444" y="2848521"/>
            <a:ext cx="4586341" cy="2847441"/>
          </a:xfrm>
          <a:prstGeom prst="roundRect">
            <a:avLst>
              <a:gd name="adj" fmla="val 9006"/>
            </a:avLst>
          </a:prstGeom>
          <a:solidFill>
            <a:srgbClr val="EAF2FE"/>
          </a:solidFill>
          <a:ln w="381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4">
            <a:extLst>
              <a:ext uri="{FF2B5EF4-FFF2-40B4-BE49-F238E27FC236}">
                <a16:creationId xmlns:a16="http://schemas.microsoft.com/office/drawing/2014/main" id="{F6FBCB7D-15C2-7FAD-A803-845284DB2468}"/>
              </a:ext>
            </a:extLst>
          </p:cNvPr>
          <p:cNvSpPr/>
          <p:nvPr/>
        </p:nvSpPr>
        <p:spPr>
          <a:xfrm>
            <a:off x="2141674" y="2617918"/>
            <a:ext cx="3165881" cy="533095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b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    활용한 </a:t>
            </a:r>
            <a:r>
              <a:rPr lang="en-US" altLang="ko-KR" b="1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조건</a:t>
            </a:r>
            <a:endParaRPr lang="en-US" altLang="ko-KR" dirty="0"/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AD5DCEAF-F9E1-3683-6E16-11A0816FFBB1}"/>
              </a:ext>
            </a:extLst>
          </p:cNvPr>
          <p:cNvGrpSpPr/>
          <p:nvPr/>
        </p:nvGrpSpPr>
        <p:grpSpPr>
          <a:xfrm>
            <a:off x="6491918" y="3747703"/>
            <a:ext cx="4038599" cy="1460500"/>
            <a:chOff x="1778406" y="3628322"/>
            <a:chExt cx="8622894" cy="1460500"/>
          </a:xfrm>
        </p:grpSpPr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E36D44A5-B9BF-93F6-E2B7-ABD7D9079AC9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36283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315E4277-9B3A-7906-D669-B3B64C3F2E2D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435857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165FB224-B44E-CA96-F4CC-CD1485C173D7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50888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364F1BEA-B2BA-C687-F638-E9CC4658D117}"/>
              </a:ext>
            </a:extLst>
          </p:cNvPr>
          <p:cNvGrpSpPr/>
          <p:nvPr/>
        </p:nvGrpSpPr>
        <p:grpSpPr>
          <a:xfrm>
            <a:off x="1705315" y="3747703"/>
            <a:ext cx="4038599" cy="1460500"/>
            <a:chOff x="1778406" y="3628322"/>
            <a:chExt cx="8622894" cy="1460500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9C548B4B-917B-7C4B-20C0-A2A793964F16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36283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48161BA7-A23A-6045-760B-FF8A2F4F652C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435857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5D8C46FE-9C54-71E1-B25B-F7AA6CD1F46C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50888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L 도형 1">
            <a:extLst>
              <a:ext uri="{FF2B5EF4-FFF2-40B4-BE49-F238E27FC236}">
                <a16:creationId xmlns:a16="http://schemas.microsoft.com/office/drawing/2014/main" id="{367DAD9F-6FCC-8937-A099-1840CF20938C}"/>
              </a:ext>
            </a:extLst>
          </p:cNvPr>
          <p:cNvSpPr/>
          <p:nvPr/>
        </p:nvSpPr>
        <p:spPr>
          <a:xfrm rot="18931555">
            <a:off x="3067183" y="2792224"/>
            <a:ext cx="208912" cy="129684"/>
          </a:xfrm>
          <a:prstGeom prst="corner">
            <a:avLst>
              <a:gd name="adj1" fmla="val 33154"/>
              <a:gd name="adj2" fmla="val 32726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곱하기 기호 3">
            <a:extLst>
              <a:ext uri="{FF2B5EF4-FFF2-40B4-BE49-F238E27FC236}">
                <a16:creationId xmlns:a16="http://schemas.microsoft.com/office/drawing/2014/main" id="{B7DDFA85-F049-2B78-4D00-06033AC18AA6}"/>
              </a:ext>
            </a:extLst>
          </p:cNvPr>
          <p:cNvSpPr/>
          <p:nvPr/>
        </p:nvSpPr>
        <p:spPr>
          <a:xfrm>
            <a:off x="7504085" y="2724921"/>
            <a:ext cx="319087" cy="319087"/>
          </a:xfrm>
          <a:prstGeom prst="mathMultiply">
            <a:avLst>
              <a:gd name="adj1" fmla="val 17550"/>
            </a:avLst>
          </a:prstGeom>
          <a:solidFill>
            <a:srgbClr val="DF3027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2436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207D9-5E11-F569-A9B8-77351D2C8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7612E8F4-5073-4E6D-FF30-0F65D6A478A2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8CED8459-DF0C-E474-D886-D408BC4DE1E8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오늘 발견한 숨은 단서</a:t>
            </a:r>
            <a:r>
              <a:rPr lang="en-US" altLang="ko-KR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kern="0" spc="-3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①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770E6AAB-9E21-3D9D-DF61-3458FF287469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</a:rPr>
              <a:t>탐색 </a:t>
            </a:r>
            <a:r>
              <a:rPr lang="en-US" altLang="ko-KR" sz="2000" b="1" kern="0" spc="-90" dirty="0">
                <a:solidFill>
                  <a:srgbClr val="14202E"/>
                </a:solidFill>
              </a:rPr>
              <a:t>1]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활동에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찾은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</a:t>
            </a:r>
            <a:r>
              <a:rPr lang="ko-KR" altLang="en-US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숨은 단서</a:t>
            </a:r>
            <a:r>
              <a:rPr lang="en-US" altLang="ko-KR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’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정리해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sz="2000" kern="0" dirty="0">
              <a:solidFill>
                <a:srgbClr val="00000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CFA3FC9F-778A-FA0E-87D9-251A883FE22B}"/>
              </a:ext>
            </a:extLst>
          </p:cNvPr>
          <p:cNvSpPr txBox="1"/>
          <p:nvPr/>
        </p:nvSpPr>
        <p:spPr>
          <a:xfrm>
            <a:off x="1431444" y="1804117"/>
            <a:ext cx="9372944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세 각만으로는 안 되고, 어떤 조건이 하나 더 있어야 삼각형이 하나로 정해질까요?</a:t>
            </a:r>
            <a:endParaRPr lang="en-US" dirty="0">
              <a:ln>
                <a:solidFill>
                  <a:schemeClr val="bg2">
                    <a:lumMod val="50000"/>
                    <a:alpha val="0"/>
                  </a:schemeClr>
                </a:solidFill>
              </a:ln>
            </a:endParaRPr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3EA1D84F-BA31-3ACD-E7CE-193CF1F34702}"/>
              </a:ext>
            </a:extLst>
          </p:cNvPr>
          <p:cNvSpPr/>
          <p:nvPr/>
        </p:nvSpPr>
        <p:spPr>
          <a:xfrm>
            <a:off x="1387612" y="2622477"/>
            <a:ext cx="9416776" cy="2660724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84743E05-E15B-E204-D84E-066765929DFA}"/>
              </a:ext>
            </a:extLst>
          </p:cNvPr>
          <p:cNvGrpSpPr/>
          <p:nvPr/>
        </p:nvGrpSpPr>
        <p:grpSpPr>
          <a:xfrm>
            <a:off x="1714906" y="2389304"/>
            <a:ext cx="2523265" cy="466344"/>
            <a:chOff x="1778406" y="1939380"/>
            <a:chExt cx="2523265" cy="466344"/>
          </a:xfrm>
        </p:grpSpPr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A4EC06CE-6FF6-284F-70A6-368ED35DA79F}"/>
                </a:ext>
              </a:extLst>
            </p:cNvPr>
            <p:cNvSpPr/>
            <p:nvPr/>
          </p:nvSpPr>
          <p:spPr>
            <a:xfrm>
              <a:off x="1778406" y="1939380"/>
              <a:ext cx="2523265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발견한 숨은 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5D523B09-801E-5BAB-A50F-1F3EBE26993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C2C0D11C-E8D3-9618-6FED-50D6D0D68E42}"/>
              </a:ext>
            </a:extLst>
          </p:cNvPr>
          <p:cNvCxnSpPr>
            <a:cxnSpLocks/>
          </p:cNvCxnSpPr>
          <p:nvPr/>
        </p:nvCxnSpPr>
        <p:spPr>
          <a:xfrm>
            <a:off x="1778406" y="3849646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0F22CA7F-3F8F-E7DA-3EAB-A0CC0C671579}"/>
              </a:ext>
            </a:extLst>
          </p:cNvPr>
          <p:cNvCxnSpPr>
            <a:cxnSpLocks/>
          </p:cNvCxnSpPr>
          <p:nvPr/>
        </p:nvCxnSpPr>
        <p:spPr>
          <a:xfrm>
            <a:off x="1778406" y="4510046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6">
            <a:extLst>
              <a:ext uri="{FF2B5EF4-FFF2-40B4-BE49-F238E27FC236}">
                <a16:creationId xmlns:a16="http://schemas.microsoft.com/office/drawing/2014/main" id="{62AD394A-EE9E-39BF-EE05-A156A0136C36}"/>
              </a:ext>
            </a:extLst>
          </p:cNvPr>
          <p:cNvSpPr txBox="1"/>
          <p:nvPr/>
        </p:nvSpPr>
        <p:spPr>
          <a:xfrm>
            <a:off x="1778406" y="3342527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삼각형의 모양과 크기가 하나로 정해지기 위한 </a:t>
            </a:r>
            <a:r>
              <a:rPr lang="en-US" sz="2400" b="1" dirty="0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첫 번째 숨은 단서</a:t>
            </a:r>
            <a:r>
              <a:rPr 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는</a:t>
            </a:r>
            <a:endParaRPr lang="en-US" sz="2400" dirty="0"/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524BC6AB-47BD-4629-7814-F56F4C1BA39F}"/>
              </a:ext>
            </a:extLst>
          </p:cNvPr>
          <p:cNvSpPr txBox="1"/>
          <p:nvPr/>
        </p:nvSpPr>
        <p:spPr>
          <a:xfrm>
            <a:off x="1778406" y="4013187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이다</a:t>
            </a:r>
            <a:r>
              <a:rPr lang="en-US" altLang="ko-KR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sz="2400" dirty="0"/>
          </a:p>
        </p:txBody>
      </p:sp>
      <p:sp>
        <p:nvSpPr>
          <p:cNvPr id="39" name="텍스트 개체 틀 17">
            <a:extLst>
              <a:ext uri="{FF2B5EF4-FFF2-40B4-BE49-F238E27FC236}">
                <a16:creationId xmlns:a16="http://schemas.microsoft.com/office/drawing/2014/main" id="{4EE36304-6707-C5AE-9291-03EE1A516F8B}"/>
              </a:ext>
            </a:extLst>
          </p:cNvPr>
          <p:cNvSpPr txBox="1">
            <a:spLocks/>
          </p:cNvSpPr>
          <p:nvPr/>
        </p:nvSpPr>
        <p:spPr>
          <a:xfrm>
            <a:off x="9301482" y="287124"/>
            <a:ext cx="1839194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첫 번째 숨은 단서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4954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0C936-7002-9FD9-5F86-2F72AB01E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3AEF651E-B5E4-39B4-75DE-28887CBB6A9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2153C207-5A96-A2C1-8E3A-DF012E679CDB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 </a:t>
            </a:r>
            <a:r>
              <a:rPr lang="en-US" altLang="ko-KR" dirty="0"/>
              <a:t>2] 1</a:t>
            </a:r>
            <a:r>
              <a:rPr lang="ko-KR" altLang="en-US" dirty="0"/>
              <a:t>번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84B73331-28D4-40F3-C283-BD5253E86414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두 변과 한 각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1D368699-21D5-6D0E-5661-CC2D86BDDF56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38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2] 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변의 길이와 한 각의 크기가 주어진 상황에서 삼각형의 모양과 크기가 하나로 정해지는 데 필요한 것을 탐색해봅시다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B5A1BEE7-F2FF-D9CB-1318-C8AEDD42A159}"/>
              </a:ext>
            </a:extLst>
          </p:cNvPr>
          <p:cNvSpPr txBox="1">
            <a:spLocks/>
          </p:cNvSpPr>
          <p:nvPr/>
        </p:nvSpPr>
        <p:spPr>
          <a:xfrm>
            <a:off x="1387612" y="2115600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ACFAE617-34F9-45E3-321F-4E94F0702E3F}"/>
              </a:ext>
            </a:extLst>
          </p:cNvPr>
          <p:cNvSpPr txBox="1">
            <a:spLocks/>
          </p:cNvSpPr>
          <p:nvPr/>
        </p:nvSpPr>
        <p:spPr>
          <a:xfrm>
            <a:off x="1883945" y="2107339"/>
            <a:ext cx="8920443" cy="6376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모둠별로 한 사람당 과제 카드를 하나씩 선택해서 </a:t>
            </a:r>
            <a:r>
              <a:rPr lang="en-US" altLang="ko-KR" sz="1800" dirty="0" err="1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Algeomath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를 이용하여 삼각형을 각각 그려보고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주어진 조건을 만족하는 삼각형이 몇 개 만들어지는지 적어봅시다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12BF6603-C1ED-D50B-79CE-BD0BF1ADF913}"/>
              </a:ext>
            </a:extLst>
          </p:cNvPr>
          <p:cNvGrpSpPr/>
          <p:nvPr/>
        </p:nvGrpSpPr>
        <p:grpSpPr>
          <a:xfrm>
            <a:off x="3388718" y="2865742"/>
            <a:ext cx="5414564" cy="519351"/>
            <a:chOff x="3388718" y="3323772"/>
            <a:chExt cx="5414564" cy="519351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C7DA6805-7939-6952-50CF-F8CA3536520D}"/>
                </a:ext>
              </a:extLst>
            </p:cNvPr>
            <p:cNvSpPr/>
            <p:nvPr/>
          </p:nvSpPr>
          <p:spPr>
            <a:xfrm>
              <a:off x="3388718" y="3323772"/>
              <a:ext cx="5414564" cy="519351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2700">
              <a:noFill/>
            </a:ln>
          </p:spPr>
          <p:txBody>
            <a:bodyPr wrap="square" lIns="324000">
              <a:spAutoFit/>
            </a:bodyPr>
            <a:lstStyle/>
            <a:p>
              <a:pPr algn="ctr"/>
              <a:endParaRPr lang="ko-KR" altLang="en-US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pic>
          <p:nvPicPr>
            <p:cNvPr id="23" name="그래픽 22">
              <a:extLst>
                <a:ext uri="{FF2B5EF4-FFF2-40B4-BE49-F238E27FC236}">
                  <a16:creationId xmlns:a16="http://schemas.microsoft.com/office/drawing/2014/main" id="{07EE5FE2-2A98-C65B-A7A5-D68EDF1671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562350" y="3450594"/>
              <a:ext cx="258093" cy="271413"/>
            </a:xfrm>
            <a:prstGeom prst="rect">
              <a:avLst/>
            </a:prstGeom>
          </p:spPr>
        </p:pic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1C8FA1A-2B0A-39CE-B8A1-0F6C5B21180D}"/>
                </a:ext>
              </a:extLst>
            </p:cNvPr>
            <p:cNvSpPr/>
            <p:nvPr/>
          </p:nvSpPr>
          <p:spPr>
            <a:xfrm>
              <a:off x="3854270" y="3391631"/>
              <a:ext cx="48429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b="1" dirty="0">
                  <a:solidFill>
                    <a:srgbClr val="F58F0C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4"/>
                </a:rPr>
                <a:t>숨은 단서 찾기</a:t>
              </a:r>
              <a:r>
                <a:rPr lang="en-US" altLang="ko-KR" b="1" dirty="0">
                  <a:solidFill>
                    <a:srgbClr val="F58F0C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4"/>
                </a:rPr>
                <a:t>(2</a:t>
              </a:r>
              <a:r>
                <a:rPr lang="ko-KR" altLang="en-US" b="1" dirty="0">
                  <a:solidFill>
                    <a:srgbClr val="F58F0C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4"/>
                </a:rPr>
                <a:t>차시</a:t>
              </a:r>
              <a:r>
                <a:rPr lang="en-US" altLang="ko-KR" b="1" dirty="0">
                  <a:solidFill>
                    <a:srgbClr val="F58F0C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4"/>
                </a:rPr>
                <a:t>-2) | </a:t>
              </a:r>
              <a:r>
                <a:rPr lang="en-US" altLang="ko-KR" b="1" dirty="0" err="1">
                  <a:solidFill>
                    <a:srgbClr val="F58F0C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4"/>
                </a:rPr>
                <a:t>AlgeoMath</a:t>
              </a:r>
              <a:r>
                <a:rPr lang="en-US" altLang="ko-KR" b="1" dirty="0">
                  <a:solidFill>
                    <a:srgbClr val="F58F0C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4"/>
                </a:rPr>
                <a:t> </a:t>
              </a:r>
              <a:r>
                <a:rPr lang="ko-KR" altLang="en-US" b="1" dirty="0" err="1">
                  <a:solidFill>
                    <a:srgbClr val="F58F0C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4"/>
                </a:rPr>
                <a:t>알지오매스</a:t>
              </a:r>
              <a:endParaRPr lang="ko-KR" altLang="en-US" b="1" dirty="0">
                <a:solidFill>
                  <a:srgbClr val="F58F0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6" name="표 135">
                <a:extLst>
                  <a:ext uri="{FF2B5EF4-FFF2-40B4-BE49-F238E27FC236}">
                    <a16:creationId xmlns:a16="http://schemas.microsoft.com/office/drawing/2014/main" id="{114E8373-8022-6713-77E7-C94530AFA93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8525136"/>
                  </p:ext>
                </p:extLst>
              </p:nvPr>
            </p:nvGraphicFramePr>
            <p:xfrm>
              <a:off x="1311492" y="3505877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𝟒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</m:t>
                                  </m:r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𝑩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50°</m:t>
                              </m:r>
                            </m:oMath>
                          </a14:m>
                          <a:endParaRPr lang="en-US" altLang="ko-KR" sz="10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</m:t>
                                  </m:r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𝑨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4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0°</m:t>
                              </m:r>
                            </m:oMath>
                          </a14:m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6" name="표 135">
                <a:extLst>
                  <a:ext uri="{FF2B5EF4-FFF2-40B4-BE49-F238E27FC236}">
                    <a16:creationId xmlns:a16="http://schemas.microsoft.com/office/drawing/2014/main" id="{114E8373-8022-6713-77E7-C94530AFA93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8525136"/>
                  </p:ext>
                </p:extLst>
              </p:nvPr>
            </p:nvGraphicFramePr>
            <p:xfrm>
              <a:off x="1311492" y="3505877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211" t="-200000" r="-64842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211" t="-300000" r="-6484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7" name="표 136">
                <a:extLst>
                  <a:ext uri="{FF2B5EF4-FFF2-40B4-BE49-F238E27FC236}">
                    <a16:creationId xmlns:a16="http://schemas.microsoft.com/office/drawing/2014/main" id="{018DF086-0DCA-A07B-20A5-B6F38E3C807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7214464"/>
                  </p:ext>
                </p:extLst>
              </p:nvPr>
            </p:nvGraphicFramePr>
            <p:xfrm>
              <a:off x="1311492" y="5088620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35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35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35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35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35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35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350" b="1" i="1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350" b="1" i="1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</m:t>
                                  </m:r>
                                  <m:r>
                                    <a:rPr lang="en-US" altLang="ko-KR" sz="135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</m:t>
                                  </m:r>
                                </m:e>
                              </m:acc>
                              <m:r>
                                <a:rPr lang="en-US" altLang="ko-KR" sz="135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35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𝟒</m:t>
                              </m:r>
                              <m:r>
                                <a:rPr lang="en-US" altLang="ko-KR" sz="135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35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350" b="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35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𝑩</m:t>
                              </m:r>
                              <m:r>
                                <a:rPr lang="en-US" altLang="ko-KR" sz="135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350" b="0" i="0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10</m:t>
                              </m:r>
                              <m:r>
                                <m:rPr>
                                  <m:nor/>
                                </m:rPr>
                                <a:rPr lang="en-US" altLang="ko-KR" sz="135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5°</m:t>
                              </m:r>
                            </m:oMath>
                          </a14:m>
                          <a:endParaRPr lang="en-US" altLang="ko-KR" sz="135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𝟕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𝑪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6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0°</m:t>
                              </m:r>
                            </m:oMath>
                          </a14:m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7" name="표 136">
                <a:extLst>
                  <a:ext uri="{FF2B5EF4-FFF2-40B4-BE49-F238E27FC236}">
                    <a16:creationId xmlns:a16="http://schemas.microsoft.com/office/drawing/2014/main" id="{018DF086-0DCA-A07B-20A5-B6F38E3C807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7214464"/>
                  </p:ext>
                </p:extLst>
              </p:nvPr>
            </p:nvGraphicFramePr>
            <p:xfrm>
              <a:off x="1311492" y="5088620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6"/>
                          <a:stretch>
                            <a:fillRect l="-211" t="-200000" r="-64842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6"/>
                          <a:stretch>
                            <a:fillRect l="-211" t="-300000" r="-6484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9" name="표 138">
                <a:extLst>
                  <a:ext uri="{FF2B5EF4-FFF2-40B4-BE49-F238E27FC236}">
                    <a16:creationId xmlns:a16="http://schemas.microsoft.com/office/drawing/2014/main" id="{D0F73D1C-EDB6-5410-601A-7030B662EF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4492403"/>
                  </p:ext>
                </p:extLst>
              </p:nvPr>
            </p:nvGraphicFramePr>
            <p:xfrm>
              <a:off x="6163511" y="3505877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0" marR="0"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𝑩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10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0°</m:t>
                              </m:r>
                            </m:oMath>
                          </a14:m>
                          <a:endParaRPr lang="en-US" altLang="ko-KR" sz="10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marL="0" marR="0"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marL="0" marR="0"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𝑩𝑪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𝟕</m:t>
                              </m:r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𝑪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35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°</m:t>
                              </m:r>
                            </m:oMath>
                          </a14:m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9" name="표 138">
                <a:extLst>
                  <a:ext uri="{FF2B5EF4-FFF2-40B4-BE49-F238E27FC236}">
                    <a16:creationId xmlns:a16="http://schemas.microsoft.com/office/drawing/2014/main" id="{D0F73D1C-EDB6-5410-601A-7030B662EF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4492403"/>
                  </p:ext>
                </p:extLst>
              </p:nvPr>
            </p:nvGraphicFramePr>
            <p:xfrm>
              <a:off x="6163511" y="3505877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0" marR="0"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anchor="ctr">
                        <a:blipFill>
                          <a:blip r:embed="rId7"/>
                          <a:stretch>
                            <a:fillRect l="-211" t="-200000" r="-64632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marL="0" marR="0"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anchor="ctr">
                        <a:blipFill>
                          <a:blip r:embed="rId7"/>
                          <a:stretch>
                            <a:fillRect l="-211" t="-300000" r="-6463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0" name="표 139">
                <a:extLst>
                  <a:ext uri="{FF2B5EF4-FFF2-40B4-BE49-F238E27FC236}">
                    <a16:creationId xmlns:a16="http://schemas.microsoft.com/office/drawing/2014/main" id="{A36E764A-15CA-F1A1-245A-0A16C60C6B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34692014"/>
                  </p:ext>
                </p:extLst>
              </p:nvPr>
            </p:nvGraphicFramePr>
            <p:xfrm>
              <a:off x="6163511" y="5088620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4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𝑩𝑪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𝟕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𝑩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45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°</m:t>
                              </m:r>
                            </m:oMath>
                          </a14:m>
                          <a:endParaRPr lang="en-US" altLang="ko-KR" sz="10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</m:t>
                                  </m:r>
                                  <m:r>
                                    <a:rPr lang="en-US" altLang="ko-KR" sz="1400" b="1" i="1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𝟑</m:t>
                              </m:r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𝑨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75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°</m:t>
                              </m:r>
                            </m:oMath>
                          </a14:m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0" name="표 139">
                <a:extLst>
                  <a:ext uri="{FF2B5EF4-FFF2-40B4-BE49-F238E27FC236}">
                    <a16:creationId xmlns:a16="http://schemas.microsoft.com/office/drawing/2014/main" id="{A36E764A-15CA-F1A1-245A-0A16C60C6B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34692014"/>
                  </p:ext>
                </p:extLst>
              </p:nvPr>
            </p:nvGraphicFramePr>
            <p:xfrm>
              <a:off x="6163511" y="5088620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4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211" t="-200000" r="-64632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211" t="-300000" r="-6463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A39816AC-C577-0EBE-D3F1-7CC911E10E8E}"/>
              </a:ext>
            </a:extLst>
          </p:cNvPr>
          <p:cNvGrpSpPr/>
          <p:nvPr/>
        </p:nvGrpSpPr>
        <p:grpSpPr>
          <a:xfrm>
            <a:off x="4483100" y="3483207"/>
            <a:ext cx="3225800" cy="3075282"/>
            <a:chOff x="4724400" y="4279634"/>
            <a:chExt cx="3225800" cy="3075282"/>
          </a:xfrm>
        </p:grpSpPr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554E649C-1D0E-BF65-FC4B-7EEEE6706DEC}"/>
                </a:ext>
              </a:extLst>
            </p:cNvPr>
            <p:cNvSpPr/>
            <p:nvPr/>
          </p:nvSpPr>
          <p:spPr>
            <a:xfrm>
              <a:off x="4724400" y="4279634"/>
              <a:ext cx="3225800" cy="3075282"/>
            </a:xfrm>
            <a:prstGeom prst="roundRect">
              <a:avLst>
                <a:gd name="adj" fmla="val 11532"/>
              </a:avLst>
            </a:prstGeom>
            <a:solidFill>
              <a:schemeClr val="bg1"/>
            </a:solidFill>
            <a:ln>
              <a:noFill/>
            </a:ln>
            <a:effectLst>
              <a:outerShdw blurRad="304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0D331974-AE2F-B86A-01E5-1A727953E6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22820" y="4511606"/>
              <a:ext cx="2612948" cy="26129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44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8E75D-4E18-A401-5061-45955CCFE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46125F74-1E48-8B0A-197C-FB4EF212CCD7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50E708C2-4E74-6AC2-C681-D35E7699A454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 </a:t>
            </a:r>
            <a:r>
              <a:rPr lang="en-US" altLang="ko-KR" dirty="0"/>
              <a:t>2] 1</a:t>
            </a:r>
            <a:r>
              <a:rPr lang="ko-KR" altLang="en-US" dirty="0"/>
              <a:t>번 </a:t>
            </a:r>
            <a:r>
              <a:rPr lang="en-US" altLang="ko-KR" dirty="0"/>
              <a:t>-</a:t>
            </a:r>
            <a:r>
              <a:rPr lang="ko-KR" altLang="en-US" dirty="0"/>
              <a:t> 학생 예시 답안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12D54D96-CE24-BCFB-84AF-1F5A3A250489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2]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05CABBE5-467E-605B-62C6-4D9445FFD7D7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73D62B9B-9EC9-E06E-431D-09AFC940990F}"/>
              </a:ext>
            </a:extLst>
          </p:cNvPr>
          <p:cNvSpPr txBox="1">
            <a:spLocks/>
          </p:cNvSpPr>
          <p:nvPr/>
        </p:nvSpPr>
        <p:spPr>
          <a:xfrm>
            <a:off x="1883945" y="1788501"/>
            <a:ext cx="8920443" cy="6376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모둠별로 한 사람당 과제 카드를 하나씩 선택해서 </a:t>
            </a:r>
            <a:r>
              <a:rPr lang="en-US" altLang="ko-KR" sz="1800" dirty="0" err="1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Algeomath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를 이용하여 삼각형을 각각 그려보고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주어진 조건을 만족하는 삼각형이 몇 개 만들어지는지 적어봅시다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6" name="표 135">
                <a:extLst>
                  <a:ext uri="{FF2B5EF4-FFF2-40B4-BE49-F238E27FC236}">
                    <a16:creationId xmlns:a16="http://schemas.microsoft.com/office/drawing/2014/main" id="{836A0FA6-D1EA-FA8C-E2AB-69BA3D4F243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9371041"/>
                  </p:ext>
                </p:extLst>
              </p:nvPr>
            </p:nvGraphicFramePr>
            <p:xfrm>
              <a:off x="1311492" y="2701109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𝟒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</m:t>
                                  </m:r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𝑩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50°</m:t>
                              </m:r>
                            </m:oMath>
                          </a14:m>
                          <a:endParaRPr lang="en-US" altLang="ko-KR" sz="10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1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</m:t>
                                  </m:r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𝑨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4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0°</m:t>
                              </m:r>
                            </m:oMath>
                          </a14:m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2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6" name="표 135">
                <a:extLst>
                  <a:ext uri="{FF2B5EF4-FFF2-40B4-BE49-F238E27FC236}">
                    <a16:creationId xmlns:a16="http://schemas.microsoft.com/office/drawing/2014/main" id="{836A0FA6-D1EA-FA8C-E2AB-69BA3D4F243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9371041"/>
                  </p:ext>
                </p:extLst>
              </p:nvPr>
            </p:nvGraphicFramePr>
            <p:xfrm>
              <a:off x="1311492" y="2701109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11" t="-200000" r="-64842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1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11" t="-300000" r="-6484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2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7" name="표 136">
                <a:extLst>
                  <a:ext uri="{FF2B5EF4-FFF2-40B4-BE49-F238E27FC236}">
                    <a16:creationId xmlns:a16="http://schemas.microsoft.com/office/drawing/2014/main" id="{B10C4796-104C-4F19-00CE-9D56826787B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7273362"/>
                  </p:ext>
                </p:extLst>
              </p:nvPr>
            </p:nvGraphicFramePr>
            <p:xfrm>
              <a:off x="1311492" y="4283852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35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35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35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35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35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35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350" b="1" i="1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350" b="1" i="1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</m:t>
                                  </m:r>
                                  <m:r>
                                    <a:rPr lang="en-US" altLang="ko-KR" sz="135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</m:t>
                                  </m:r>
                                </m:e>
                              </m:acc>
                              <m:r>
                                <a:rPr lang="en-US" altLang="ko-KR" sz="135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35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𝟒</m:t>
                              </m:r>
                              <m:r>
                                <a:rPr lang="en-US" altLang="ko-KR" sz="135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35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350" b="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35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𝑩</m:t>
                              </m:r>
                              <m:r>
                                <a:rPr lang="en-US" altLang="ko-KR" sz="135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350" b="0" i="0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10</m:t>
                              </m:r>
                              <m:r>
                                <m:rPr>
                                  <m:nor/>
                                </m:rPr>
                                <a:rPr lang="en-US" altLang="ko-KR" sz="135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5°</m:t>
                              </m:r>
                            </m:oMath>
                          </a14:m>
                          <a:endParaRPr lang="en-US" altLang="ko-KR" sz="135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1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𝟕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𝑪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6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0°</m:t>
                              </m:r>
                            </m:oMath>
                          </a14:m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0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7" name="표 136">
                <a:extLst>
                  <a:ext uri="{FF2B5EF4-FFF2-40B4-BE49-F238E27FC236}">
                    <a16:creationId xmlns:a16="http://schemas.microsoft.com/office/drawing/2014/main" id="{B10C4796-104C-4F19-00CE-9D56826787B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7273362"/>
                  </p:ext>
                </p:extLst>
              </p:nvPr>
            </p:nvGraphicFramePr>
            <p:xfrm>
              <a:off x="1311492" y="4283852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11" t="-200000" r="-64842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1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11" t="-300000" r="-6484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0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9" name="표 138">
                <a:extLst>
                  <a:ext uri="{FF2B5EF4-FFF2-40B4-BE49-F238E27FC236}">
                    <a16:creationId xmlns:a16="http://schemas.microsoft.com/office/drawing/2014/main" id="{EFF4F241-C15B-3192-6F89-F7B221BF69A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6618296"/>
                  </p:ext>
                </p:extLst>
              </p:nvPr>
            </p:nvGraphicFramePr>
            <p:xfrm>
              <a:off x="6163511" y="2701109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0" marR="0"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𝑩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10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0°</m:t>
                              </m:r>
                            </m:oMath>
                          </a14:m>
                          <a:endParaRPr lang="en-US" altLang="ko-KR" sz="10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marL="0" marR="0"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0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marL="0" marR="0"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𝑩𝑪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𝟕</m:t>
                              </m:r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𝑪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35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°</m:t>
                              </m:r>
                            </m:oMath>
                          </a14:m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1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9" name="표 138">
                <a:extLst>
                  <a:ext uri="{FF2B5EF4-FFF2-40B4-BE49-F238E27FC236}">
                    <a16:creationId xmlns:a16="http://schemas.microsoft.com/office/drawing/2014/main" id="{EFF4F241-C15B-3192-6F89-F7B221BF69A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6618296"/>
                  </p:ext>
                </p:extLst>
              </p:nvPr>
            </p:nvGraphicFramePr>
            <p:xfrm>
              <a:off x="6163511" y="2701109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0" marR="0"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anchor="ctr">
                        <a:blipFill>
                          <a:blip r:embed="rId5"/>
                          <a:stretch>
                            <a:fillRect l="-211" t="-200000" r="-64632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0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marL="0" marR="0"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anchor="ctr">
                        <a:blipFill>
                          <a:blip r:embed="rId5"/>
                          <a:stretch>
                            <a:fillRect l="-211" t="-300000" r="-6463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1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0" name="표 139">
                <a:extLst>
                  <a:ext uri="{FF2B5EF4-FFF2-40B4-BE49-F238E27FC236}">
                    <a16:creationId xmlns:a16="http://schemas.microsoft.com/office/drawing/2014/main" id="{C8072473-BFF8-EA22-3554-2CAD22CF48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60432416"/>
                  </p:ext>
                </p:extLst>
              </p:nvPr>
            </p:nvGraphicFramePr>
            <p:xfrm>
              <a:off x="6163511" y="4283852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4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𝑩𝑪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𝟕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𝑩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45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°</m:t>
                              </m:r>
                            </m:oMath>
                          </a14:m>
                          <a:endParaRPr lang="en-US" altLang="ko-KR" sz="10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2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</m:t>
                                  </m:r>
                                  <m:r>
                                    <a:rPr lang="en-US" altLang="ko-KR" sz="1400" b="1" i="1">
                                      <a:ln>
                                        <a:solidFill>
                                          <a:srgbClr val="FFFFFF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𝟑</m:t>
                              </m:r>
                              <m:r>
                                <a:rPr lang="en-US" altLang="ko-KR" sz="1400" b="1" i="1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𝑨</m:t>
                              </m:r>
                              <m:r>
                                <a:rPr lang="en-US" altLang="ko-KR" sz="1400" b="1" i="1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75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ln>
                                    <a:solidFill>
                                      <a:srgbClr val="FFFFFF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°</m:t>
                              </m:r>
                            </m:oMath>
                          </a14:m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1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0" name="표 139">
                <a:extLst>
                  <a:ext uri="{FF2B5EF4-FFF2-40B4-BE49-F238E27FC236}">
                    <a16:creationId xmlns:a16="http://schemas.microsoft.com/office/drawing/2014/main" id="{C8072473-BFF8-EA22-3554-2CAD22CF48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60432416"/>
                  </p:ext>
                </p:extLst>
              </p:nvPr>
            </p:nvGraphicFramePr>
            <p:xfrm>
              <a:off x="6163511" y="4283852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4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6"/>
                          <a:stretch>
                            <a:fillRect l="-211" t="-200000" r="-64632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2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6"/>
                          <a:stretch>
                            <a:fillRect l="-211" t="-300000" r="-64632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1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9445C137-4ADA-9B44-AA0E-B81468AEBCFF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</p:spTree>
    <p:extLst>
      <p:ext uri="{BB962C8B-B14F-4D97-AF65-F5344CB8AC3E}">
        <p14:creationId xmlns:p14="http://schemas.microsoft.com/office/powerpoint/2010/main" val="6517983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C869B-6722-DBC0-39AB-A22082616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3F1F5033-5A81-0625-B0D4-CC112D8FB652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6B7C997D-0DCA-2D48-C2CE-BFB884A6C65B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 </a:t>
            </a:r>
            <a:r>
              <a:rPr lang="en-US" altLang="ko-KR" dirty="0"/>
              <a:t>2] 1</a:t>
            </a:r>
            <a:r>
              <a:rPr lang="ko-KR" altLang="en-US" dirty="0"/>
              <a:t>번 </a:t>
            </a:r>
            <a:r>
              <a:rPr lang="en-US" altLang="ko-KR" dirty="0"/>
              <a:t>- </a:t>
            </a:r>
            <a:r>
              <a:rPr lang="ko-KR" altLang="en-US" dirty="0"/>
              <a:t>학생 예시 답안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40FB5116-7212-9822-0B6F-09CDA4DC5C84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2] 1</a:t>
            </a:r>
            <a:endParaRPr lang="en-US" altLang="ko-KR" sz="2000" dirty="0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3F7FEAB6-94C8-FB1D-C25E-C12D73CD57E6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0">
                <a:extLst>
                  <a:ext uri="{FF2B5EF4-FFF2-40B4-BE49-F238E27FC236}">
                    <a16:creationId xmlns:a16="http://schemas.microsoft.com/office/drawing/2014/main" id="{BF94AC59-0253-1CA4-4717-0829272AC67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4122613"/>
                  </p:ext>
                </p:extLst>
              </p:nvPr>
            </p:nvGraphicFramePr>
            <p:xfrm>
              <a:off x="1431444" y="1812263"/>
              <a:ext cx="9488805" cy="4012611"/>
            </p:xfrm>
            <a:graphic>
              <a:graphicData uri="http://schemas.openxmlformats.org/drawingml/2006/table">
                <a:tbl>
                  <a:tblPr>
                    <a:effectLst>
                      <a:outerShdw blurRad="50800" dist="50800" dir="5400000" algn="ctr" rotWithShape="0">
                        <a:srgbClr val="F5F9FF"/>
                      </a:outerShdw>
                    </a:effectLst>
                  </a:tblPr>
                  <a:tblGrid>
                    <a:gridCol w="1877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805496">
                      <a:extLst>
                        <a:ext uri="{9D8B030D-6E8A-4147-A177-3AD203B41FA5}">
                          <a16:colId xmlns:a16="http://schemas.microsoft.com/office/drawing/2014/main" val="1047375048"/>
                        </a:ext>
                      </a:extLst>
                    </a:gridCol>
                    <a:gridCol w="380549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71249">
                    <a:tc gridSpan="3">
                      <a:txBody>
                        <a:bodyPr/>
                        <a:lstStyle/>
                        <a:p>
                          <a:pPr marL="0" marR="0" indent="0" algn="ctr" fontAlgn="base" latinLnBrk="1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2000" kern="0" spc="0" dirty="0">
                              <a:solidFill>
                                <a:schemeClr val="bg1"/>
                              </a:solidFill>
                              <a:effectLst/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과제 카드 </a:t>
                          </a:r>
                          <a:r>
                            <a:rPr lang="en-US" altLang="ko-KR" sz="2000" kern="0" spc="0" dirty="0">
                              <a:solidFill>
                                <a:schemeClr val="bg1"/>
                              </a:solidFill>
                              <a:effectLst/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1</a:t>
                          </a:r>
                          <a:endParaRPr lang="ko-KR" altLang="en-US" sz="2000" kern="0" spc="0" dirty="0">
                            <a:solidFill>
                              <a:schemeClr val="bg1"/>
                            </a:solidFill>
                            <a:effectLst/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0" marR="0" marT="0" marB="108000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0B3F9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endParaRPr lang="en-US" sz="1800" dirty="0"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190195" marR="190195" marT="133502" marB="133502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0B3F9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ko-KR" altLang="en-US" sz="2000" kern="1200" dirty="0">
                            <a:solidFill>
                              <a:schemeClr val="tx1"/>
                            </a:solidFill>
                            <a:effectLst/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152705" marR="152705" marT="114300" marB="114300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0B3F9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53686">
                    <a:tc>
                      <a:txBody>
                        <a:bodyPr/>
                        <a:lstStyle/>
                        <a:p>
                          <a:pPr marL="0" marR="0" indent="0" algn="ctr" fontAlgn="base" latinLnBrk="1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800" kern="0" spc="0" dirty="0">
                              <a:solidFill>
                                <a:schemeClr val="tx1"/>
                              </a:solidFill>
                              <a:effectLst/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주어진 조건</a:t>
                          </a:r>
                        </a:p>
                      </a:txBody>
                      <a:tcPr marL="0" marR="0" marT="0" marB="108000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𝟒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8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800" b="1" i="1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800" b="1" i="1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</m:t>
                                  </m:r>
                                  <m: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</m:t>
                                  </m:r>
                                </m:e>
                              </m:acc>
                              <m:r>
                                <a:rPr lang="en-US" altLang="ko-KR" sz="18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8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8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800" b="0" i="0" dirty="0">
                                  <a:solidFill>
                                    <a:srgbClr val="14202E"/>
                                  </a:solidFill>
                                  <a:latin typeface="Pretendard SemiBold" panose="02000703000000020004" pitchFamily="2" charset="-127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∠</m:t>
                              </m:r>
                              <m:r>
                                <a:rPr lang="en-US" altLang="ko-KR" sz="18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𝑩</m:t>
                              </m:r>
                              <m:r>
                                <a:rPr lang="en-US" altLang="ko-KR" sz="18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800" i="0" dirty="0">
                                  <a:solidFill>
                                    <a:srgbClr val="14202E"/>
                                  </a:solidFill>
                                  <a:latin typeface="Pretendard SemiBold" panose="02000703000000020004" pitchFamily="2" charset="-127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50°</m:t>
                              </m:r>
                            </m:oMath>
                          </a14:m>
                          <a:endParaRPr lang="en-US" altLang="ko-KR" sz="1800" dirty="0"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0" marR="0" marT="0" marB="0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8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800" b="1" i="1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800" b="1" i="1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</m:t>
                                  </m:r>
                                  <m: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</m:t>
                                  </m:r>
                                </m:e>
                              </m:acc>
                              <m:r>
                                <a:rPr lang="en-US" altLang="ko-KR" sz="18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8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8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800" b="0" i="0" dirty="0">
                                  <a:solidFill>
                                    <a:srgbClr val="14202E"/>
                                  </a:solidFill>
                                  <a:latin typeface="Pretendard SemiBold" panose="02000703000000020004" pitchFamily="2" charset="-127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∠</m:t>
                              </m:r>
                              <m:r>
                                <a:rPr lang="en-US" altLang="ko-KR" sz="18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𝑨</m:t>
                              </m:r>
                              <m:r>
                                <a:rPr lang="en-US" altLang="ko-KR" sz="18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800" b="0" i="0" dirty="0" smtClean="0">
                                  <a:solidFill>
                                    <a:srgbClr val="14202E"/>
                                  </a:solidFill>
                                  <a:latin typeface="Pretendard SemiBold" panose="02000703000000020004" pitchFamily="2" charset="-127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4</m:t>
                              </m:r>
                              <m:r>
                                <m:rPr>
                                  <m:nor/>
                                </m:rPr>
                                <a:rPr lang="en-US" altLang="ko-KR" sz="1800" i="0" dirty="0">
                                  <a:solidFill>
                                    <a:srgbClr val="14202E"/>
                                  </a:solidFill>
                                  <a:latin typeface="Pretendard SemiBold" panose="02000703000000020004" pitchFamily="2" charset="-127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0°</m:t>
                              </m:r>
                            </m:oMath>
                          </a14:m>
                          <a:endParaRPr lang="en-US" altLang="ko-KR" sz="1800" dirty="0"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0" marR="0" marT="0" marB="0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6548705"/>
                      </a:ext>
                    </a:extLst>
                  </a:tr>
                  <a:tr h="2948742"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ko-KR" altLang="en-US" sz="1800" dirty="0">
                              <a:solidFill>
                                <a:schemeClr val="tx1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만들어진</a:t>
                          </a:r>
                          <a:endParaRPr lang="en-US" altLang="ko-KR" sz="1800" dirty="0">
                            <a:solidFill>
                              <a:schemeClr val="tx1"/>
                            </a:solidFill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  <a:p>
                          <a:pPr marL="0" indent="0" algn="ctr">
                            <a:buNone/>
                          </a:pPr>
                          <a:r>
                            <a:rPr lang="ko-KR" altLang="en-US" sz="1800" dirty="0">
                              <a:solidFill>
                                <a:schemeClr val="tx1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삼각형의 개수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0" marR="0" marT="0" marB="108000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 defTabSz="914400" rtl="0" eaLnBrk="1" fontAlgn="base" latinLnBrk="1" hangingPunct="1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ko-KR" altLang="en-US" sz="18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indent="0" algn="just" defTabSz="914400" rtl="0" eaLnBrk="1" fontAlgn="base" latinLnBrk="1" hangingPunct="1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ko-KR" altLang="en-US" sz="18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indent="0" algn="just" fontAlgn="base" latinLnBrk="1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800" kern="0" spc="0" dirty="0">
                            <a:solidFill>
                              <a:srgbClr val="000000"/>
                            </a:solidFill>
                            <a:effectLst/>
                            <a:latin typeface="함초롬바탕" panose="02030604000101010101" pitchFamily="18" charset="-127"/>
                          </a:endParaRPr>
                        </a:p>
                        <a:p>
                          <a:pPr marL="0" indent="0" algn="l">
                            <a:buNone/>
                          </a:pPr>
                          <a:endParaRPr lang="en-US" sz="1800" dirty="0"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0" marR="0" marT="0" marB="108000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endParaRPr lang="en-US" sz="1800" dirty="0"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0" marR="0" marT="0" marB="108000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6859241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0">
                <a:extLst>
                  <a:ext uri="{FF2B5EF4-FFF2-40B4-BE49-F238E27FC236}">
                    <a16:creationId xmlns:a16="http://schemas.microsoft.com/office/drawing/2014/main" id="{BF94AC59-0253-1CA4-4717-0829272AC67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4122613"/>
                  </p:ext>
                </p:extLst>
              </p:nvPr>
            </p:nvGraphicFramePr>
            <p:xfrm>
              <a:off x="1431444" y="1812263"/>
              <a:ext cx="9488805" cy="4012611"/>
            </p:xfrm>
            <a:graphic>
              <a:graphicData uri="http://schemas.openxmlformats.org/drawingml/2006/table">
                <a:tbl>
                  <a:tblPr>
                    <a:effectLst>
                      <a:outerShdw blurRad="50800" dist="50800" dir="5400000" algn="ctr" rotWithShape="0">
                        <a:srgbClr val="F5F9FF"/>
                      </a:outerShdw>
                    </a:effectLst>
                  </a:tblPr>
                  <a:tblGrid>
                    <a:gridCol w="1877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805496">
                      <a:extLst>
                        <a:ext uri="{9D8B030D-6E8A-4147-A177-3AD203B41FA5}">
                          <a16:colId xmlns:a16="http://schemas.microsoft.com/office/drawing/2014/main" val="1047375048"/>
                        </a:ext>
                      </a:extLst>
                    </a:gridCol>
                    <a:gridCol w="380549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71249">
                    <a:tc gridSpan="3">
                      <a:txBody>
                        <a:bodyPr/>
                        <a:lstStyle/>
                        <a:p>
                          <a:pPr marL="0" marR="0" indent="0" algn="ctr" fontAlgn="base" latinLnBrk="1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2000" kern="0" spc="0" dirty="0">
                              <a:solidFill>
                                <a:schemeClr val="bg1"/>
                              </a:solidFill>
                              <a:effectLst/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과제 카드 </a:t>
                          </a:r>
                          <a:r>
                            <a:rPr lang="en-US" altLang="ko-KR" sz="2000" kern="0" spc="0" dirty="0">
                              <a:solidFill>
                                <a:schemeClr val="bg1"/>
                              </a:solidFill>
                              <a:effectLst/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1</a:t>
                          </a:r>
                          <a:endParaRPr lang="ko-KR" altLang="en-US" sz="2000" kern="0" spc="0" dirty="0">
                            <a:solidFill>
                              <a:schemeClr val="bg1"/>
                            </a:solidFill>
                            <a:effectLst/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0" marR="0" marT="0" marB="108000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0B3F9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endParaRPr lang="en-US" sz="1800" dirty="0"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190195" marR="190195" marT="133502" marB="133502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0B3F9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ko-KR" altLang="en-US" sz="2000" kern="1200" dirty="0">
                            <a:solidFill>
                              <a:schemeClr val="tx1"/>
                            </a:solidFill>
                            <a:effectLst/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152705" marR="152705" marT="114300" marB="114300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0B3F9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92620">
                    <a:tc>
                      <a:txBody>
                        <a:bodyPr/>
                        <a:lstStyle/>
                        <a:p>
                          <a:pPr marL="0" marR="0" indent="0" algn="ctr" fontAlgn="base" latinLnBrk="1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ko-KR" altLang="en-US" sz="1800" kern="0" spc="0" dirty="0">
                              <a:solidFill>
                                <a:schemeClr val="tx1"/>
                              </a:solidFill>
                              <a:effectLst/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주어진 조건</a:t>
                          </a:r>
                        </a:p>
                      </a:txBody>
                      <a:tcPr marL="0" marR="0" marT="0" marB="108000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720" t="-117284" r="-101600" b="-6197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0720" t="-117284" r="-1600" b="-6197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6548705"/>
                      </a:ext>
                    </a:extLst>
                  </a:tr>
                  <a:tr h="2948742"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ko-KR" altLang="en-US" sz="1800" dirty="0">
                              <a:solidFill>
                                <a:schemeClr val="tx1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만들어진</a:t>
                          </a:r>
                          <a:endParaRPr lang="en-US" altLang="ko-KR" sz="1800" dirty="0">
                            <a:solidFill>
                              <a:schemeClr val="tx1"/>
                            </a:solidFill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  <a:p>
                          <a:pPr marL="0" indent="0" algn="ctr">
                            <a:buNone/>
                          </a:pPr>
                          <a:r>
                            <a:rPr lang="ko-KR" altLang="en-US" sz="1800" dirty="0">
                              <a:solidFill>
                                <a:schemeClr val="tx1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삼각형의 개수</a:t>
                          </a:r>
                          <a:endParaRPr lang="en-US" sz="1800" dirty="0">
                            <a:solidFill>
                              <a:schemeClr val="tx1"/>
                            </a:solidFill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0" marR="0" marT="0" marB="108000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 defTabSz="914400" rtl="0" eaLnBrk="1" fontAlgn="base" latinLnBrk="1" hangingPunct="1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ko-KR" altLang="en-US" sz="18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indent="0" algn="just" defTabSz="914400" rtl="0" eaLnBrk="1" fontAlgn="base" latinLnBrk="1" hangingPunct="1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ko-KR" altLang="en-US" sz="180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indent="0" algn="just" fontAlgn="base" latinLnBrk="1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ko-KR" altLang="en-US" sz="1800" kern="0" spc="0" dirty="0">
                            <a:solidFill>
                              <a:srgbClr val="000000"/>
                            </a:solidFill>
                            <a:effectLst/>
                            <a:latin typeface="함초롬바탕" panose="02030604000101010101" pitchFamily="18" charset="-127"/>
                          </a:endParaRPr>
                        </a:p>
                        <a:p>
                          <a:pPr marL="0" indent="0" algn="l">
                            <a:buNone/>
                          </a:pPr>
                          <a:endParaRPr lang="en-US" sz="1800" dirty="0"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0" marR="0" marT="0" marB="108000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endParaRPr lang="en-US" sz="1800" dirty="0"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0" marR="0" marT="0" marB="108000" anchor="ctr">
                        <a:lnL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9D8ED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6859241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6" name="그룹 15">
            <a:extLst>
              <a:ext uri="{FF2B5EF4-FFF2-40B4-BE49-F238E27FC236}">
                <a16:creationId xmlns:a16="http://schemas.microsoft.com/office/drawing/2014/main" id="{5C5ADAFF-F3C5-F730-F72C-0CF064522B8E}"/>
              </a:ext>
            </a:extLst>
          </p:cNvPr>
          <p:cNvGrpSpPr/>
          <p:nvPr/>
        </p:nvGrpSpPr>
        <p:grpSpPr>
          <a:xfrm>
            <a:off x="3568375" y="3214418"/>
            <a:ext cx="3478418" cy="2548756"/>
            <a:chOff x="3568375" y="3316016"/>
            <a:chExt cx="3478418" cy="2548756"/>
          </a:xfrm>
        </p:grpSpPr>
        <p:pic>
          <p:nvPicPr>
            <p:cNvPr id="6" name="_x411345776" descr="EMB000005a03f73">
              <a:extLst>
                <a:ext uri="{FF2B5EF4-FFF2-40B4-BE49-F238E27FC236}">
                  <a16:creationId xmlns:a16="http://schemas.microsoft.com/office/drawing/2014/main" id="{FF1AF531-8FA5-7950-26D3-A720F1C10B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6406" y="3316016"/>
              <a:ext cx="2430387" cy="2548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04509F4-4AC2-2E91-1ECF-115442A31C32}"/>
                </a:ext>
              </a:extLst>
            </p:cNvPr>
            <p:cNvSpPr txBox="1"/>
            <p:nvPr/>
          </p:nvSpPr>
          <p:spPr>
            <a:xfrm>
              <a:off x="3568375" y="3403230"/>
              <a:ext cx="882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1</a:t>
              </a:r>
              <a:r>
                <a:rPr lang="ko-KR" altLang="en-US" sz="24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개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92AD3DD-90AD-58BB-0785-D4D2FC86F826}"/>
              </a:ext>
            </a:extLst>
          </p:cNvPr>
          <p:cNvGrpSpPr/>
          <p:nvPr/>
        </p:nvGrpSpPr>
        <p:grpSpPr>
          <a:xfrm>
            <a:off x="7313555" y="3224652"/>
            <a:ext cx="3577666" cy="2527650"/>
            <a:chOff x="7313555" y="3326250"/>
            <a:chExt cx="3577666" cy="2527650"/>
          </a:xfrm>
        </p:grpSpPr>
        <p:pic>
          <p:nvPicPr>
            <p:cNvPr id="9" name="_x200957056" descr="EMB000005a03f76">
              <a:extLst>
                <a:ext uri="{FF2B5EF4-FFF2-40B4-BE49-F238E27FC236}">
                  <a16:creationId xmlns:a16="http://schemas.microsoft.com/office/drawing/2014/main" id="{F84B7905-6F41-73CC-F4B1-CA2EF68BE4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69486" y="3326250"/>
              <a:ext cx="3321735" cy="2527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00F4B06-7D2E-7092-D63A-16B27F6686DD}"/>
                </a:ext>
              </a:extLst>
            </p:cNvPr>
            <p:cNvSpPr txBox="1"/>
            <p:nvPr/>
          </p:nvSpPr>
          <p:spPr>
            <a:xfrm>
              <a:off x="7313555" y="3403230"/>
              <a:ext cx="882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2</a:t>
              </a:r>
              <a:r>
                <a:rPr lang="ko-KR" altLang="en-US" sz="2400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11140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51E95-A634-C5C9-68F7-A1D494D09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0B7D7EA7-96F1-1821-0355-217422EB05BA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C3D6A9CA-0A64-E635-311A-2392FF7FFA8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 </a:t>
            </a:r>
            <a:r>
              <a:rPr lang="en-US" altLang="ko-KR" dirty="0"/>
              <a:t>2] </a:t>
            </a:r>
            <a:r>
              <a:rPr lang="ko-KR" altLang="en-US" dirty="0"/>
              <a:t>공통점 찾기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6E5923ED-E287-9D38-096A-E3E515A934B0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공통점 찾기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503D7954-173E-25C6-C91C-177832043C63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38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 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2]  2.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모둠 내에서 삼각형의 모양과 크기가 </a:t>
            </a:r>
            <a:r>
              <a:rPr lang="ko-KR" altLang="en-US" sz="2000" b="1" kern="0" spc="-90" dirty="0">
                <a:solidFill>
                  <a:srgbClr val="0C4C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하나로 정해지는 조건들을 모아서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 공통점을 찾아봅시다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dirty="0"/>
          </a:p>
        </p:txBody>
      </p:sp>
      <p:sp>
        <p:nvSpPr>
          <p:cNvPr id="44" name="Shape 0">
            <a:extLst>
              <a:ext uri="{FF2B5EF4-FFF2-40B4-BE49-F238E27FC236}">
                <a16:creationId xmlns:a16="http://schemas.microsoft.com/office/drawing/2014/main" id="{1A8DB9F1-DDE4-22CA-9038-777D732D9C7E}"/>
              </a:ext>
            </a:extLst>
          </p:cNvPr>
          <p:cNvSpPr/>
          <p:nvPr/>
        </p:nvSpPr>
        <p:spPr>
          <a:xfrm>
            <a:off x="6218047" y="2489209"/>
            <a:ext cx="4586341" cy="2847441"/>
          </a:xfrm>
          <a:prstGeom prst="roundRect">
            <a:avLst>
              <a:gd name="adj" fmla="val 9006"/>
            </a:avLst>
          </a:prstGeom>
          <a:solidFill>
            <a:schemeClr val="accent5">
              <a:lumMod val="20000"/>
              <a:lumOff val="80000"/>
              <a:alpha val="40000"/>
            </a:schemeClr>
          </a:solidFill>
          <a:ln w="381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1">
            <a:extLst>
              <a:ext uri="{FF2B5EF4-FFF2-40B4-BE49-F238E27FC236}">
                <a16:creationId xmlns:a16="http://schemas.microsoft.com/office/drawing/2014/main" id="{E42C05E7-8B8F-5C25-DE6B-B308CF0E9112}"/>
              </a:ext>
            </a:extLst>
          </p:cNvPr>
          <p:cNvSpPr/>
          <p:nvPr/>
        </p:nvSpPr>
        <p:spPr>
          <a:xfrm>
            <a:off x="6927693" y="2258606"/>
            <a:ext cx="3167049" cy="533095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b="1" dirty="0" err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공통점을</a:t>
            </a:r>
            <a:r>
              <a:rPr lang="en-US" altLang="ko-KR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b="1" dirty="0" err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문장으로</a:t>
            </a:r>
            <a:r>
              <a:rPr lang="en-US" altLang="ko-KR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b="1" dirty="0" err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정리</a:t>
            </a:r>
            <a:endParaRPr lang="en-US" altLang="ko-KR" dirty="0">
              <a:ln>
                <a:solidFill>
                  <a:srgbClr val="FFFFFF">
                    <a:alpha val="0"/>
                  </a:srgb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8" name="Shape 0">
            <a:extLst>
              <a:ext uri="{FF2B5EF4-FFF2-40B4-BE49-F238E27FC236}">
                <a16:creationId xmlns:a16="http://schemas.microsoft.com/office/drawing/2014/main" id="{64E31087-521E-96F1-C16B-C56700F20BB4}"/>
              </a:ext>
            </a:extLst>
          </p:cNvPr>
          <p:cNvSpPr/>
          <p:nvPr/>
        </p:nvSpPr>
        <p:spPr>
          <a:xfrm>
            <a:off x="1431444" y="2489209"/>
            <a:ext cx="4586341" cy="2847441"/>
          </a:xfrm>
          <a:prstGeom prst="roundRect">
            <a:avLst>
              <a:gd name="adj" fmla="val 9006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4">
            <a:extLst>
              <a:ext uri="{FF2B5EF4-FFF2-40B4-BE49-F238E27FC236}">
                <a16:creationId xmlns:a16="http://schemas.microsoft.com/office/drawing/2014/main" id="{01D998B9-2F1E-B00B-01E1-A8A4EC86A5B6}"/>
              </a:ext>
            </a:extLst>
          </p:cNvPr>
          <p:cNvSpPr/>
          <p:nvPr/>
        </p:nvSpPr>
        <p:spPr>
          <a:xfrm>
            <a:off x="1936976" y="2258606"/>
            <a:ext cx="3575275" cy="53309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b="1" dirty="0" err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삼각형이</a:t>
            </a:r>
            <a:r>
              <a:rPr lang="en-US" altLang="ko-KR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1개로 </a:t>
            </a:r>
            <a:r>
              <a:rPr lang="en-US" altLang="ko-KR" b="1" dirty="0" err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정해진</a:t>
            </a:r>
            <a:r>
              <a:rPr lang="en-US" altLang="ko-KR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b="1" dirty="0" err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조건</a:t>
            </a:r>
            <a:r>
              <a:rPr lang="en-US" altLang="ko-KR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b="1" dirty="0" err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모으기</a:t>
            </a:r>
            <a:endParaRPr lang="en-US" altLang="ko-KR" dirty="0">
              <a:ln>
                <a:solidFill>
                  <a:srgbClr val="FFFFFF">
                    <a:alpha val="0"/>
                  </a:srgb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163412DF-7772-7BD0-DF3A-99E7872C942F}"/>
              </a:ext>
            </a:extLst>
          </p:cNvPr>
          <p:cNvGrpSpPr/>
          <p:nvPr/>
        </p:nvGrpSpPr>
        <p:grpSpPr>
          <a:xfrm>
            <a:off x="6491918" y="3388391"/>
            <a:ext cx="4038599" cy="1460500"/>
            <a:chOff x="1778406" y="3628322"/>
            <a:chExt cx="8622894" cy="1460500"/>
          </a:xfrm>
        </p:grpSpPr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5119DFB7-2108-9FAE-7DEA-D39726C51BE4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36283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EB648E62-25ED-1B89-83D7-CB7D7F59E586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435857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4C9F9175-0800-05BB-9996-BD962DE9E985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50888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6E99917-E628-9C53-7792-2616CE5D4122}"/>
              </a:ext>
            </a:extLst>
          </p:cNvPr>
          <p:cNvGrpSpPr/>
          <p:nvPr/>
        </p:nvGrpSpPr>
        <p:grpSpPr>
          <a:xfrm>
            <a:off x="1705315" y="3388391"/>
            <a:ext cx="4038599" cy="1460500"/>
            <a:chOff x="1778406" y="3628322"/>
            <a:chExt cx="8622894" cy="1460500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6D2D1FE4-38C6-3896-8603-29C63A1D1EF1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36283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8445721A-BD80-2B37-C3F3-C0BE912E87FC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435857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49853DCE-1DF3-9614-B490-47D8496B14DE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50888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834C509A-CFD5-9F50-8689-A04C3EB97F1C}"/>
              </a:ext>
            </a:extLst>
          </p:cNvPr>
          <p:cNvSpPr/>
          <p:nvPr/>
        </p:nvSpPr>
        <p:spPr>
          <a:xfrm>
            <a:off x="1387612" y="5578602"/>
            <a:ext cx="9416776" cy="575457"/>
          </a:xfrm>
          <a:prstGeom prst="roundRect">
            <a:avLst>
              <a:gd name="adj" fmla="val 23197"/>
            </a:avLst>
          </a:prstGeom>
          <a:solidFill>
            <a:schemeClr val="accent4">
              <a:lumMod val="20000"/>
              <a:lumOff val="80000"/>
              <a:alpha val="6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92319FA7-894A-DE55-51BB-23F397F12BD2}"/>
              </a:ext>
            </a:extLst>
          </p:cNvPr>
          <p:cNvSpPr txBox="1">
            <a:spLocks/>
          </p:cNvSpPr>
          <p:nvPr/>
        </p:nvSpPr>
        <p:spPr>
          <a:xfrm>
            <a:off x="2014468" y="5755803"/>
            <a:ext cx="852156" cy="246221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dirty="0">
                <a:solidFill>
                  <a:schemeClr val="accent4">
                    <a:lumMod val="50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교사 발문</a:t>
            </a:r>
            <a:endParaRPr lang="ko-KR" alt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04EEA37C-2C24-19E7-1F0C-04A124235A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43971" y="5699516"/>
            <a:ext cx="314138" cy="314138"/>
          </a:xfrm>
          <a:prstGeom prst="rect">
            <a:avLst/>
          </a:prstGeom>
        </p:spPr>
      </p:pic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578E5F6D-6DA7-13B2-C4EA-062ED0646F86}"/>
              </a:ext>
            </a:extLst>
          </p:cNvPr>
          <p:cNvSpPr txBox="1">
            <a:spLocks/>
          </p:cNvSpPr>
          <p:nvPr/>
        </p:nvSpPr>
        <p:spPr>
          <a:xfrm>
            <a:off x="2935874" y="5755803"/>
            <a:ext cx="6392134" cy="246221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solidFill>
                  <a:srgbClr val="4E34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1개로 </a:t>
            </a:r>
            <a:r>
              <a:rPr lang="en-US" altLang="ko-KR" b="1" dirty="0" err="1">
                <a:solidFill>
                  <a:srgbClr val="4E34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정해진</a:t>
            </a:r>
            <a:r>
              <a:rPr lang="en-US" altLang="ko-KR" b="1" dirty="0">
                <a:solidFill>
                  <a:srgbClr val="4E34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4E34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조건들에서</a:t>
            </a:r>
            <a:r>
              <a:rPr lang="en-US" altLang="ko-KR" b="1" dirty="0">
                <a:solidFill>
                  <a:srgbClr val="4E34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4E34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공통으로</a:t>
            </a:r>
            <a:r>
              <a:rPr lang="en-US" altLang="ko-KR" b="1" dirty="0">
                <a:solidFill>
                  <a:srgbClr val="4E34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4E34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나타난</a:t>
            </a:r>
            <a:r>
              <a:rPr lang="en-US" altLang="ko-KR" b="1" dirty="0">
                <a:solidFill>
                  <a:srgbClr val="4E34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4E34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단어는</a:t>
            </a:r>
            <a:r>
              <a:rPr lang="en-US" altLang="ko-KR" b="1" dirty="0">
                <a:solidFill>
                  <a:srgbClr val="4E34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4E34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무엇인가요</a:t>
            </a:r>
            <a:r>
              <a:rPr lang="en-US" altLang="ko-KR" b="1" dirty="0">
                <a:solidFill>
                  <a:srgbClr val="4E340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 (변, 각, 낀 각…)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7795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F73F8-6A3B-CAFE-5920-82833D60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B85CE81C-E286-09A4-4A84-5C6E5A57E6A3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438209CD-8797-356B-7720-CFDE21C6E9F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오늘 발견한 숨은 단서</a:t>
            </a:r>
            <a:r>
              <a:rPr lang="en-US" altLang="ko-KR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kern="0" spc="-3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②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1D315ABA-D3FD-708B-C0B8-9198FC7DA097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</a:rPr>
              <a:t>탐색 </a:t>
            </a:r>
            <a:r>
              <a:rPr lang="en-US" altLang="ko-KR" sz="2000" b="1" kern="0" spc="-90" dirty="0">
                <a:solidFill>
                  <a:srgbClr val="14202E"/>
                </a:solidFill>
              </a:rPr>
              <a:t>2]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활동에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찾은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</a:t>
            </a:r>
            <a:r>
              <a:rPr lang="ko-KR" altLang="en-US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숨은 단서</a:t>
            </a:r>
            <a:r>
              <a:rPr lang="en-US" altLang="ko-KR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’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정리해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sz="2000" kern="0" dirty="0">
              <a:solidFill>
                <a:srgbClr val="00000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216D50DA-178B-8619-FDA1-E0DF24C1C08E}"/>
              </a:ext>
            </a:extLst>
          </p:cNvPr>
          <p:cNvSpPr txBox="1"/>
          <p:nvPr/>
        </p:nvSpPr>
        <p:spPr>
          <a:xfrm>
            <a:off x="1431444" y="1804117"/>
            <a:ext cx="9372944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세 각만으로는 안 되고, 어떤 조건이 하나 더 있어야 삼각형이 하나로 정해질까요?</a:t>
            </a:r>
            <a:endParaRPr lang="en-US" dirty="0">
              <a:ln>
                <a:solidFill>
                  <a:schemeClr val="bg2">
                    <a:lumMod val="50000"/>
                    <a:alpha val="0"/>
                  </a:schemeClr>
                </a:solidFill>
              </a:ln>
            </a:endParaRPr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FA76475C-0FAE-C998-AE43-E4CD16494D05}"/>
              </a:ext>
            </a:extLst>
          </p:cNvPr>
          <p:cNvSpPr/>
          <p:nvPr/>
        </p:nvSpPr>
        <p:spPr>
          <a:xfrm>
            <a:off x="1387612" y="2622477"/>
            <a:ext cx="9416776" cy="2660724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27C29AB3-054A-1E26-5DC8-0DAE03AA449D}"/>
              </a:ext>
            </a:extLst>
          </p:cNvPr>
          <p:cNvGrpSpPr/>
          <p:nvPr/>
        </p:nvGrpSpPr>
        <p:grpSpPr>
          <a:xfrm>
            <a:off x="1714906" y="2389304"/>
            <a:ext cx="2523265" cy="466344"/>
            <a:chOff x="1778406" y="1939380"/>
            <a:chExt cx="2523265" cy="466344"/>
          </a:xfrm>
        </p:grpSpPr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FC9C0231-11AF-18B0-93EA-6327E2446515}"/>
                </a:ext>
              </a:extLst>
            </p:cNvPr>
            <p:cNvSpPr/>
            <p:nvPr/>
          </p:nvSpPr>
          <p:spPr>
            <a:xfrm>
              <a:off x="1778406" y="1939380"/>
              <a:ext cx="2523265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발견한 숨은 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5F7370B7-312B-7CCC-104B-5E2893F986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EA02B69B-9E75-AC24-3138-B8183339F1B0}"/>
              </a:ext>
            </a:extLst>
          </p:cNvPr>
          <p:cNvCxnSpPr>
            <a:cxnSpLocks/>
          </p:cNvCxnSpPr>
          <p:nvPr/>
        </p:nvCxnSpPr>
        <p:spPr>
          <a:xfrm>
            <a:off x="1778406" y="3849646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8CDF9933-C8AB-E7C8-1C88-ED88FB2D9DF1}"/>
              </a:ext>
            </a:extLst>
          </p:cNvPr>
          <p:cNvCxnSpPr>
            <a:cxnSpLocks/>
          </p:cNvCxnSpPr>
          <p:nvPr/>
        </p:nvCxnSpPr>
        <p:spPr>
          <a:xfrm>
            <a:off x="1778406" y="4510046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6">
            <a:extLst>
              <a:ext uri="{FF2B5EF4-FFF2-40B4-BE49-F238E27FC236}">
                <a16:creationId xmlns:a16="http://schemas.microsoft.com/office/drawing/2014/main" id="{4214344C-70D1-2EEA-19C4-D8A92AAAFA96}"/>
              </a:ext>
            </a:extLst>
          </p:cNvPr>
          <p:cNvSpPr txBox="1"/>
          <p:nvPr/>
        </p:nvSpPr>
        <p:spPr>
          <a:xfrm>
            <a:off x="1778406" y="3342527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삼각형의 모양과 크기가 하나로 정해지기 </a:t>
            </a:r>
            <a:r>
              <a:rPr lang="en-US" sz="24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위한</a:t>
            </a:r>
            <a:r>
              <a:rPr 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2400" b="1" dirty="0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</a:t>
            </a:r>
            <a:r>
              <a:rPr lang="en-US" sz="2400" b="1" dirty="0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번째 숨은 단서</a:t>
            </a:r>
            <a:r>
              <a:rPr 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는</a:t>
            </a:r>
            <a:endParaRPr lang="en-US" sz="2400" dirty="0"/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EEB70738-1372-EB1C-D44D-F31A730705DE}"/>
              </a:ext>
            </a:extLst>
          </p:cNvPr>
          <p:cNvSpPr txBox="1"/>
          <p:nvPr/>
        </p:nvSpPr>
        <p:spPr>
          <a:xfrm>
            <a:off x="1778406" y="4013187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이다</a:t>
            </a:r>
            <a:r>
              <a:rPr lang="en-US" altLang="ko-KR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sz="2400" dirty="0"/>
          </a:p>
        </p:txBody>
      </p:sp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523E8A17-ABDF-15B6-2F1A-09A337AB5D36}"/>
              </a:ext>
            </a:extLst>
          </p:cNvPr>
          <p:cNvSpPr txBox="1">
            <a:spLocks/>
          </p:cNvSpPr>
          <p:nvPr/>
        </p:nvSpPr>
        <p:spPr>
          <a:xfrm>
            <a:off x="9301482" y="287124"/>
            <a:ext cx="1839194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두 번째 숨은 단서</a:t>
            </a:r>
          </a:p>
        </p:txBody>
      </p:sp>
    </p:spTree>
    <p:extLst>
      <p:ext uri="{BB962C8B-B14F-4D97-AF65-F5344CB8AC3E}">
        <p14:creationId xmlns:p14="http://schemas.microsoft.com/office/powerpoint/2010/main" val="650999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504140A-A8BB-3E29-935D-46B76A525D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2564" y="2034857"/>
            <a:ext cx="1166878" cy="504825"/>
          </a:xfrm>
        </p:spPr>
        <p:txBody>
          <a:bodyPr/>
          <a:lstStyle/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2397F5-FE57-0BCE-9B07-23E21A3A08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9853" y="2737784"/>
            <a:ext cx="9512300" cy="205579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sz="6600" spc="-100" dirty="0">
                <a:solidFill>
                  <a:srgbClr val="0C4CAB"/>
                </a:solidFill>
              </a:rPr>
              <a:t>‘</a:t>
            </a:r>
            <a:r>
              <a:rPr lang="ko-KR" altLang="en-US" sz="6600" spc="-100" dirty="0">
                <a:solidFill>
                  <a:srgbClr val="0C4CAB"/>
                </a:solidFill>
              </a:rPr>
              <a:t>삼각형의 작도</a:t>
            </a:r>
            <a:r>
              <a:rPr lang="en-US" altLang="ko-KR" sz="6600" spc="-100" dirty="0">
                <a:solidFill>
                  <a:srgbClr val="0C4CAB"/>
                </a:solidFill>
              </a:rPr>
              <a:t>’</a:t>
            </a:r>
          </a:p>
          <a:p>
            <a:pPr>
              <a:lnSpc>
                <a:spcPct val="80000"/>
              </a:lnSpc>
            </a:pPr>
            <a:r>
              <a:rPr lang="ko-KR" altLang="en-US" sz="66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전문가가 되어라</a:t>
            </a:r>
            <a:r>
              <a:rPr lang="en-US" altLang="ko-KR" sz="6600" spc="-100" dirty="0"/>
              <a:t>!</a:t>
            </a:r>
            <a:endParaRPr lang="ko-KR" altLang="en-US" sz="66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0" y="4813730"/>
            <a:ext cx="1219261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900" b="1" kern="0" spc="-37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마지막 </a:t>
            </a:r>
            <a:r>
              <a:rPr lang="en-US" sz="1900" b="1" kern="0" spc="-37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A5460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‘숨은 단서 ③’</a:t>
            </a:r>
            <a:r>
              <a:rPr lang="en-US" sz="1900" b="1" kern="0" spc="-37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을 찾고, 오답 처방전과 나만의 탐정 규칙으로 마무리해 봅시다.</a:t>
            </a:r>
            <a:endParaRPr lang="en-US" sz="1900" dirty="0">
              <a:ln>
                <a:solidFill>
                  <a:srgbClr val="FFFFFF">
                    <a:alpha val="0"/>
                  </a:srgb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2246509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1073343C-C8CC-0795-B758-337DB65F3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61000" y="2034857"/>
            <a:ext cx="1269242" cy="504825"/>
          </a:xfrm>
        </p:spPr>
        <p:txBody>
          <a:bodyPr/>
          <a:lstStyle/>
          <a:p>
            <a:r>
              <a:rPr lang="ko-KR" altLang="en-US" dirty="0"/>
              <a:t>학습목표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22C702B-F704-A16F-B76A-D2881B82FF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9853" y="2363469"/>
            <a:ext cx="9512300" cy="2207971"/>
          </a:xfrm>
        </p:spPr>
        <p:txBody>
          <a:bodyPr/>
          <a:lstStyle/>
          <a:p>
            <a:pPr marL="0" indent="0">
              <a:lnSpc>
                <a:spcPct val="120000"/>
              </a:lnSpc>
            </a:pPr>
            <a:r>
              <a:rPr lang="ko-KR" altLang="en-US" sz="4400" dirty="0"/>
              <a:t>삼각형의 모양과 크기가 </a:t>
            </a:r>
            <a:r>
              <a:rPr lang="ko-KR" altLang="en-US" sz="4400" dirty="0">
                <a:solidFill>
                  <a:srgbClr val="0C4CAB"/>
                </a:solidFill>
              </a:rPr>
              <a:t>하나로 정해지는 다양한 조건</a:t>
            </a:r>
            <a:r>
              <a:rPr lang="ko-KR" altLang="en-US" sz="4400" dirty="0"/>
              <a:t>을 탐구할 수 있다</a:t>
            </a:r>
            <a:r>
              <a:rPr lang="en-US" altLang="ko-KR" sz="4400" dirty="0"/>
              <a:t>.</a:t>
            </a:r>
            <a:endParaRPr lang="ko-KR" altLang="en-US" sz="4400" dirty="0"/>
          </a:p>
        </p:txBody>
      </p:sp>
    </p:spTree>
    <p:extLst>
      <p:ext uri="{BB962C8B-B14F-4D97-AF65-F5344CB8AC3E}">
        <p14:creationId xmlns:p14="http://schemas.microsoft.com/office/powerpoint/2010/main" val="12539234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71081-5915-8881-6F6D-A3FEF4C62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1E3C90FC-513F-C9D3-8C5D-4237F564ACCD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AB359E63-4834-5FF8-778B-F5D6B463D035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[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문제 상황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] </a:t>
            </a:r>
            <a:r>
              <a:rPr lang="ko-KR" altLang="en-US" b="1" kern="0" spc="-3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지난 시간 복습 </a:t>
            </a:r>
            <a:r>
              <a:rPr lang="en-US" altLang="ko-KR" b="1" kern="0" spc="-3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· </a:t>
            </a:r>
            <a:r>
              <a:rPr lang="ko-KR" altLang="en-US" b="1" kern="0" spc="-3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판단하기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5A95E17D-87E9-5CEC-40D7-5A6C0CBF28F8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지난 시간까지 학습한 내용을 돌아보며 아래 문제를 해결해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AC038DB3-F7AA-F037-20B8-CFDF76D814D8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D86C39C8-08C2-3F47-0392-BF0444F7BE72}"/>
              </a:ext>
            </a:extLst>
          </p:cNvPr>
          <p:cNvSpPr txBox="1">
            <a:spLocks/>
          </p:cNvSpPr>
          <p:nvPr/>
        </p:nvSpPr>
        <p:spPr>
          <a:xfrm>
            <a:off x="1883945" y="1788501"/>
            <a:ext cx="8920443" cy="6376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주어진 각 조건에서 삼각형의 모양과 크기가 하나로 정해지는지 판단하고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en-US" altLang="ko-KR" sz="1800" dirty="0" err="1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Algeomath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로 직접 그려서 확인해 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2E3B0BC-C0B4-DEDA-F0E6-BCD3C924CFCF}"/>
              </a:ext>
            </a:extLst>
          </p:cNvPr>
          <p:cNvGrpSpPr/>
          <p:nvPr/>
        </p:nvGrpSpPr>
        <p:grpSpPr>
          <a:xfrm>
            <a:off x="3027859" y="2587513"/>
            <a:ext cx="6136282" cy="519351"/>
            <a:chOff x="3388718" y="2587513"/>
            <a:chExt cx="6136282" cy="519351"/>
          </a:xfrm>
        </p:grpSpPr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217627F7-2D74-E1B9-5C8B-103DF7953594}"/>
                </a:ext>
              </a:extLst>
            </p:cNvPr>
            <p:cNvSpPr/>
            <p:nvPr/>
          </p:nvSpPr>
          <p:spPr>
            <a:xfrm>
              <a:off x="3388718" y="2587513"/>
              <a:ext cx="6136282" cy="519351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2700">
              <a:noFill/>
            </a:ln>
          </p:spPr>
          <p:txBody>
            <a:bodyPr wrap="square" lIns="324000">
              <a:spAutoFit/>
            </a:bodyPr>
            <a:lstStyle/>
            <a:p>
              <a:pPr algn="ctr"/>
              <a:endParaRPr lang="ko-KR" altLang="en-US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6A8840B3-3AC1-E0B2-1E9C-D87B817142B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562350" y="2714335"/>
              <a:ext cx="258093" cy="271413"/>
            </a:xfrm>
            <a:prstGeom prst="rect">
              <a:avLst/>
            </a:prstGeom>
          </p:spPr>
        </p:pic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D7A334E-521F-7918-6C94-2A3137901CA6}"/>
                </a:ext>
              </a:extLst>
            </p:cNvPr>
            <p:cNvSpPr/>
            <p:nvPr/>
          </p:nvSpPr>
          <p:spPr>
            <a:xfrm>
              <a:off x="3879775" y="2673051"/>
              <a:ext cx="55595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4"/>
                </a:rPr>
                <a:t>숨은 단서 찾기</a:t>
              </a:r>
              <a:r>
                <a:rPr lang="en-US" altLang="ko-KR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4"/>
                </a:rPr>
                <a:t>(3</a:t>
              </a:r>
              <a:r>
                <a:rPr lang="ko-KR" altLang="en-US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4"/>
                </a:rPr>
                <a:t>차시</a:t>
              </a:r>
              <a:r>
                <a:rPr lang="en-US" altLang="ko-KR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4"/>
                </a:rPr>
                <a:t>-</a:t>
              </a:r>
              <a:r>
                <a:rPr lang="ko-KR" altLang="en-US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4"/>
                </a:rPr>
                <a:t>문제 상황</a:t>
              </a:r>
              <a:r>
                <a:rPr lang="en-US" altLang="ko-KR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4"/>
                </a:rPr>
                <a:t>) | </a:t>
              </a:r>
              <a:r>
                <a:rPr lang="en-US" altLang="ko-KR" dirty="0" err="1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4"/>
                </a:rPr>
                <a:t>AlgeoMath</a:t>
              </a:r>
              <a:r>
                <a:rPr lang="en-US" altLang="ko-KR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4"/>
                </a:rPr>
                <a:t> </a:t>
              </a:r>
              <a:r>
                <a:rPr lang="ko-KR" altLang="en-US" dirty="0" err="1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4"/>
                </a:rPr>
                <a:t>알지오매스</a:t>
              </a:r>
              <a:endParaRPr lang="ko-KR" altLang="en-US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표 14">
                <a:extLst>
                  <a:ext uri="{FF2B5EF4-FFF2-40B4-BE49-F238E27FC236}">
                    <a16:creationId xmlns:a16="http://schemas.microsoft.com/office/drawing/2014/main" id="{B9EDF1D3-F49C-C7FF-7335-300F3740095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6604123"/>
                  </p:ext>
                </p:extLst>
              </p:nvPr>
            </p:nvGraphicFramePr>
            <p:xfrm>
              <a:off x="1313222" y="3280988"/>
              <a:ext cx="9566163" cy="29587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72325">
                      <a:extLst>
                        <a:ext uri="{9D8B030D-6E8A-4147-A177-3AD203B41FA5}">
                          <a16:colId xmlns:a16="http://schemas.microsoft.com/office/drawing/2014/main" val="3754241824"/>
                        </a:ext>
                      </a:extLst>
                    </a:gridCol>
                    <a:gridCol w="4010756">
                      <a:extLst>
                        <a:ext uri="{9D8B030D-6E8A-4147-A177-3AD203B41FA5}">
                          <a16:colId xmlns:a16="http://schemas.microsoft.com/office/drawing/2014/main" val="3108160779"/>
                        </a:ext>
                      </a:extLst>
                    </a:gridCol>
                    <a:gridCol w="2391541">
                      <a:extLst>
                        <a:ext uri="{9D8B030D-6E8A-4147-A177-3AD203B41FA5}">
                          <a16:colId xmlns:a16="http://schemas.microsoft.com/office/drawing/2014/main" val="1342117894"/>
                        </a:ext>
                      </a:extLst>
                    </a:gridCol>
                    <a:gridCol w="2391541">
                      <a:extLst>
                        <a:ext uri="{9D8B030D-6E8A-4147-A177-3AD203B41FA5}">
                          <a16:colId xmlns:a16="http://schemas.microsoft.com/office/drawing/2014/main" val="2682346232"/>
                        </a:ext>
                      </a:extLst>
                    </a:gridCol>
                  </a:tblGrid>
                  <a:tr h="515901">
                    <a:tc row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번호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삼각형의 모양과 크기가 하나로 정해지는가</a:t>
                          </a:r>
                          <a:r>
                            <a:rPr lang="en-US" altLang="ko-KR" sz="18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? </a:t>
                          </a:r>
                          <a:endParaRPr lang="ko-KR" altLang="en-US" sz="1800" b="1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40136640"/>
                      </a:ext>
                    </a:extLst>
                  </a:tr>
                  <a:tr h="558893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나의 판단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확인 결과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504720"/>
                      </a:ext>
                    </a:extLst>
                  </a:tr>
                  <a:tr h="612432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20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𝟒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8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800" b="1" i="1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800" b="1" i="1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</m:t>
                                  </m:r>
                                  <m: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</m:t>
                                  </m:r>
                                </m:e>
                              </m:acc>
                              <m:r>
                                <a:rPr lang="en-US" altLang="ko-KR" sz="18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8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8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8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8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𝑩</m:t>
                              </m:r>
                              <m:r>
                                <a:rPr lang="en-US" altLang="ko-KR" sz="18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8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50°</m:t>
                              </m:r>
                            </m:oMath>
                          </a14:m>
                          <a:endParaRPr lang="en-US" altLang="ko-KR" sz="11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예    □ 아니오 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예    □ 아니오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20269463"/>
                      </a:ext>
                    </a:extLst>
                  </a:tr>
                  <a:tr h="712593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20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𝟒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8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8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8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𝑨</m:t>
                              </m:r>
                              <m:r>
                                <a:rPr lang="en-US" altLang="ko-KR" sz="1800" b="1" i="1" dirty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800" b="0" i="0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7</m:t>
                              </m:r>
                              <m:r>
                                <m:rPr>
                                  <m:nor/>
                                </m:rPr>
                                <a:rPr lang="en-US" altLang="ko-KR" sz="18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0°</m:t>
                              </m:r>
                            </m:oMath>
                          </a14:m>
                          <a:r>
                            <a:rPr lang="en-US" altLang="ko-KR" sz="18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8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800" b="1" i="1" dirty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𝑩</m:t>
                              </m:r>
                              <m:r>
                                <a:rPr lang="en-US" altLang="ko-KR" sz="1800" b="1" i="1" dirty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8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50°</m:t>
                              </m:r>
                            </m:oMath>
                          </a14:m>
                          <a:endParaRPr lang="en-US" altLang="ko-KR" sz="11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예    □ 아니오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예    □ 아니오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5507993"/>
                      </a:ext>
                    </a:extLst>
                  </a:tr>
                  <a:tr h="558893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20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𝟒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8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800" b="1" i="1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800" b="1" i="1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</m:t>
                                  </m:r>
                                  <m: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</m:t>
                                  </m:r>
                                </m:e>
                              </m:acc>
                              <m:r>
                                <a:rPr lang="en-US" altLang="ko-KR" sz="18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8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8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8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8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𝑨</m:t>
                              </m:r>
                              <m:r>
                                <a:rPr lang="en-US" altLang="ko-KR" sz="18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8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50°</m:t>
                              </m:r>
                            </m:oMath>
                          </a14:m>
                          <a:endParaRPr lang="en-US" altLang="ko-KR" sz="11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예    □ 아니오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예    □ 아니오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97656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표 14">
                <a:extLst>
                  <a:ext uri="{FF2B5EF4-FFF2-40B4-BE49-F238E27FC236}">
                    <a16:creationId xmlns:a16="http://schemas.microsoft.com/office/drawing/2014/main" id="{B9EDF1D3-F49C-C7FF-7335-300F3740095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6604123"/>
                  </p:ext>
                </p:extLst>
              </p:nvPr>
            </p:nvGraphicFramePr>
            <p:xfrm>
              <a:off x="1313222" y="3280988"/>
              <a:ext cx="9566163" cy="29587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72325">
                      <a:extLst>
                        <a:ext uri="{9D8B030D-6E8A-4147-A177-3AD203B41FA5}">
                          <a16:colId xmlns:a16="http://schemas.microsoft.com/office/drawing/2014/main" val="3754241824"/>
                        </a:ext>
                      </a:extLst>
                    </a:gridCol>
                    <a:gridCol w="4010756">
                      <a:extLst>
                        <a:ext uri="{9D8B030D-6E8A-4147-A177-3AD203B41FA5}">
                          <a16:colId xmlns:a16="http://schemas.microsoft.com/office/drawing/2014/main" val="3108160779"/>
                        </a:ext>
                      </a:extLst>
                    </a:gridCol>
                    <a:gridCol w="2391541">
                      <a:extLst>
                        <a:ext uri="{9D8B030D-6E8A-4147-A177-3AD203B41FA5}">
                          <a16:colId xmlns:a16="http://schemas.microsoft.com/office/drawing/2014/main" val="1342117894"/>
                        </a:ext>
                      </a:extLst>
                    </a:gridCol>
                    <a:gridCol w="2391541">
                      <a:extLst>
                        <a:ext uri="{9D8B030D-6E8A-4147-A177-3AD203B41FA5}">
                          <a16:colId xmlns:a16="http://schemas.microsoft.com/office/drawing/2014/main" val="2682346232"/>
                        </a:ext>
                      </a:extLst>
                    </a:gridCol>
                  </a:tblGrid>
                  <a:tr h="515901">
                    <a:tc row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번호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삼각형의 모양과 크기가 하나로 정해지는가</a:t>
                          </a:r>
                          <a:r>
                            <a:rPr lang="en-US" altLang="ko-KR" sz="18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? </a:t>
                          </a:r>
                          <a:endParaRPr lang="ko-KR" altLang="en-US" sz="1800" b="1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40136640"/>
                      </a:ext>
                    </a:extLst>
                  </a:tr>
                  <a:tr h="558893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나의 판단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확인 결과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504720"/>
                      </a:ext>
                    </a:extLst>
                  </a:tr>
                  <a:tr h="612432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20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9453" t="-178000" r="-119605" b="-211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예    □ 아니오 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예    □ 아니오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20269463"/>
                      </a:ext>
                    </a:extLst>
                  </a:tr>
                  <a:tr h="712593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20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9453" t="-237607" r="-119605" b="-803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예    □ 아니오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예    □ 아니오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5507993"/>
                      </a:ext>
                    </a:extLst>
                  </a:tr>
                  <a:tr h="558893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20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9453" t="-429348" r="-119605" b="-21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예    □ 아니오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20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예    □ 아니오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976560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0" name="그룹 19">
            <a:extLst>
              <a:ext uri="{FF2B5EF4-FFF2-40B4-BE49-F238E27FC236}">
                <a16:creationId xmlns:a16="http://schemas.microsoft.com/office/drawing/2014/main" id="{16192C9F-2AEC-70F5-EDD5-DA872F05CED4}"/>
              </a:ext>
            </a:extLst>
          </p:cNvPr>
          <p:cNvGrpSpPr/>
          <p:nvPr/>
        </p:nvGrpSpPr>
        <p:grpSpPr>
          <a:xfrm>
            <a:off x="4483100" y="3235403"/>
            <a:ext cx="3225800" cy="3075282"/>
            <a:chOff x="4724400" y="3222703"/>
            <a:chExt cx="3225800" cy="3075282"/>
          </a:xfrm>
        </p:grpSpPr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DDF9C522-01D9-1C2D-264F-328D65A2FAD5}"/>
                </a:ext>
              </a:extLst>
            </p:cNvPr>
            <p:cNvSpPr/>
            <p:nvPr/>
          </p:nvSpPr>
          <p:spPr>
            <a:xfrm>
              <a:off x="4724400" y="3222703"/>
              <a:ext cx="3225800" cy="3075282"/>
            </a:xfrm>
            <a:prstGeom prst="roundRect">
              <a:avLst>
                <a:gd name="adj" fmla="val 11532"/>
              </a:avLst>
            </a:prstGeom>
            <a:solidFill>
              <a:schemeClr val="bg1"/>
            </a:solidFill>
            <a:ln>
              <a:noFill/>
            </a:ln>
            <a:effectLst>
              <a:outerShdw blurRad="304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3EBB36DA-3AB4-49EB-5099-4294DEC4B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04832" y="3416300"/>
              <a:ext cx="2653268" cy="2653268"/>
            </a:xfrm>
            <a:prstGeom prst="rect">
              <a:avLst/>
            </a:prstGeom>
          </p:spPr>
        </p:pic>
      </p:grpSp>
      <p:sp>
        <p:nvSpPr>
          <p:cNvPr id="22" name="텍스트 개체 틀 17">
            <a:extLst>
              <a:ext uri="{FF2B5EF4-FFF2-40B4-BE49-F238E27FC236}">
                <a16:creationId xmlns:a16="http://schemas.microsoft.com/office/drawing/2014/main" id="{1DC092D5-008D-F5DD-DA55-564D3A35390A}"/>
              </a:ext>
            </a:extLst>
          </p:cNvPr>
          <p:cNvSpPr txBox="1">
            <a:spLocks/>
          </p:cNvSpPr>
          <p:nvPr/>
        </p:nvSpPr>
        <p:spPr>
          <a:xfrm>
            <a:off x="9944100" y="287124"/>
            <a:ext cx="11965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4777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6F6C6-3CAB-27F1-E1BF-AEA63D4CE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3AA91D2C-9470-A604-E9A4-963862DD325C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2A33D57E-0F8E-76B8-35F4-D1B2650DEF3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문제 상황</a:t>
            </a:r>
            <a:r>
              <a:rPr lang="en-US" altLang="ko-KR" dirty="0"/>
              <a:t>] 1</a:t>
            </a:r>
            <a:r>
              <a:rPr lang="ko-KR" altLang="en-US" dirty="0"/>
              <a:t>번 </a:t>
            </a:r>
            <a:r>
              <a:rPr lang="en-US" altLang="ko-KR" dirty="0"/>
              <a:t>- </a:t>
            </a:r>
            <a:r>
              <a:rPr lang="ko-KR" altLang="en-US" dirty="0"/>
              <a:t>학생 예시 답안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4A5E27A5-EB7B-48F2-05C1-F7E4621E9F3E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1.</a:t>
            </a:r>
            <a:endParaRPr lang="en-US" altLang="ko-KR" sz="2000" dirty="0"/>
          </a:p>
        </p:txBody>
      </p:sp>
      <p:sp>
        <p:nvSpPr>
          <p:cNvPr id="22" name="텍스트 개체 틀 17">
            <a:extLst>
              <a:ext uri="{FF2B5EF4-FFF2-40B4-BE49-F238E27FC236}">
                <a16:creationId xmlns:a16="http://schemas.microsoft.com/office/drawing/2014/main" id="{3C4506CE-6BA2-5AA2-0750-ED7FCE1421BA}"/>
              </a:ext>
            </a:extLst>
          </p:cNvPr>
          <p:cNvSpPr txBox="1">
            <a:spLocks/>
          </p:cNvSpPr>
          <p:nvPr/>
        </p:nvSpPr>
        <p:spPr>
          <a:xfrm>
            <a:off x="9944100" y="287124"/>
            <a:ext cx="11965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표 3">
                <a:extLst>
                  <a:ext uri="{FF2B5EF4-FFF2-40B4-BE49-F238E27FC236}">
                    <a16:creationId xmlns:a16="http://schemas.microsoft.com/office/drawing/2014/main" id="{FBCD6CB7-9018-E62A-C18C-8B58B44C9F2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0168554"/>
                  </p:ext>
                </p:extLst>
              </p:nvPr>
            </p:nvGraphicFramePr>
            <p:xfrm>
              <a:off x="1303986" y="1729250"/>
              <a:ext cx="9566163" cy="41537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72325">
                      <a:extLst>
                        <a:ext uri="{9D8B030D-6E8A-4147-A177-3AD203B41FA5}">
                          <a16:colId xmlns:a16="http://schemas.microsoft.com/office/drawing/2014/main" val="3754241824"/>
                        </a:ext>
                      </a:extLst>
                    </a:gridCol>
                    <a:gridCol w="4010756">
                      <a:extLst>
                        <a:ext uri="{9D8B030D-6E8A-4147-A177-3AD203B41FA5}">
                          <a16:colId xmlns:a16="http://schemas.microsoft.com/office/drawing/2014/main" val="3108160779"/>
                        </a:ext>
                      </a:extLst>
                    </a:gridCol>
                    <a:gridCol w="4783082">
                      <a:extLst>
                        <a:ext uri="{9D8B030D-6E8A-4147-A177-3AD203B41FA5}">
                          <a16:colId xmlns:a16="http://schemas.microsoft.com/office/drawing/2014/main" val="1342117894"/>
                        </a:ext>
                      </a:extLst>
                    </a:gridCol>
                  </a:tblGrid>
                  <a:tr h="60755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번호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삼각형의 모양과 크기가 하나로 정해지는가</a:t>
                          </a:r>
                          <a:r>
                            <a:rPr lang="en-US" altLang="ko-KR" sz="18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? </a:t>
                          </a:r>
                          <a:endParaRPr lang="ko-KR" altLang="en-US" sz="18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0136640"/>
                      </a:ext>
                    </a:extLst>
                  </a:tr>
                  <a:tr h="3546223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20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20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𝟒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8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800" b="1" i="1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800" b="1" i="1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</m:t>
                                  </m:r>
                                  <m:r>
                                    <a:rPr lang="en-US" altLang="ko-KR" sz="18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</m:t>
                                  </m:r>
                                </m:e>
                              </m:acc>
                              <m:r>
                                <a:rPr lang="en-US" altLang="ko-KR" sz="18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8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8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8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8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8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𝑨</m:t>
                              </m:r>
                              <m:r>
                                <a:rPr lang="en-US" altLang="ko-KR" sz="18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8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50°</m:t>
                              </m:r>
                            </m:oMath>
                          </a14:m>
                          <a:endParaRPr lang="en-US" altLang="ko-KR" sz="1800" dirty="0"/>
                        </a:p>
                        <a:p>
                          <a:pPr algn="ctr" latinLnBrk="1"/>
                          <a:endParaRPr lang="ko-KR" altLang="en-US" sz="20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20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97656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표 3">
                <a:extLst>
                  <a:ext uri="{FF2B5EF4-FFF2-40B4-BE49-F238E27FC236}">
                    <a16:creationId xmlns:a16="http://schemas.microsoft.com/office/drawing/2014/main" id="{FBCD6CB7-9018-E62A-C18C-8B58B44C9F2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0168554"/>
                  </p:ext>
                </p:extLst>
              </p:nvPr>
            </p:nvGraphicFramePr>
            <p:xfrm>
              <a:off x="1303986" y="1729250"/>
              <a:ext cx="9566163" cy="41537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72325">
                      <a:extLst>
                        <a:ext uri="{9D8B030D-6E8A-4147-A177-3AD203B41FA5}">
                          <a16:colId xmlns:a16="http://schemas.microsoft.com/office/drawing/2014/main" val="3754241824"/>
                        </a:ext>
                      </a:extLst>
                    </a:gridCol>
                    <a:gridCol w="4010756">
                      <a:extLst>
                        <a:ext uri="{9D8B030D-6E8A-4147-A177-3AD203B41FA5}">
                          <a16:colId xmlns:a16="http://schemas.microsoft.com/office/drawing/2014/main" val="3108160779"/>
                        </a:ext>
                      </a:extLst>
                    </a:gridCol>
                    <a:gridCol w="4783082">
                      <a:extLst>
                        <a:ext uri="{9D8B030D-6E8A-4147-A177-3AD203B41FA5}">
                          <a16:colId xmlns:a16="http://schemas.microsoft.com/office/drawing/2014/main" val="1342117894"/>
                        </a:ext>
                      </a:extLst>
                    </a:gridCol>
                  </a:tblGrid>
                  <a:tr h="60755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번호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삼각형의 모양과 크기가 하나로 정해지는가</a:t>
                          </a:r>
                          <a:r>
                            <a:rPr lang="en-US" altLang="ko-KR" sz="18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? </a:t>
                          </a:r>
                          <a:endParaRPr lang="ko-KR" altLang="en-US" sz="18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0136640"/>
                      </a:ext>
                    </a:extLst>
                  </a:tr>
                  <a:tr h="3546223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20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20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453" t="-17324" r="-119909" b="-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20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976560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8" name="그룹 17">
            <a:extLst>
              <a:ext uri="{FF2B5EF4-FFF2-40B4-BE49-F238E27FC236}">
                <a16:creationId xmlns:a16="http://schemas.microsoft.com/office/drawing/2014/main" id="{0F728EB1-EB75-29DC-469C-1FAA645BE013}"/>
              </a:ext>
            </a:extLst>
          </p:cNvPr>
          <p:cNvGrpSpPr/>
          <p:nvPr/>
        </p:nvGrpSpPr>
        <p:grpSpPr>
          <a:xfrm>
            <a:off x="6363709" y="2604494"/>
            <a:ext cx="4209159" cy="3143866"/>
            <a:chOff x="6310080" y="2919815"/>
            <a:chExt cx="4209159" cy="3143866"/>
          </a:xfrm>
        </p:grpSpPr>
        <p:pic>
          <p:nvPicPr>
            <p:cNvPr id="7" name="_x200958576" descr="EMB000005a03fa4">
              <a:extLst>
                <a:ext uri="{FF2B5EF4-FFF2-40B4-BE49-F238E27FC236}">
                  <a16:creationId xmlns:a16="http://schemas.microsoft.com/office/drawing/2014/main" id="{10B450F4-7200-2C5F-870F-DD415477B2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2949" y="2919815"/>
              <a:ext cx="3326290" cy="31438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8B5E42-34EA-351B-2EF8-FB0C49FCEB92}"/>
                </a:ext>
              </a:extLst>
            </p:cNvPr>
            <p:cNvSpPr txBox="1"/>
            <p:nvPr/>
          </p:nvSpPr>
          <p:spPr>
            <a:xfrm>
              <a:off x="6310080" y="2962362"/>
              <a:ext cx="882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1</a:t>
              </a:r>
              <a:r>
                <a:rPr lang="ko-KR" altLang="en-US" sz="2400" dirty="0"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6327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8D93C-A143-1C4B-6401-90346A6DE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6EF97456-8F76-E9B3-67A3-CEF855CD6A0D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004D2031-F6EA-4AF8-62CE-1EAA11CF2D1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[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문제 상황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] </a:t>
            </a:r>
            <a:r>
              <a:rPr lang="en-US" altLang="ko-KR" b="1" kern="0" spc="-3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2</a:t>
            </a:r>
            <a:r>
              <a:rPr lang="ko-KR" altLang="en-US" b="1" kern="0" spc="-3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번 판단과 확인 비교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7C82E264-BF1B-BD50-8487-365A9FC05AE5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2931BCF3-3420-B803-F4A5-D22ED6DBFA81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44ACF098-9B89-B05F-C176-3106562E3422}"/>
              </a:ext>
            </a:extLst>
          </p:cNvPr>
          <p:cNvSpPr txBox="1">
            <a:spLocks/>
          </p:cNvSpPr>
          <p:nvPr/>
        </p:nvSpPr>
        <p:spPr>
          <a:xfrm>
            <a:off x="1883945" y="1802677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나의 판단과 확인 결과가 다른 것이 있다면 무엇인지 쓰고 왜 그런지 생각해 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22" name="텍스트 개체 틀 17">
            <a:extLst>
              <a:ext uri="{FF2B5EF4-FFF2-40B4-BE49-F238E27FC236}">
                <a16:creationId xmlns:a16="http://schemas.microsoft.com/office/drawing/2014/main" id="{0C7A8D27-0EEA-CC81-9C11-935FC8775544}"/>
              </a:ext>
            </a:extLst>
          </p:cNvPr>
          <p:cNvSpPr txBox="1">
            <a:spLocks/>
          </p:cNvSpPr>
          <p:nvPr/>
        </p:nvSpPr>
        <p:spPr>
          <a:xfrm>
            <a:off x="9944100" y="287124"/>
            <a:ext cx="11965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</a:t>
            </a:r>
            <a:endParaRPr lang="ko-KR" altLang="en-US" dirty="0"/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09421BD8-BA7D-2D66-C41F-2BDCA6892335}"/>
              </a:ext>
            </a:extLst>
          </p:cNvPr>
          <p:cNvSpPr/>
          <p:nvPr/>
        </p:nvSpPr>
        <p:spPr>
          <a:xfrm>
            <a:off x="1387613" y="2791701"/>
            <a:ext cx="9416776" cy="3507499"/>
          </a:xfrm>
          <a:prstGeom prst="roundRect">
            <a:avLst>
              <a:gd name="adj" fmla="val 9006"/>
            </a:avLst>
          </a:prstGeom>
          <a:solidFill>
            <a:schemeClr val="accent5">
              <a:lumMod val="20000"/>
              <a:lumOff val="80000"/>
              <a:alpha val="40000"/>
            </a:schemeClr>
          </a:solidFill>
          <a:ln w="381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Shape 11">
            <a:extLst>
              <a:ext uri="{FF2B5EF4-FFF2-40B4-BE49-F238E27FC236}">
                <a16:creationId xmlns:a16="http://schemas.microsoft.com/office/drawing/2014/main" id="{99A357CC-7CF1-8837-E5D3-5466613178CE}"/>
              </a:ext>
            </a:extLst>
          </p:cNvPr>
          <p:cNvSpPr/>
          <p:nvPr/>
        </p:nvSpPr>
        <p:spPr>
          <a:xfrm>
            <a:off x="2735325" y="2561098"/>
            <a:ext cx="6502655" cy="533095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b="1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판단</a:t>
            </a:r>
            <a:r>
              <a:rPr lang="en-US" altLang="ko-KR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≠ </a:t>
            </a:r>
            <a:r>
              <a:rPr lang="en-US" altLang="ko-KR" b="1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</a:t>
            </a:r>
            <a:r>
              <a:rPr lang="en-US" altLang="ko-KR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인 </a:t>
            </a:r>
            <a:r>
              <a:rPr lang="en-US" altLang="ko-KR" b="1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문항</a:t>
            </a:r>
            <a:endParaRPr lang="en-US" altLang="ko-KR" dirty="0">
              <a:ln>
                <a:solidFill>
                  <a:srgbClr val="FFFFFF">
                    <a:alpha val="0"/>
                  </a:srgb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1284A888-8E51-89B9-448D-743FEBC0FBC0}"/>
              </a:ext>
            </a:extLst>
          </p:cNvPr>
          <p:cNvGrpSpPr/>
          <p:nvPr/>
        </p:nvGrpSpPr>
        <p:grpSpPr>
          <a:xfrm>
            <a:off x="1933578" y="4389383"/>
            <a:ext cx="8292140" cy="1460500"/>
            <a:chOff x="1778406" y="3628322"/>
            <a:chExt cx="8622894" cy="1460500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D72AEBDF-BDC6-4FF0-251E-6D58E8E4F823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36283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878FF41-2171-E171-F898-383B7BCA355A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435857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2F8BDC0F-0FC3-1392-6BD0-1D9DCDC08497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50888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919468D-196F-6724-36EA-17552EBC2E21}"/>
              </a:ext>
            </a:extLst>
          </p:cNvPr>
          <p:cNvSpPr txBox="1"/>
          <p:nvPr/>
        </p:nvSpPr>
        <p:spPr>
          <a:xfrm>
            <a:off x="1865156" y="3925312"/>
            <a:ext cx="882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이유</a:t>
            </a:r>
            <a:r>
              <a:rPr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:</a:t>
            </a:r>
            <a:endParaRPr lang="ko-KR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0C2CA6-8C9F-2505-8E8F-A0ADD8C478C7}"/>
              </a:ext>
            </a:extLst>
          </p:cNvPr>
          <p:cNvSpPr txBox="1"/>
          <p:nvPr/>
        </p:nvSpPr>
        <p:spPr>
          <a:xfrm>
            <a:off x="1865156" y="3341678"/>
            <a:ext cx="882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번호</a:t>
            </a:r>
            <a:r>
              <a:rPr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:</a:t>
            </a:r>
            <a:endParaRPr lang="ko-KR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98789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9AB40-9DF8-79A7-4858-3ACA87D62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1D27C4A1-8A8C-D946-12F6-864BE950F75C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6E97ED9E-9557-32B3-B636-8A3323D31C97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] 1</a:t>
            </a:r>
            <a:r>
              <a:rPr lang="ko-KR" altLang="en-US" dirty="0"/>
              <a:t>번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CF6A7618-4A7F-393A-E6EC-60F797B5BB47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두 변과 한 각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353092DC-34D6-3C65-3B4C-95742306A0E0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38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2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차시에서 찾은 숨은 단서 이외의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변의 길이와 한 각의 크기가 주어졌을 때 우리가</a:t>
            </a:r>
            <a:b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찾지 못한 숨은 단서가 있는지 찾아봅시다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0FCB7463-5BDA-A608-A8F3-35888A31D428}"/>
              </a:ext>
            </a:extLst>
          </p:cNvPr>
          <p:cNvSpPr txBox="1">
            <a:spLocks/>
          </p:cNvSpPr>
          <p:nvPr/>
        </p:nvSpPr>
        <p:spPr>
          <a:xfrm>
            <a:off x="1387612" y="2115600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3DEF7314-2DB2-5205-A954-CD357E8CEA1E}"/>
              </a:ext>
            </a:extLst>
          </p:cNvPr>
          <p:cNvSpPr txBox="1">
            <a:spLocks/>
          </p:cNvSpPr>
          <p:nvPr/>
        </p:nvSpPr>
        <p:spPr>
          <a:xfrm>
            <a:off x="1883945" y="2107339"/>
            <a:ext cx="8920443" cy="6376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모둠별로 한 사람당 과제 카드를 하나씩 선택해서 </a:t>
            </a:r>
            <a:r>
              <a:rPr lang="en-US" altLang="ko-KR" sz="1800" dirty="0" err="1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Algeomath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를 이용하여 삼각형을 각각 그려보고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주어진 조건을 만족하는 삼각형이 몇 개 만들어지는지 적어봅시다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6" name="표 135">
                <a:extLst>
                  <a:ext uri="{FF2B5EF4-FFF2-40B4-BE49-F238E27FC236}">
                    <a16:creationId xmlns:a16="http://schemas.microsoft.com/office/drawing/2014/main" id="{BA832012-2F2F-08D0-F067-D5DA491A06C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9100469"/>
                  </p:ext>
                </p:extLst>
              </p:nvPr>
            </p:nvGraphicFramePr>
            <p:xfrm>
              <a:off x="1311492" y="3505877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  <a:endParaRPr lang="ko-KR" altLang="en-US" sz="1400" b="1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  <a:endParaRPr lang="ko-KR" altLang="en-US" sz="1400" b="1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4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𝑪</m:t>
                              </m:r>
                              <m:r>
                                <a:rPr lang="en-US" altLang="ko-KR" sz="14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65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°</m:t>
                              </m:r>
                            </m:oMath>
                          </a14:m>
                          <a:endParaRPr lang="en-US" altLang="ko-KR" sz="1000" dirty="0"/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𝟕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4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𝑩</m:t>
                              </m:r>
                              <m:r>
                                <a:rPr lang="en-US" altLang="ko-KR" sz="14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4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0°</m:t>
                              </m:r>
                            </m:oMath>
                          </a14:m>
                          <a:endParaRPr lang="en-US" altLang="ko-KR" sz="1400" dirty="0"/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6" name="표 135">
                <a:extLst>
                  <a:ext uri="{FF2B5EF4-FFF2-40B4-BE49-F238E27FC236}">
                    <a16:creationId xmlns:a16="http://schemas.microsoft.com/office/drawing/2014/main" id="{BA832012-2F2F-08D0-F067-D5DA491A06C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9100469"/>
                  </p:ext>
                </p:extLst>
              </p:nvPr>
            </p:nvGraphicFramePr>
            <p:xfrm>
              <a:off x="1311492" y="3505877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  <a:endParaRPr lang="ko-KR" altLang="en-US" sz="1400" b="1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  <a:endParaRPr lang="ko-KR" altLang="en-US" sz="1400" b="1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11" t="-200000" r="-64842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11" t="-300000" r="-64842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7" name="표 136">
                <a:extLst>
                  <a:ext uri="{FF2B5EF4-FFF2-40B4-BE49-F238E27FC236}">
                    <a16:creationId xmlns:a16="http://schemas.microsoft.com/office/drawing/2014/main" id="{5FCA6978-EAD1-8053-22E4-087B46B4A0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8802017"/>
                  </p:ext>
                </p:extLst>
              </p:nvPr>
            </p:nvGraphicFramePr>
            <p:xfrm>
              <a:off x="1311492" y="5088620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𝑩𝑪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4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𝑩</m:t>
                              </m:r>
                              <m:r>
                                <a:rPr lang="en-US" altLang="ko-KR" sz="14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50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°</m:t>
                              </m:r>
                            </m:oMath>
                          </a14:m>
                          <a:endParaRPr lang="en-US" altLang="ko-KR" sz="135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𝑩𝑪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4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𝑨</m:t>
                              </m:r>
                              <m:r>
                                <a:rPr lang="en-US" altLang="ko-KR" sz="14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55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°</m:t>
                              </m:r>
                            </m:oMath>
                          </a14:m>
                          <a:endParaRPr lang="en-US" altLang="ko-KR" sz="1400" dirty="0"/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7" name="표 136">
                <a:extLst>
                  <a:ext uri="{FF2B5EF4-FFF2-40B4-BE49-F238E27FC236}">
                    <a16:creationId xmlns:a16="http://schemas.microsoft.com/office/drawing/2014/main" id="{5FCA6978-EAD1-8053-22E4-087B46B4A0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8802017"/>
                  </p:ext>
                </p:extLst>
              </p:nvPr>
            </p:nvGraphicFramePr>
            <p:xfrm>
              <a:off x="1311492" y="5088620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11" t="-200000" r="-64842" b="-10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11" t="-300000" r="-64842" b="-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9" name="표 138">
                <a:extLst>
                  <a:ext uri="{FF2B5EF4-FFF2-40B4-BE49-F238E27FC236}">
                    <a16:creationId xmlns:a16="http://schemas.microsoft.com/office/drawing/2014/main" id="{5FB40FEF-03B7-9AA2-2B6B-CA865AD09DD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2538013"/>
                  </p:ext>
                </p:extLst>
              </p:nvPr>
            </p:nvGraphicFramePr>
            <p:xfrm>
              <a:off x="6163511" y="3505877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0" marR="0"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𝟒</m:t>
                              </m:r>
                              <m:r>
                                <a:rPr lang="en-US" altLang="ko-KR" sz="14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𝑪</m:t>
                              </m:r>
                              <m:r>
                                <a:rPr lang="en-US" altLang="ko-KR" sz="14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7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0°</m:t>
                              </m:r>
                            </m:oMath>
                          </a14:m>
                          <a:endParaRPr lang="en-US" altLang="ko-KR" sz="1000" dirty="0"/>
                        </a:p>
                      </a:txBody>
                      <a:tcPr marL="0" marR="0"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marL="0" marR="0"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𝑩𝑪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𝟕</m:t>
                              </m:r>
                              <m:r>
                                <a:rPr lang="en-US" altLang="ko-KR" sz="14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B</m:t>
                              </m:r>
                              <m:r>
                                <a:rPr lang="en-US" altLang="ko-KR" sz="14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80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°</m:t>
                              </m:r>
                            </m:oMath>
                          </a14:m>
                          <a:endParaRPr lang="en-US" altLang="ko-KR" sz="1400" dirty="0"/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9" name="표 138">
                <a:extLst>
                  <a:ext uri="{FF2B5EF4-FFF2-40B4-BE49-F238E27FC236}">
                    <a16:creationId xmlns:a16="http://schemas.microsoft.com/office/drawing/2014/main" id="{5FB40FEF-03B7-9AA2-2B6B-CA865AD09DD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2538013"/>
                  </p:ext>
                </p:extLst>
              </p:nvPr>
            </p:nvGraphicFramePr>
            <p:xfrm>
              <a:off x="6163511" y="3505877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0" marR="0"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anchor="ctr">
                        <a:blipFill>
                          <a:blip r:embed="rId5"/>
                          <a:stretch>
                            <a:fillRect l="-211" t="-200000" r="-64632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marL="0" marR="0"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anchor="ctr">
                        <a:blipFill>
                          <a:blip r:embed="rId5"/>
                          <a:stretch>
                            <a:fillRect l="-211" t="-300000" r="-64632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marL="0" marR="0"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0" name="표 139">
                <a:extLst>
                  <a:ext uri="{FF2B5EF4-FFF2-40B4-BE49-F238E27FC236}">
                    <a16:creationId xmlns:a16="http://schemas.microsoft.com/office/drawing/2014/main" id="{7899AB77-775A-8153-387D-B4D2908BAB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8685453"/>
                  </p:ext>
                </p:extLst>
              </p:nvPr>
            </p:nvGraphicFramePr>
            <p:xfrm>
              <a:off x="6163511" y="5088620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4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4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C</m:t>
                              </m:r>
                              <m:r>
                                <a:rPr lang="en-US" altLang="ko-KR" sz="14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50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°</m:t>
                              </m:r>
                            </m:oMath>
                          </a14:m>
                          <a:endParaRPr lang="en-US" altLang="ko-KR" sz="1000" dirty="0"/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𝟕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4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𝑩𝑪</m:t>
                                  </m:r>
                                </m:e>
                              </m:acc>
                              <m:r>
                                <a:rPr lang="en-US" altLang="ko-KR" sz="14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4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4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4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4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4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𝑨</m:t>
                              </m:r>
                              <m:r>
                                <a:rPr lang="en-US" altLang="ko-KR" sz="14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b="0" i="0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65</m:t>
                              </m:r>
                              <m:r>
                                <m:rPr>
                                  <m:nor/>
                                </m:rPr>
                                <a:rPr lang="en-US" altLang="ko-KR" sz="14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°</m:t>
                              </m:r>
                            </m:oMath>
                          </a14:m>
                          <a:endParaRPr lang="en-US" altLang="ko-KR" sz="1400" dirty="0"/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0" name="표 139">
                <a:extLst>
                  <a:ext uri="{FF2B5EF4-FFF2-40B4-BE49-F238E27FC236}">
                    <a16:creationId xmlns:a16="http://schemas.microsoft.com/office/drawing/2014/main" id="{7899AB77-775A-8153-387D-B4D2908BAB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8685453"/>
                  </p:ext>
                </p:extLst>
              </p:nvPr>
            </p:nvGraphicFramePr>
            <p:xfrm>
              <a:off x="6163511" y="5088620"/>
              <a:ext cx="4740966" cy="14762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5933">
                      <a:extLst>
                        <a:ext uri="{9D8B030D-6E8A-4147-A177-3AD203B41FA5}">
                          <a16:colId xmlns:a16="http://schemas.microsoft.com/office/drawing/2014/main" val="1721693446"/>
                        </a:ext>
                      </a:extLst>
                    </a:gridCol>
                    <a:gridCol w="1845033">
                      <a:extLst>
                        <a:ext uri="{9D8B030D-6E8A-4147-A177-3AD203B41FA5}">
                          <a16:colId xmlns:a16="http://schemas.microsoft.com/office/drawing/2014/main" val="781514919"/>
                        </a:ext>
                      </a:extLst>
                    </a:gridCol>
                  </a:tblGrid>
                  <a:tr h="363699"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600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4</a:t>
                          </a:r>
                          <a:endParaRPr lang="ko-KR" altLang="en-US" sz="16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20158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52393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6"/>
                          <a:stretch>
                            <a:fillRect l="-211" t="-200000" r="-64632" b="-10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68773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6"/>
                          <a:stretch>
                            <a:fillRect l="-211" t="-300000" r="-64632" b="-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400" b="1" dirty="0">
                              <a:ln>
                                <a:solidFill>
                                  <a:srgbClr val="FFFFFF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8B9AB8"/>
                              </a:solidFill>
                              <a:latin typeface="Pretendard" pitchFamily="34" charset="0"/>
                              <a:ea typeface="Pretendard" pitchFamily="34" charset="-122"/>
                              <a:cs typeface="Pretendard" pitchFamily="34" charset="-120"/>
                            </a:rPr>
                            <a:t>___ 개</a:t>
                          </a:r>
                          <a:endParaRPr lang="en-US" altLang="ko-KR" sz="1400" dirty="0">
                            <a:ln>
                              <a:solidFill>
                                <a:srgbClr val="FFFFFF">
                                  <a:alpha val="0"/>
                                </a:srgbClr>
                              </a:solidFill>
                            </a:ln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1815859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" name="그룹 5">
            <a:extLst>
              <a:ext uri="{FF2B5EF4-FFF2-40B4-BE49-F238E27FC236}">
                <a16:creationId xmlns:a16="http://schemas.microsoft.com/office/drawing/2014/main" id="{1F739B4E-A2E8-819A-ED90-33EE28BFBAD1}"/>
              </a:ext>
            </a:extLst>
          </p:cNvPr>
          <p:cNvGrpSpPr/>
          <p:nvPr/>
        </p:nvGrpSpPr>
        <p:grpSpPr>
          <a:xfrm>
            <a:off x="3388718" y="2865742"/>
            <a:ext cx="5414564" cy="519351"/>
            <a:chOff x="3388718" y="2865742"/>
            <a:chExt cx="5414564" cy="519351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22CA9D79-3379-C785-1755-D8C4C6153CF2}"/>
                </a:ext>
              </a:extLst>
            </p:cNvPr>
            <p:cNvSpPr/>
            <p:nvPr/>
          </p:nvSpPr>
          <p:spPr>
            <a:xfrm>
              <a:off x="3388718" y="2865742"/>
              <a:ext cx="5414564" cy="519351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2700">
              <a:noFill/>
            </a:ln>
          </p:spPr>
          <p:txBody>
            <a:bodyPr wrap="square" lIns="324000">
              <a:spAutoFit/>
            </a:bodyPr>
            <a:lstStyle/>
            <a:p>
              <a:pPr algn="ctr"/>
              <a:endParaRPr lang="ko-KR" altLang="en-US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pic>
          <p:nvPicPr>
            <p:cNvPr id="23" name="그래픽 22">
              <a:extLst>
                <a:ext uri="{FF2B5EF4-FFF2-40B4-BE49-F238E27FC236}">
                  <a16:creationId xmlns:a16="http://schemas.microsoft.com/office/drawing/2014/main" id="{4EBAC21B-01C2-5155-5820-F7BF6F74163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562350" y="2992564"/>
              <a:ext cx="258093" cy="271413"/>
            </a:xfrm>
            <a:prstGeom prst="rect">
              <a:avLst/>
            </a:prstGeom>
          </p:spPr>
        </p:pic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0245339-8730-EBBA-BA10-8D8CF903A106}"/>
                </a:ext>
              </a:extLst>
            </p:cNvPr>
            <p:cNvSpPr/>
            <p:nvPr/>
          </p:nvSpPr>
          <p:spPr>
            <a:xfrm>
              <a:off x="3890165" y="2947887"/>
              <a:ext cx="48157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8"/>
                </a:rPr>
                <a:t>숨은 단서 찾기</a:t>
              </a:r>
              <a:r>
                <a:rPr lang="en-US" altLang="ko-KR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8"/>
                </a:rPr>
                <a:t>(3</a:t>
              </a:r>
              <a:r>
                <a:rPr lang="ko-KR" altLang="en-US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8"/>
                </a:rPr>
                <a:t>차시</a:t>
              </a:r>
              <a:r>
                <a:rPr lang="en-US" altLang="ko-KR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8"/>
                </a:rPr>
                <a:t>-1) | </a:t>
              </a:r>
              <a:r>
                <a:rPr lang="en-US" altLang="ko-KR" dirty="0" err="1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8"/>
                </a:rPr>
                <a:t>AlgeoMath</a:t>
              </a:r>
              <a:r>
                <a:rPr lang="en-US" altLang="ko-KR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8"/>
                </a:rPr>
                <a:t> </a:t>
              </a:r>
              <a:r>
                <a:rPr lang="ko-KR" altLang="en-US" dirty="0" err="1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8"/>
                </a:rPr>
                <a:t>알지오매스</a:t>
              </a:r>
              <a:endParaRPr lang="ko-KR" altLang="en-US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0873D53D-6A50-EB05-E070-C587C69AE1E2}"/>
              </a:ext>
            </a:extLst>
          </p:cNvPr>
          <p:cNvGrpSpPr/>
          <p:nvPr/>
        </p:nvGrpSpPr>
        <p:grpSpPr>
          <a:xfrm>
            <a:off x="4483100" y="3476837"/>
            <a:ext cx="3225800" cy="3075282"/>
            <a:chOff x="4483100" y="3476837"/>
            <a:chExt cx="3225800" cy="3075282"/>
          </a:xfrm>
        </p:grpSpPr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43D2DB50-F337-0979-26E6-DC18E5C94E18}"/>
                </a:ext>
              </a:extLst>
            </p:cNvPr>
            <p:cNvSpPr/>
            <p:nvPr/>
          </p:nvSpPr>
          <p:spPr>
            <a:xfrm>
              <a:off x="4483100" y="3476837"/>
              <a:ext cx="3225800" cy="3075282"/>
            </a:xfrm>
            <a:prstGeom prst="roundRect">
              <a:avLst>
                <a:gd name="adj" fmla="val 11532"/>
              </a:avLst>
            </a:prstGeom>
            <a:solidFill>
              <a:schemeClr val="bg1"/>
            </a:solidFill>
            <a:ln>
              <a:noFill/>
            </a:ln>
            <a:effectLst>
              <a:outerShdw blurRad="304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E9454787-F03D-CFDE-2C4C-3344EFC20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45461" y="3678121"/>
              <a:ext cx="2676364" cy="26763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844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88E0F-A2E2-6C46-DA37-56D7F0017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8AC5972C-82DA-F07A-8417-1E6640E114E0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18E1675D-8A71-AB0D-0270-85803A8101C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] 1</a:t>
            </a:r>
            <a:r>
              <a:rPr lang="ko-KR" altLang="en-US" dirty="0"/>
              <a:t>번 </a:t>
            </a:r>
            <a:r>
              <a:rPr lang="en-US" altLang="ko-KR" dirty="0"/>
              <a:t>- </a:t>
            </a:r>
            <a:r>
              <a:rPr lang="ko-KR" altLang="en-US" dirty="0"/>
              <a:t>학생 예시 답안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55E7EB08-2C26-043F-867A-6725E3723913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1.</a:t>
            </a:r>
            <a:endParaRPr lang="en-US" altLang="ko-KR" sz="2000" dirty="0"/>
          </a:p>
        </p:txBody>
      </p:sp>
      <p:sp>
        <p:nvSpPr>
          <p:cNvPr id="22" name="텍스트 개체 틀 17">
            <a:extLst>
              <a:ext uri="{FF2B5EF4-FFF2-40B4-BE49-F238E27FC236}">
                <a16:creationId xmlns:a16="http://schemas.microsoft.com/office/drawing/2014/main" id="{6ADE4C29-FDCD-1146-F87F-AC843291E703}"/>
              </a:ext>
            </a:extLst>
          </p:cNvPr>
          <p:cNvSpPr txBox="1">
            <a:spLocks/>
          </p:cNvSpPr>
          <p:nvPr/>
        </p:nvSpPr>
        <p:spPr>
          <a:xfrm>
            <a:off x="9944100" y="287124"/>
            <a:ext cx="11965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표 3">
                <a:extLst>
                  <a:ext uri="{FF2B5EF4-FFF2-40B4-BE49-F238E27FC236}">
                    <a16:creationId xmlns:a16="http://schemas.microsoft.com/office/drawing/2014/main" id="{104930AB-78FC-7F25-C30F-AB244CCD32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7128869"/>
                  </p:ext>
                </p:extLst>
              </p:nvPr>
            </p:nvGraphicFramePr>
            <p:xfrm>
              <a:off x="1303986" y="1729251"/>
              <a:ext cx="9566164" cy="41060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7182">
                      <a:extLst>
                        <a:ext uri="{9D8B030D-6E8A-4147-A177-3AD203B41FA5}">
                          <a16:colId xmlns:a16="http://schemas.microsoft.com/office/drawing/2014/main" val="3754241824"/>
                        </a:ext>
                      </a:extLst>
                    </a:gridCol>
                    <a:gridCol w="4069491">
                      <a:extLst>
                        <a:ext uri="{9D8B030D-6E8A-4147-A177-3AD203B41FA5}">
                          <a16:colId xmlns:a16="http://schemas.microsoft.com/office/drawing/2014/main" val="3108160779"/>
                        </a:ext>
                      </a:extLst>
                    </a:gridCol>
                    <a:gridCol w="4069491">
                      <a:extLst>
                        <a:ext uri="{9D8B030D-6E8A-4147-A177-3AD203B41FA5}">
                          <a16:colId xmlns:a16="http://schemas.microsoft.com/office/drawing/2014/main" val="1342117894"/>
                        </a:ext>
                      </a:extLst>
                    </a:gridCol>
                  </a:tblGrid>
                  <a:tr h="465917">
                    <a:tc gridSpan="3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dirty="0">
                              <a:ln>
                                <a:solidFill>
                                  <a:srgbClr val="0B3F94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800" dirty="0">
                              <a:ln>
                                <a:solidFill>
                                  <a:srgbClr val="0B3F94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1800" dirty="0">
                            <a:ln>
                              <a:solidFill>
                                <a:srgbClr val="0B3F94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0136640"/>
                      </a:ext>
                    </a:extLst>
                  </a:tr>
                  <a:tr h="920626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b="1" dirty="0">
                              <a:ln>
                                <a:solidFill>
                                  <a:srgbClr val="0B3F94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6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6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6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6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6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6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6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6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6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6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6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6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6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6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𝑪</m:t>
                              </m:r>
                              <m:r>
                                <a:rPr lang="en-US" altLang="ko-KR" sz="16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600" b="0" i="0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65</m:t>
                              </m:r>
                              <m:r>
                                <m:rPr>
                                  <m:nor/>
                                </m:rPr>
                                <a:rPr lang="en-US" altLang="ko-KR" sz="16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°</m:t>
                              </m:r>
                            </m:oMath>
                          </a14:m>
                          <a:endParaRPr lang="en-US" altLang="ko-KR" sz="1050" dirty="0"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6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6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6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6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𝟕</m:t>
                              </m:r>
                              <m:r>
                                <a:rPr lang="en-US" altLang="ko-KR" sz="16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6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6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6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6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6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6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6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6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6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𝑩</m:t>
                              </m:r>
                              <m:r>
                                <a:rPr lang="en-US" altLang="ko-KR" sz="16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600" b="0" i="0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4</m:t>
                              </m:r>
                              <m:r>
                                <m:rPr>
                                  <m:nor/>
                                </m:rPr>
                                <a:rPr lang="en-US" altLang="ko-KR" sz="16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0°</m:t>
                              </m:r>
                            </m:oMath>
                          </a14:m>
                          <a:endParaRPr lang="en-US" altLang="ko-KR" sz="1600" dirty="0"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64361588"/>
                      </a:ext>
                    </a:extLst>
                  </a:tr>
                  <a:tr h="2719523"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ko-KR" altLang="en-US" sz="1800" b="1" dirty="0">
                              <a:ln>
                                <a:solidFill>
                                  <a:srgbClr val="0B3F94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  <a:endParaRPr lang="en-US" altLang="ko-KR" sz="1800" b="1" dirty="0">
                            <a:ln>
                              <a:solidFill>
                                <a:srgbClr val="0B3F94">
                                  <a:alpha val="0"/>
                                </a:srgbClr>
                              </a:solidFill>
                            </a:ln>
                            <a:solidFill>
                              <a:schemeClr val="tx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2000" dirty="0">
                            <a:ln>
                              <a:solidFill>
                                <a:srgbClr val="0B3F94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2000" dirty="0">
                            <a:ln>
                              <a:solidFill>
                                <a:srgbClr val="0B3F94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97656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표 3">
                <a:extLst>
                  <a:ext uri="{FF2B5EF4-FFF2-40B4-BE49-F238E27FC236}">
                    <a16:creationId xmlns:a16="http://schemas.microsoft.com/office/drawing/2014/main" id="{104930AB-78FC-7F25-C30F-AB244CCD32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7128869"/>
                  </p:ext>
                </p:extLst>
              </p:nvPr>
            </p:nvGraphicFramePr>
            <p:xfrm>
              <a:off x="1303986" y="1729251"/>
              <a:ext cx="9566164" cy="41060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7182">
                      <a:extLst>
                        <a:ext uri="{9D8B030D-6E8A-4147-A177-3AD203B41FA5}">
                          <a16:colId xmlns:a16="http://schemas.microsoft.com/office/drawing/2014/main" val="3754241824"/>
                        </a:ext>
                      </a:extLst>
                    </a:gridCol>
                    <a:gridCol w="4069491">
                      <a:extLst>
                        <a:ext uri="{9D8B030D-6E8A-4147-A177-3AD203B41FA5}">
                          <a16:colId xmlns:a16="http://schemas.microsoft.com/office/drawing/2014/main" val="3108160779"/>
                        </a:ext>
                      </a:extLst>
                    </a:gridCol>
                    <a:gridCol w="4069491">
                      <a:extLst>
                        <a:ext uri="{9D8B030D-6E8A-4147-A177-3AD203B41FA5}">
                          <a16:colId xmlns:a16="http://schemas.microsoft.com/office/drawing/2014/main" val="1342117894"/>
                        </a:ext>
                      </a:extLst>
                    </a:gridCol>
                  </a:tblGrid>
                  <a:tr h="465917">
                    <a:tc gridSpan="3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dirty="0">
                              <a:ln>
                                <a:solidFill>
                                  <a:srgbClr val="0B3F94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800" dirty="0">
                              <a:ln>
                                <a:solidFill>
                                  <a:srgbClr val="0B3F94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1800" dirty="0">
                            <a:ln>
                              <a:solidFill>
                                <a:srgbClr val="0B3F94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0136640"/>
                      </a:ext>
                    </a:extLst>
                  </a:tr>
                  <a:tr h="920626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b="1" dirty="0">
                              <a:ln>
                                <a:solidFill>
                                  <a:srgbClr val="0B3F94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127" t="-51656" r="-100299" b="-2980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5329" t="-51656" r="-449" b="-2980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4361588"/>
                      </a:ext>
                    </a:extLst>
                  </a:tr>
                  <a:tr h="2719523"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ko-KR" altLang="en-US" sz="1800" b="1" dirty="0">
                              <a:ln>
                                <a:solidFill>
                                  <a:srgbClr val="0B3F94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  <a:endParaRPr lang="en-US" altLang="ko-KR" sz="1800" b="1" dirty="0">
                            <a:ln>
                              <a:solidFill>
                                <a:srgbClr val="0B3F94">
                                  <a:alpha val="0"/>
                                </a:srgbClr>
                              </a:solidFill>
                            </a:ln>
                            <a:solidFill>
                              <a:schemeClr val="tx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2000" dirty="0">
                            <a:ln>
                              <a:solidFill>
                                <a:srgbClr val="0B3F94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2000" dirty="0">
                            <a:ln>
                              <a:solidFill>
                                <a:srgbClr val="0B3F94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976560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0" name="그룹 9">
            <a:extLst>
              <a:ext uri="{FF2B5EF4-FFF2-40B4-BE49-F238E27FC236}">
                <a16:creationId xmlns:a16="http://schemas.microsoft.com/office/drawing/2014/main" id="{EFDD0722-75B7-3FB2-B014-E5E78D8CDB69}"/>
              </a:ext>
            </a:extLst>
          </p:cNvPr>
          <p:cNvGrpSpPr/>
          <p:nvPr/>
        </p:nvGrpSpPr>
        <p:grpSpPr>
          <a:xfrm>
            <a:off x="3030886" y="3320619"/>
            <a:ext cx="3542996" cy="2375343"/>
            <a:chOff x="3030886" y="3320619"/>
            <a:chExt cx="3542996" cy="2375343"/>
          </a:xfrm>
        </p:grpSpPr>
        <p:pic>
          <p:nvPicPr>
            <p:cNvPr id="3" name="_x200958576" descr="EMB000005a03fdf">
              <a:extLst>
                <a:ext uri="{FF2B5EF4-FFF2-40B4-BE49-F238E27FC236}">
                  <a16:creationId xmlns:a16="http://schemas.microsoft.com/office/drawing/2014/main" id="{0877E172-C47D-9DC5-47F2-A64F77F9B71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6378" y="3338959"/>
              <a:ext cx="2177504" cy="2357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E73106E-72E4-67F2-F0FD-61B4B90F3162}"/>
                </a:ext>
              </a:extLst>
            </p:cNvPr>
            <p:cNvSpPr txBox="1"/>
            <p:nvPr/>
          </p:nvSpPr>
          <p:spPr>
            <a:xfrm>
              <a:off x="3030886" y="3320619"/>
              <a:ext cx="882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1</a:t>
              </a:r>
              <a:r>
                <a:rPr lang="ko-KR" altLang="en-US" sz="2400" dirty="0"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개</a:t>
              </a: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ED0CEFB4-66F3-267E-2993-9E20A6931A02}"/>
              </a:ext>
            </a:extLst>
          </p:cNvPr>
          <p:cNvGrpSpPr/>
          <p:nvPr/>
        </p:nvGrpSpPr>
        <p:grpSpPr>
          <a:xfrm>
            <a:off x="6950518" y="3320618"/>
            <a:ext cx="3792567" cy="2351280"/>
            <a:chOff x="6950518" y="3320618"/>
            <a:chExt cx="3792567" cy="2351280"/>
          </a:xfrm>
        </p:grpSpPr>
        <p:pic>
          <p:nvPicPr>
            <p:cNvPr id="6" name="_x197929584" descr="EMB000005a03fe2">
              <a:extLst>
                <a:ext uri="{FF2B5EF4-FFF2-40B4-BE49-F238E27FC236}">
                  <a16:creationId xmlns:a16="http://schemas.microsoft.com/office/drawing/2014/main" id="{6C755469-145E-36B8-8D8E-9D786580FA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045" y="3404936"/>
              <a:ext cx="2787040" cy="22669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19847D3-B6D1-3D02-A168-D79C1C470415}"/>
                </a:ext>
              </a:extLst>
            </p:cNvPr>
            <p:cNvSpPr txBox="1"/>
            <p:nvPr/>
          </p:nvSpPr>
          <p:spPr>
            <a:xfrm>
              <a:off x="6950518" y="3320618"/>
              <a:ext cx="882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2</a:t>
              </a:r>
              <a:r>
                <a:rPr lang="ko-KR" altLang="en-US" sz="2400" dirty="0"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90915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5CCF8-659A-AE84-369B-59D8A054F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8E44F0A8-0AAE-BF44-A1E8-7C5FF3DBE229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C98B3A5B-BB70-A1EA-D375-EB7CA832743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] 1</a:t>
            </a:r>
            <a:r>
              <a:rPr lang="ko-KR" altLang="en-US" dirty="0"/>
              <a:t>번 </a:t>
            </a:r>
            <a:r>
              <a:rPr lang="en-US" altLang="ko-KR" dirty="0"/>
              <a:t>- </a:t>
            </a:r>
            <a:r>
              <a:rPr lang="ko-KR" altLang="en-US" dirty="0"/>
              <a:t>학생 예시 답안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C9B3534E-5B03-C44B-3885-5A26D6D3E289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1.</a:t>
            </a:r>
            <a:endParaRPr lang="en-US" altLang="ko-KR" sz="2000" dirty="0"/>
          </a:p>
        </p:txBody>
      </p:sp>
      <p:sp>
        <p:nvSpPr>
          <p:cNvPr id="22" name="텍스트 개체 틀 17">
            <a:extLst>
              <a:ext uri="{FF2B5EF4-FFF2-40B4-BE49-F238E27FC236}">
                <a16:creationId xmlns:a16="http://schemas.microsoft.com/office/drawing/2014/main" id="{335A7DE7-0343-095B-5B52-C3FA1E95F4B8}"/>
              </a:ext>
            </a:extLst>
          </p:cNvPr>
          <p:cNvSpPr txBox="1">
            <a:spLocks/>
          </p:cNvSpPr>
          <p:nvPr/>
        </p:nvSpPr>
        <p:spPr>
          <a:xfrm>
            <a:off x="9944100" y="287124"/>
            <a:ext cx="11965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표 3">
                <a:extLst>
                  <a:ext uri="{FF2B5EF4-FFF2-40B4-BE49-F238E27FC236}">
                    <a16:creationId xmlns:a16="http://schemas.microsoft.com/office/drawing/2014/main" id="{6A854445-79A6-B081-BEE2-9CAC3187D35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3258816"/>
                  </p:ext>
                </p:extLst>
              </p:nvPr>
            </p:nvGraphicFramePr>
            <p:xfrm>
              <a:off x="1303986" y="1729251"/>
              <a:ext cx="9566164" cy="41060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7182">
                      <a:extLst>
                        <a:ext uri="{9D8B030D-6E8A-4147-A177-3AD203B41FA5}">
                          <a16:colId xmlns:a16="http://schemas.microsoft.com/office/drawing/2014/main" val="3754241824"/>
                        </a:ext>
                      </a:extLst>
                    </a:gridCol>
                    <a:gridCol w="4069491">
                      <a:extLst>
                        <a:ext uri="{9D8B030D-6E8A-4147-A177-3AD203B41FA5}">
                          <a16:colId xmlns:a16="http://schemas.microsoft.com/office/drawing/2014/main" val="3108160779"/>
                        </a:ext>
                      </a:extLst>
                    </a:gridCol>
                    <a:gridCol w="4069491">
                      <a:extLst>
                        <a:ext uri="{9D8B030D-6E8A-4147-A177-3AD203B41FA5}">
                          <a16:colId xmlns:a16="http://schemas.microsoft.com/office/drawing/2014/main" val="1342117894"/>
                        </a:ext>
                      </a:extLst>
                    </a:gridCol>
                  </a:tblGrid>
                  <a:tr h="465917">
                    <a:tc gridSpan="3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dirty="0">
                              <a:ln>
                                <a:solidFill>
                                  <a:srgbClr val="0B3F94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800" dirty="0">
                              <a:ln>
                                <a:solidFill>
                                  <a:srgbClr val="0B3F94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1800" dirty="0">
                            <a:ln>
                              <a:solidFill>
                                <a:srgbClr val="0B3F94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0136640"/>
                      </a:ext>
                    </a:extLst>
                  </a:tr>
                  <a:tr h="920626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b="1" dirty="0">
                              <a:ln>
                                <a:solidFill>
                                  <a:srgbClr val="0B3F94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6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6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6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6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𝟔</m:t>
                              </m:r>
                              <m:r>
                                <a:rPr lang="en-US" altLang="ko-KR" sz="16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6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6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6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𝑨𝑩</m:t>
                                  </m:r>
                                </m:e>
                              </m:acc>
                              <m:r>
                                <a:rPr lang="en-US" altLang="ko-KR" sz="16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6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𝟒</m:t>
                              </m:r>
                              <m:r>
                                <a:rPr lang="en-US" altLang="ko-KR" sz="16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6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6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a:rPr lang="en-US" altLang="ko-KR" sz="16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𝑪</m:t>
                              </m:r>
                              <m:r>
                                <a:rPr lang="en-US" altLang="ko-KR" sz="16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600" b="0" i="0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7</m:t>
                              </m:r>
                              <m:r>
                                <m:rPr>
                                  <m:nor/>
                                </m:rPr>
                                <a:rPr lang="en-US" altLang="ko-KR" sz="16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0°</m:t>
                              </m:r>
                            </m:oMath>
                          </a14:m>
                          <a:endParaRPr lang="en-US" altLang="ko-KR" sz="1050" dirty="0"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6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6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𝑩𝑪</m:t>
                                  </m:r>
                                </m:e>
                              </m:acc>
                              <m:r>
                                <a:rPr lang="en-US" altLang="ko-KR" sz="16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6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𝟓</m:t>
                              </m:r>
                              <m:r>
                                <a:rPr lang="en-US" altLang="ko-KR" sz="16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6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ko-KR" sz="16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sz="1600" b="1" i="1" smtClean="0">
                                      <a:solidFill>
                                        <a:srgbClr val="14202E"/>
                                      </a:solidFill>
                                      <a:latin typeface="Cambria Math" panose="02040503050406030204" pitchFamily="18" charset="0"/>
                                      <a:ea typeface="Pretendard" pitchFamily="34" charset="-122"/>
                                      <a:cs typeface="Pretendard" pitchFamily="34" charset="-120"/>
                                    </a:rPr>
                                    <m:t>𝑪𝑨</m:t>
                                  </m:r>
                                </m:e>
                              </m:acc>
                              <m:r>
                                <a:rPr lang="en-US" altLang="ko-KR" sz="16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a:rPr lang="en-US" altLang="ko-KR" sz="1600" b="1" i="1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𝟕</m:t>
                              </m:r>
                              <m:r>
                                <a:rPr lang="en-US" altLang="ko-KR" sz="1600" b="1" i="1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𝒄𝒎</m:t>
                              </m:r>
                            </m:oMath>
                          </a14:m>
                          <a:r>
                            <a:rPr lang="en-US" altLang="ko-KR" sz="1600" b="1" i="1" dirty="0">
                              <a:solidFill>
                                <a:srgbClr val="14202E"/>
                              </a:solidFill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 ,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altLang="ko-KR" sz="1600" b="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∠</m:t>
                              </m:r>
                              <m:r>
                                <m:rPr>
                                  <m:nor/>
                                </m:rPr>
                                <a:rPr lang="en-US" altLang="ko-KR" sz="1600" b="0" i="0" dirty="0" smtClean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B</m:t>
                              </m:r>
                              <m:r>
                                <a:rPr lang="en-US" altLang="ko-KR" sz="1600" b="1" i="1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altLang="ko-KR" sz="1600" b="0" i="0" dirty="0" smtClean="0">
                                  <a:solidFill>
                                    <a:srgbClr val="14202E"/>
                                  </a:solidFill>
                                  <a:latin typeface="Cambria Math" panose="02040503050406030204" pitchFamily="18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80</m:t>
                              </m:r>
                              <m:r>
                                <m:rPr>
                                  <m:nor/>
                                </m:rPr>
                                <a:rPr lang="en-US" altLang="ko-KR" sz="1600" i="0" dirty="0">
                                  <a:solidFill>
                                    <a:srgbClr val="14202E"/>
                                  </a:solidFill>
                                  <a:latin typeface="Pretendard" pitchFamily="34" charset="0"/>
                                  <a:ea typeface="Pretendard" pitchFamily="34" charset="-122"/>
                                  <a:cs typeface="Pretendard" pitchFamily="34" charset="-120"/>
                                </a:rPr>
                                <m:t>°</m:t>
                              </m:r>
                            </m:oMath>
                          </a14:m>
                          <a:endParaRPr lang="en-US" altLang="ko-KR" sz="1600" dirty="0"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64361588"/>
                      </a:ext>
                    </a:extLst>
                  </a:tr>
                  <a:tr h="2719523"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ko-KR" altLang="en-US" sz="1800" b="1" dirty="0">
                              <a:ln>
                                <a:solidFill>
                                  <a:srgbClr val="0B3F94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  <a:endParaRPr lang="en-US" altLang="ko-KR" sz="1800" b="1" dirty="0">
                            <a:ln>
                              <a:solidFill>
                                <a:srgbClr val="0B3F94">
                                  <a:alpha val="0"/>
                                </a:srgbClr>
                              </a:solidFill>
                            </a:ln>
                            <a:solidFill>
                              <a:schemeClr val="tx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2000" dirty="0">
                            <a:ln>
                              <a:solidFill>
                                <a:srgbClr val="0B3F94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2000" dirty="0">
                            <a:ln>
                              <a:solidFill>
                                <a:srgbClr val="0B3F94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97656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표 3">
                <a:extLst>
                  <a:ext uri="{FF2B5EF4-FFF2-40B4-BE49-F238E27FC236}">
                    <a16:creationId xmlns:a16="http://schemas.microsoft.com/office/drawing/2014/main" id="{6A854445-79A6-B081-BEE2-9CAC3187D35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3258816"/>
                  </p:ext>
                </p:extLst>
              </p:nvPr>
            </p:nvGraphicFramePr>
            <p:xfrm>
              <a:off x="1303986" y="1729251"/>
              <a:ext cx="9566164" cy="41060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27182">
                      <a:extLst>
                        <a:ext uri="{9D8B030D-6E8A-4147-A177-3AD203B41FA5}">
                          <a16:colId xmlns:a16="http://schemas.microsoft.com/office/drawing/2014/main" val="3754241824"/>
                        </a:ext>
                      </a:extLst>
                    </a:gridCol>
                    <a:gridCol w="4069491">
                      <a:extLst>
                        <a:ext uri="{9D8B030D-6E8A-4147-A177-3AD203B41FA5}">
                          <a16:colId xmlns:a16="http://schemas.microsoft.com/office/drawing/2014/main" val="3108160779"/>
                        </a:ext>
                      </a:extLst>
                    </a:gridCol>
                    <a:gridCol w="4069491">
                      <a:extLst>
                        <a:ext uri="{9D8B030D-6E8A-4147-A177-3AD203B41FA5}">
                          <a16:colId xmlns:a16="http://schemas.microsoft.com/office/drawing/2014/main" val="1342117894"/>
                        </a:ext>
                      </a:extLst>
                    </a:gridCol>
                  </a:tblGrid>
                  <a:tr h="465917">
                    <a:tc gridSpan="3"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dirty="0">
                              <a:ln>
                                <a:solidFill>
                                  <a:srgbClr val="0B3F94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과제 카드 </a:t>
                          </a:r>
                          <a:r>
                            <a:rPr lang="en-US" altLang="ko-KR" sz="1800" dirty="0">
                              <a:ln>
                                <a:solidFill>
                                  <a:srgbClr val="0B3F94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1800" dirty="0">
                            <a:ln>
                              <a:solidFill>
                                <a:srgbClr val="0B3F94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0136640"/>
                      </a:ext>
                    </a:extLst>
                  </a:tr>
                  <a:tr h="920626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800" b="1" dirty="0">
                              <a:ln>
                                <a:solidFill>
                                  <a:srgbClr val="0B3F94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주어진 조건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127" t="-51656" r="-100299" b="-2980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5329" t="-51656" r="-449" b="-2980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4361588"/>
                      </a:ext>
                    </a:extLst>
                  </a:tr>
                  <a:tr h="2719523"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ko-KR" altLang="en-US" sz="1800" b="1" dirty="0">
                              <a:ln>
                                <a:solidFill>
                                  <a:srgbClr val="0B3F94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tx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만들어진 삼각형의 개수</a:t>
                          </a:r>
                          <a:endParaRPr lang="en-US" altLang="ko-KR" sz="1800" b="1" dirty="0">
                            <a:ln>
                              <a:solidFill>
                                <a:srgbClr val="0B3F94">
                                  <a:alpha val="0"/>
                                </a:srgbClr>
                              </a:solidFill>
                            </a:ln>
                            <a:solidFill>
                              <a:schemeClr val="tx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2000" dirty="0">
                            <a:ln>
                              <a:solidFill>
                                <a:srgbClr val="0B3F94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2000" dirty="0">
                            <a:ln>
                              <a:solidFill>
                                <a:srgbClr val="0B3F94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976560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6" name="그룹 15">
            <a:extLst>
              <a:ext uri="{FF2B5EF4-FFF2-40B4-BE49-F238E27FC236}">
                <a16:creationId xmlns:a16="http://schemas.microsoft.com/office/drawing/2014/main" id="{6F449F5D-E4B4-5F70-4ECD-52BCD2821E5E}"/>
              </a:ext>
            </a:extLst>
          </p:cNvPr>
          <p:cNvGrpSpPr/>
          <p:nvPr/>
        </p:nvGrpSpPr>
        <p:grpSpPr>
          <a:xfrm>
            <a:off x="6950518" y="3304787"/>
            <a:ext cx="3625240" cy="2391176"/>
            <a:chOff x="6950518" y="3304787"/>
            <a:chExt cx="3625240" cy="239117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E420A46-39D1-4F33-D9CC-28D7D20808EF}"/>
                </a:ext>
              </a:extLst>
            </p:cNvPr>
            <p:cNvSpPr txBox="1"/>
            <p:nvPr/>
          </p:nvSpPr>
          <p:spPr>
            <a:xfrm>
              <a:off x="6950518" y="3320618"/>
              <a:ext cx="882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1</a:t>
              </a:r>
              <a:r>
                <a:rPr lang="ko-KR" altLang="en-US" sz="2400" dirty="0"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개</a:t>
              </a:r>
            </a:p>
          </p:txBody>
        </p:sp>
        <p:pic>
          <p:nvPicPr>
            <p:cNvPr id="5" name="_x415585320" descr="EMB000005a03fe8">
              <a:extLst>
                <a:ext uri="{FF2B5EF4-FFF2-40B4-BE49-F238E27FC236}">
                  <a16:creationId xmlns:a16="http://schemas.microsoft.com/office/drawing/2014/main" id="{1310CBC0-1955-8B17-B5BC-B9FE1AD7BC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4028" y="3304787"/>
              <a:ext cx="2571730" cy="2391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8E9200D-5FDD-A78E-F6F6-FF41A1B1764F}"/>
              </a:ext>
            </a:extLst>
          </p:cNvPr>
          <p:cNvGrpSpPr/>
          <p:nvPr/>
        </p:nvGrpSpPr>
        <p:grpSpPr>
          <a:xfrm>
            <a:off x="3030886" y="3320619"/>
            <a:ext cx="3625240" cy="2385272"/>
            <a:chOff x="3030886" y="3320619"/>
            <a:chExt cx="3625240" cy="238527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004098-0523-E44A-DD93-EF0A023BA7F1}"/>
                </a:ext>
              </a:extLst>
            </p:cNvPr>
            <p:cNvSpPr txBox="1"/>
            <p:nvPr/>
          </p:nvSpPr>
          <p:spPr>
            <a:xfrm>
              <a:off x="3030886" y="3320619"/>
              <a:ext cx="882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0</a:t>
              </a:r>
              <a:r>
                <a:rPr lang="ko-KR" altLang="en-US" sz="2400" dirty="0"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개</a:t>
              </a:r>
            </a:p>
          </p:txBody>
        </p:sp>
        <p:pic>
          <p:nvPicPr>
            <p:cNvPr id="8" name="_x200958576" descr="EMB000005a03fe5">
              <a:extLst>
                <a:ext uri="{FF2B5EF4-FFF2-40B4-BE49-F238E27FC236}">
                  <a16:creationId xmlns:a16="http://schemas.microsoft.com/office/drawing/2014/main" id="{8DB20F6B-BF23-105D-A1B4-BC9D4ABB85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8375" y="3514459"/>
              <a:ext cx="3087751" cy="21914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98867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68232-B0CA-BC2F-D30F-C1670A480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BED6BB2A-CAF7-2B5B-58AB-DAA037839074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EE3EA939-20C2-609B-71FB-14F0EF34F9C5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] </a:t>
            </a:r>
            <a:r>
              <a:rPr lang="ko-KR" altLang="en-US" dirty="0"/>
              <a:t>공통점 찾기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4930EEF8-51B0-839E-94A8-AD737A2BE0E8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공통점 찾기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EA434357-6346-3D1B-464F-DD7B7AB85C17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 2.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삼각형이 </a:t>
            </a:r>
            <a:r>
              <a:rPr lang="ko-KR" altLang="en-US" sz="2000" b="1" kern="0" spc="-90" dirty="0">
                <a:solidFill>
                  <a:srgbClr val="0C4C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하나로 정해지는 경우들을 모아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공통점을 찾아봅시다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dirty="0"/>
          </a:p>
        </p:txBody>
      </p:sp>
      <p:sp>
        <p:nvSpPr>
          <p:cNvPr id="44" name="Shape 0">
            <a:extLst>
              <a:ext uri="{FF2B5EF4-FFF2-40B4-BE49-F238E27FC236}">
                <a16:creationId xmlns:a16="http://schemas.microsoft.com/office/drawing/2014/main" id="{73C97FA4-B03B-3C14-6698-20A7A4919087}"/>
              </a:ext>
            </a:extLst>
          </p:cNvPr>
          <p:cNvSpPr/>
          <p:nvPr/>
        </p:nvSpPr>
        <p:spPr>
          <a:xfrm>
            <a:off x="6218047" y="2306885"/>
            <a:ext cx="4586341" cy="2847441"/>
          </a:xfrm>
          <a:prstGeom prst="roundRect">
            <a:avLst>
              <a:gd name="adj" fmla="val 9006"/>
            </a:avLst>
          </a:prstGeom>
          <a:solidFill>
            <a:schemeClr val="accent5">
              <a:lumMod val="20000"/>
              <a:lumOff val="80000"/>
              <a:alpha val="40000"/>
            </a:schemeClr>
          </a:solidFill>
          <a:ln w="381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1">
            <a:extLst>
              <a:ext uri="{FF2B5EF4-FFF2-40B4-BE49-F238E27FC236}">
                <a16:creationId xmlns:a16="http://schemas.microsoft.com/office/drawing/2014/main" id="{79D48546-7D59-1EA0-45FD-6D9A44CACAF7}"/>
              </a:ext>
            </a:extLst>
          </p:cNvPr>
          <p:cNvSpPr/>
          <p:nvPr/>
        </p:nvSpPr>
        <p:spPr>
          <a:xfrm>
            <a:off x="6927693" y="2076282"/>
            <a:ext cx="3167049" cy="533095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b="1" dirty="0" err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공통점을</a:t>
            </a:r>
            <a:r>
              <a:rPr lang="en-US" altLang="ko-KR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b="1" dirty="0" err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문장으로</a:t>
            </a:r>
            <a:r>
              <a:rPr lang="en-US" altLang="ko-KR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b="1" dirty="0" err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정리</a:t>
            </a:r>
            <a:endParaRPr lang="en-US" altLang="ko-KR" dirty="0">
              <a:ln>
                <a:solidFill>
                  <a:srgbClr val="FFFFFF">
                    <a:alpha val="0"/>
                  </a:srgb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8" name="Shape 0">
            <a:extLst>
              <a:ext uri="{FF2B5EF4-FFF2-40B4-BE49-F238E27FC236}">
                <a16:creationId xmlns:a16="http://schemas.microsoft.com/office/drawing/2014/main" id="{9B1A12E3-914E-B5A5-ADBF-97EADB23B097}"/>
              </a:ext>
            </a:extLst>
          </p:cNvPr>
          <p:cNvSpPr/>
          <p:nvPr/>
        </p:nvSpPr>
        <p:spPr>
          <a:xfrm>
            <a:off x="1431444" y="2306885"/>
            <a:ext cx="4586341" cy="2847441"/>
          </a:xfrm>
          <a:prstGeom prst="roundRect">
            <a:avLst>
              <a:gd name="adj" fmla="val 9006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4">
            <a:extLst>
              <a:ext uri="{FF2B5EF4-FFF2-40B4-BE49-F238E27FC236}">
                <a16:creationId xmlns:a16="http://schemas.microsoft.com/office/drawing/2014/main" id="{4B71F745-13C7-A921-D1E5-6D7C2AB91DC2}"/>
              </a:ext>
            </a:extLst>
          </p:cNvPr>
          <p:cNvSpPr/>
          <p:nvPr/>
        </p:nvSpPr>
        <p:spPr>
          <a:xfrm>
            <a:off x="1834628" y="2076282"/>
            <a:ext cx="3779971" cy="53309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b="1" dirty="0" err="1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삼각형이</a:t>
            </a:r>
            <a:r>
              <a:rPr lang="en-US" altLang="ko-KR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1개로 </a:t>
            </a:r>
            <a:r>
              <a:rPr lang="en-US" altLang="ko-KR" b="1" dirty="0" err="1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정해</a:t>
            </a:r>
            <a:r>
              <a:rPr lang="ko-KR" altLang="en-US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지는 경우</a:t>
            </a:r>
            <a:r>
              <a:rPr lang="en-US" altLang="ko-KR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b="1" dirty="0" err="1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모으기</a:t>
            </a:r>
            <a:endParaRPr lang="en-US" altLang="ko-KR" dirty="0">
              <a:ln>
                <a:solidFill>
                  <a:srgbClr val="FFFFFF">
                    <a:alpha val="0"/>
                  </a:srgb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81598951-FD34-D69D-2AFA-5098BFDB4D07}"/>
              </a:ext>
            </a:extLst>
          </p:cNvPr>
          <p:cNvGrpSpPr/>
          <p:nvPr/>
        </p:nvGrpSpPr>
        <p:grpSpPr>
          <a:xfrm>
            <a:off x="6491918" y="3206067"/>
            <a:ext cx="4038599" cy="1460500"/>
            <a:chOff x="1778406" y="3628322"/>
            <a:chExt cx="8622894" cy="1460500"/>
          </a:xfrm>
        </p:grpSpPr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DD3157B0-D304-BD50-E771-8BE63D423791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36283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873DC9B6-58CC-6E2D-AE88-2B2610727506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435857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C0653FDA-8094-E5D0-8ADE-887BB3F5FCE7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50888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42BDFA5D-92BB-004B-6D17-0D2445C9D211}"/>
              </a:ext>
            </a:extLst>
          </p:cNvPr>
          <p:cNvGrpSpPr/>
          <p:nvPr/>
        </p:nvGrpSpPr>
        <p:grpSpPr>
          <a:xfrm>
            <a:off x="1705315" y="3206067"/>
            <a:ext cx="4038599" cy="1460500"/>
            <a:chOff x="1778406" y="3628322"/>
            <a:chExt cx="8622894" cy="1460500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388F3303-4441-F718-2940-0A2231646BF4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36283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F1EA4943-D800-543F-8BAF-713D8E8325E3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435857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77087B05-92F0-FFCF-FCC1-A5F9D29BB8E3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50888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09761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25CB1-2E99-CAB8-82A0-19AD025EF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9E4DEAF9-B46F-8884-66E2-2A923A3C6048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4C8A6913-3852-E0C2-8468-362F6F59D1D6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오늘 발견한 숨은 단서</a:t>
            </a:r>
            <a:r>
              <a:rPr lang="en-US" altLang="ko-KR" b="1" kern="0" spc="-37" dirty="0">
                <a:solidFill>
                  <a:schemeClr val="tx1">
                    <a:lumMod val="95000"/>
                    <a:lumOff val="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③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F1DDD7E2-9DFF-4687-ABC1-F316DCAC2220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38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</a:rPr>
              <a:t>]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Algeomath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에서 변과 각의 크기를 조정해 가면서 삼각형의 모양과 크기를 하나로 결정짓는  또 하나의 숨은 단서를 찾아봅시다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ko-KR" altLang="en-US" sz="2000" kern="0" dirty="0">
              <a:solidFill>
                <a:srgbClr val="00000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62AB99D4-6AB5-F1AE-E34F-0BAA155D7339}"/>
              </a:ext>
            </a:extLst>
          </p:cNvPr>
          <p:cNvSpPr/>
          <p:nvPr/>
        </p:nvSpPr>
        <p:spPr>
          <a:xfrm>
            <a:off x="1387612" y="3203116"/>
            <a:ext cx="9416776" cy="2660724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F601667F-5C4E-32D7-519F-11BDF0AAD7CC}"/>
              </a:ext>
            </a:extLst>
          </p:cNvPr>
          <p:cNvGrpSpPr/>
          <p:nvPr/>
        </p:nvGrpSpPr>
        <p:grpSpPr>
          <a:xfrm>
            <a:off x="1714906" y="2969943"/>
            <a:ext cx="2523265" cy="466344"/>
            <a:chOff x="1778406" y="1939380"/>
            <a:chExt cx="2523265" cy="466344"/>
          </a:xfrm>
        </p:grpSpPr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5A5BAFAD-E28F-9607-5875-D407FF563253}"/>
                </a:ext>
              </a:extLst>
            </p:cNvPr>
            <p:cNvSpPr/>
            <p:nvPr/>
          </p:nvSpPr>
          <p:spPr>
            <a:xfrm>
              <a:off x="1778406" y="1939380"/>
              <a:ext cx="2523265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발견한 숨은 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121A7574-ED4C-162E-4D33-703BB37AD97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63BEBE9E-C00E-6E10-7101-A646354A164E}"/>
              </a:ext>
            </a:extLst>
          </p:cNvPr>
          <p:cNvCxnSpPr>
            <a:cxnSpLocks/>
          </p:cNvCxnSpPr>
          <p:nvPr/>
        </p:nvCxnSpPr>
        <p:spPr>
          <a:xfrm>
            <a:off x="1778406" y="4744610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B08802E9-E91D-2C78-BB45-BEDFA3EA8389}"/>
              </a:ext>
            </a:extLst>
          </p:cNvPr>
          <p:cNvCxnSpPr>
            <a:cxnSpLocks/>
          </p:cNvCxnSpPr>
          <p:nvPr/>
        </p:nvCxnSpPr>
        <p:spPr>
          <a:xfrm>
            <a:off x="1778406" y="5405010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6">
            <a:extLst>
              <a:ext uri="{FF2B5EF4-FFF2-40B4-BE49-F238E27FC236}">
                <a16:creationId xmlns:a16="http://schemas.microsoft.com/office/drawing/2014/main" id="{EEA1D941-26D5-FCFF-8B91-AF61C671BD80}"/>
              </a:ext>
            </a:extLst>
          </p:cNvPr>
          <p:cNvSpPr txBox="1"/>
          <p:nvPr/>
        </p:nvSpPr>
        <p:spPr>
          <a:xfrm>
            <a:off x="1778406" y="3761241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삼각형의 모양과 크기가 하나로 정해지기 </a:t>
            </a:r>
            <a:r>
              <a:rPr lang="en-US" sz="24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위한</a:t>
            </a:r>
            <a:r>
              <a:rPr 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2400" b="1" dirty="0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</a:t>
            </a:r>
            <a:r>
              <a:rPr lang="en-US" sz="2400" b="1" dirty="0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번째 숨은 단서</a:t>
            </a:r>
            <a:r>
              <a:rPr 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는</a:t>
            </a:r>
            <a:endParaRPr lang="en-US" sz="2400" dirty="0"/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1C7023A9-5F33-8922-35EB-3D766CDD661D}"/>
              </a:ext>
            </a:extLst>
          </p:cNvPr>
          <p:cNvSpPr txBox="1"/>
          <p:nvPr/>
        </p:nvSpPr>
        <p:spPr>
          <a:xfrm>
            <a:off x="1778406" y="4908150"/>
            <a:ext cx="8622894" cy="39136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이다</a:t>
            </a:r>
            <a:r>
              <a:rPr lang="en-US" altLang="ko-KR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sz="2400" dirty="0"/>
          </a:p>
        </p:txBody>
      </p:sp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B27A6874-94FF-DD07-91BB-A031FE0A5352}"/>
              </a:ext>
            </a:extLst>
          </p:cNvPr>
          <p:cNvSpPr txBox="1">
            <a:spLocks/>
          </p:cNvSpPr>
          <p:nvPr/>
        </p:nvSpPr>
        <p:spPr>
          <a:xfrm>
            <a:off x="9301482" y="287124"/>
            <a:ext cx="1839194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세 번째 숨은 단서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5C1B294D-B9FD-EA37-A2BC-1B135CF3D2B0}"/>
              </a:ext>
            </a:extLst>
          </p:cNvPr>
          <p:cNvGrpSpPr/>
          <p:nvPr/>
        </p:nvGrpSpPr>
        <p:grpSpPr>
          <a:xfrm>
            <a:off x="3388718" y="2187509"/>
            <a:ext cx="5310114" cy="519351"/>
            <a:chOff x="3388718" y="2187509"/>
            <a:chExt cx="5310114" cy="519351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2CF3965C-E786-601C-0768-8F1647B85D03}"/>
                </a:ext>
              </a:extLst>
            </p:cNvPr>
            <p:cNvSpPr/>
            <p:nvPr/>
          </p:nvSpPr>
          <p:spPr>
            <a:xfrm>
              <a:off x="3388718" y="2187509"/>
              <a:ext cx="5310114" cy="519351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2700">
              <a:noFill/>
            </a:ln>
          </p:spPr>
          <p:txBody>
            <a:bodyPr wrap="square" lIns="324000">
              <a:spAutoFit/>
            </a:bodyPr>
            <a:lstStyle/>
            <a:p>
              <a:pPr algn="ctr"/>
              <a:endParaRPr lang="ko-KR" altLang="en-US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70981E4C-D1AC-4A90-97A9-E466FDDA06E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62350" y="2314331"/>
              <a:ext cx="258093" cy="271413"/>
            </a:xfrm>
            <a:prstGeom prst="rect">
              <a:avLst/>
            </a:prstGeom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70779421-28A1-0E65-7748-BC9DD6FE8054}"/>
                </a:ext>
              </a:extLst>
            </p:cNvPr>
            <p:cNvSpPr/>
            <p:nvPr/>
          </p:nvSpPr>
          <p:spPr>
            <a:xfrm>
              <a:off x="3921884" y="2262518"/>
              <a:ext cx="46073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5"/>
                </a:rPr>
                <a:t>숨은 단서 찾기</a:t>
              </a:r>
              <a:r>
                <a:rPr lang="en-US" altLang="ko-KR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5"/>
                </a:rPr>
                <a:t>(3</a:t>
              </a:r>
              <a:r>
                <a:rPr lang="ko-KR" altLang="en-US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5"/>
                </a:rPr>
                <a:t>차시</a:t>
              </a:r>
              <a:r>
                <a:rPr lang="en-US" altLang="ko-KR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5"/>
                </a:rPr>
                <a:t>) | </a:t>
              </a:r>
              <a:r>
                <a:rPr lang="en-US" altLang="ko-KR" dirty="0" err="1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5"/>
                </a:rPr>
                <a:t>AlgeoMath</a:t>
              </a:r>
              <a:r>
                <a:rPr lang="en-US" altLang="ko-KR" dirty="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5"/>
                </a:rPr>
                <a:t> </a:t>
              </a:r>
              <a:r>
                <a:rPr lang="ko-KR" altLang="en-US" dirty="0" err="1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  <a:hlinkClick r:id="rId5"/>
                </a:rPr>
                <a:t>알지오매스</a:t>
              </a:r>
              <a:endParaRPr lang="ko-KR" altLang="en-US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8ECA2A0-996C-54C0-8B04-F5901854F3A1}"/>
              </a:ext>
            </a:extLst>
          </p:cNvPr>
          <p:cNvGrpSpPr/>
          <p:nvPr/>
        </p:nvGrpSpPr>
        <p:grpSpPr>
          <a:xfrm>
            <a:off x="4483100" y="2969943"/>
            <a:ext cx="3225800" cy="3075282"/>
            <a:chOff x="4483100" y="2892644"/>
            <a:chExt cx="3225800" cy="3075282"/>
          </a:xfrm>
        </p:grpSpPr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77E037B8-F0FB-0E20-EA04-BD7FA0F54F46}"/>
                </a:ext>
              </a:extLst>
            </p:cNvPr>
            <p:cNvSpPr/>
            <p:nvPr/>
          </p:nvSpPr>
          <p:spPr>
            <a:xfrm>
              <a:off x="4483100" y="2892644"/>
              <a:ext cx="3225800" cy="3075282"/>
            </a:xfrm>
            <a:prstGeom prst="roundRect">
              <a:avLst>
                <a:gd name="adj" fmla="val 11532"/>
              </a:avLst>
            </a:prstGeom>
            <a:solidFill>
              <a:schemeClr val="bg1"/>
            </a:solidFill>
            <a:ln>
              <a:noFill/>
            </a:ln>
            <a:effectLst>
              <a:outerShdw blurRad="304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C0DCFBC3-10B1-E650-587C-F4CDC0ABA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6297" y="3140582"/>
              <a:ext cx="2579406" cy="25794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575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BAA4E-8EAB-3570-4653-18FDA982B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3055868B-D828-D9BF-F372-C02E7C1540C2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609421EA-AC61-C1E8-A01C-6DA0621FD6DF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오답 처방전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3A7D688C-C9F1-58E9-9AE5-658417884C2A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오답 처방전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8FB941DC-65E0-86BC-BD93-31236CD870AA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2E132359-E982-F95B-8B34-8F4BB05E3037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02998985-5878-4D0A-8619-596D2D9CD972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 냈었던 오답들에 대한 처방전을 만들어 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324C743F-DD03-B915-51C3-C8EC34276B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202731"/>
              </p:ext>
            </p:extLst>
          </p:nvPr>
        </p:nvGraphicFramePr>
        <p:xfrm>
          <a:off x="1387612" y="2331673"/>
          <a:ext cx="9512999" cy="4052424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8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316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31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31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C3B5A3CF-0421-D057-383B-3E0D5970472D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C8DA9FBE-2E38-BE3E-31E9-F219F371566B}"/>
              </a:ext>
            </a:extLst>
          </p:cNvPr>
          <p:cNvSpPr/>
          <p:nvPr/>
        </p:nvSpPr>
        <p:spPr>
          <a:xfrm>
            <a:off x="1559293" y="4132274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9" name="Shape 7">
            <a:extLst>
              <a:ext uri="{FF2B5EF4-FFF2-40B4-BE49-F238E27FC236}">
                <a16:creationId xmlns:a16="http://schemas.microsoft.com/office/drawing/2014/main" id="{DB9E4E2C-7920-1234-BE3A-968EBAF894D2}"/>
              </a:ext>
            </a:extLst>
          </p:cNvPr>
          <p:cNvSpPr/>
          <p:nvPr/>
        </p:nvSpPr>
        <p:spPr>
          <a:xfrm>
            <a:off x="1559293" y="5331307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3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4BB01F41-5F3F-8429-E74D-3771D57576A6}"/>
              </a:ext>
            </a:extLst>
          </p:cNvPr>
          <p:cNvSpPr txBox="1"/>
          <p:nvPr/>
        </p:nvSpPr>
        <p:spPr>
          <a:xfrm>
            <a:off x="1961307" y="2993045"/>
            <a:ext cx="5568832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두 변의 길이와 한 각의 </a:t>
            </a:r>
            <a:r>
              <a:rPr lang="en-US" sz="1600" b="1" dirty="0" err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크기를</a:t>
            </a:r>
            <a:r>
              <a:rPr 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sz="1600" b="1" dirty="0" err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알면</a:t>
            </a:r>
            <a:r>
              <a:rPr 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항상 하나의 삼각형이 만들어진다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35DB7128-EFB0-7901-9EB2-B48B65F619E5}"/>
              </a:ext>
            </a:extLst>
          </p:cNvPr>
          <p:cNvSpPr txBox="1"/>
          <p:nvPr/>
        </p:nvSpPr>
        <p:spPr>
          <a:xfrm>
            <a:off x="1961307" y="4161411"/>
            <a:ext cx="5552802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두 </a:t>
            </a:r>
            <a:r>
              <a:rPr lang="ko-KR" altLang="en-US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각</a:t>
            </a:r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의 </a:t>
            </a:r>
            <a:r>
              <a:rPr lang="ko-KR" altLang="en-US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크기와 한 변의 길이만 알면 항상 하나의 삼각형이 만들어진다</a:t>
            </a:r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 </a:t>
            </a:r>
            <a:endParaRPr lang="en-US" altLang="ko-KR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4" name="Text 20">
            <a:extLst>
              <a:ext uri="{FF2B5EF4-FFF2-40B4-BE49-F238E27FC236}">
                <a16:creationId xmlns:a16="http://schemas.microsoft.com/office/drawing/2014/main" id="{8C9903A0-7D69-C744-39BB-96E6ABE686CD}"/>
              </a:ext>
            </a:extLst>
          </p:cNvPr>
          <p:cNvSpPr txBox="1"/>
          <p:nvPr/>
        </p:nvSpPr>
        <p:spPr>
          <a:xfrm>
            <a:off x="1961307" y="5360444"/>
            <a:ext cx="6442469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두 </a:t>
            </a:r>
            <a:r>
              <a:rPr lang="ko-KR" altLang="en-US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변의 길이와 그 끼인각의 크기가 주어진 경우에만 하나의 삼각형이 만들어진다</a:t>
            </a:r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 </a:t>
            </a:r>
            <a:endParaRPr lang="en-US" altLang="ko-KR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7E85DC91-F159-8B46-74D1-721A68BF8063}"/>
              </a:ext>
            </a:extLst>
          </p:cNvPr>
          <p:cNvSpPr txBox="1"/>
          <p:nvPr/>
        </p:nvSpPr>
        <p:spPr>
          <a:xfrm>
            <a:off x="1961307" y="3327018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C61BB3A4-FB0F-862F-CDDE-4DD43CF98160}"/>
              </a:ext>
            </a:extLst>
          </p:cNvPr>
          <p:cNvSpPr txBox="1"/>
          <p:nvPr/>
        </p:nvSpPr>
        <p:spPr>
          <a:xfrm>
            <a:off x="1961307" y="3661541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8" name="Text 20">
            <a:extLst>
              <a:ext uri="{FF2B5EF4-FFF2-40B4-BE49-F238E27FC236}">
                <a16:creationId xmlns:a16="http://schemas.microsoft.com/office/drawing/2014/main" id="{F0DF9AD8-1047-14FE-ABF1-02DCE6F41267}"/>
              </a:ext>
            </a:extLst>
          </p:cNvPr>
          <p:cNvSpPr txBox="1"/>
          <p:nvPr/>
        </p:nvSpPr>
        <p:spPr>
          <a:xfrm>
            <a:off x="1961307" y="4509388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9" name="Text 20">
            <a:extLst>
              <a:ext uri="{FF2B5EF4-FFF2-40B4-BE49-F238E27FC236}">
                <a16:creationId xmlns:a16="http://schemas.microsoft.com/office/drawing/2014/main" id="{355BAB98-C086-CC92-F2E4-A514A0F0E85D}"/>
              </a:ext>
            </a:extLst>
          </p:cNvPr>
          <p:cNvSpPr txBox="1"/>
          <p:nvPr/>
        </p:nvSpPr>
        <p:spPr>
          <a:xfrm>
            <a:off x="1961307" y="4843911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0" name="Text 20">
            <a:extLst>
              <a:ext uri="{FF2B5EF4-FFF2-40B4-BE49-F238E27FC236}">
                <a16:creationId xmlns:a16="http://schemas.microsoft.com/office/drawing/2014/main" id="{7BF5E5C6-BA1E-FEFE-83FF-0350F7F3E8B2}"/>
              </a:ext>
            </a:extLst>
          </p:cNvPr>
          <p:cNvSpPr txBox="1"/>
          <p:nvPr/>
        </p:nvSpPr>
        <p:spPr>
          <a:xfrm>
            <a:off x="1961307" y="5692059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1" name="Text 20">
            <a:extLst>
              <a:ext uri="{FF2B5EF4-FFF2-40B4-BE49-F238E27FC236}">
                <a16:creationId xmlns:a16="http://schemas.microsoft.com/office/drawing/2014/main" id="{C3FD82B1-7D25-2685-5EFA-3AEC9E9714ED}"/>
              </a:ext>
            </a:extLst>
          </p:cNvPr>
          <p:cNvSpPr txBox="1"/>
          <p:nvPr/>
        </p:nvSpPr>
        <p:spPr>
          <a:xfrm>
            <a:off x="1961307" y="6026582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56504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C6C27-F62A-D974-8666-3D8943E97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6793BBC9-50E3-B529-D457-BDCB2423C14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28C11E35-6405-1099-CE4F-93895043900B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오답 처방전 </a:t>
            </a:r>
            <a:r>
              <a:rPr lang="en-US" altLang="ko-KR" dirty="0"/>
              <a:t>– </a:t>
            </a:r>
            <a:r>
              <a:rPr lang="ko-KR" altLang="en-US" dirty="0"/>
              <a:t>학생 예시 답안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204F6B58-B139-D575-5E00-A12E15BD55DE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E59A493C-3554-69C5-6DA1-036AAFD12E2C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8D9FE5FC-B1CF-E3D7-C9B8-DD3B7E352C58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 냈었던 오답들에 대한 처방전을 만들어 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BFF01F28-C87A-4BB4-23E5-34179C725A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632361"/>
              </p:ext>
            </p:extLst>
          </p:nvPr>
        </p:nvGraphicFramePr>
        <p:xfrm>
          <a:off x="1387612" y="2331673"/>
          <a:ext cx="9512999" cy="3780369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965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744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34C9627C-8F84-9864-BF90-A14542463970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E4D36991-4372-4680-4695-541D4BCB7720}"/>
              </a:ext>
            </a:extLst>
          </p:cNvPr>
          <p:cNvSpPr txBox="1"/>
          <p:nvPr/>
        </p:nvSpPr>
        <p:spPr>
          <a:xfrm>
            <a:off x="1961307" y="2993045"/>
            <a:ext cx="5568832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두 변의 길이와 한 각의 </a:t>
            </a:r>
            <a:r>
              <a:rPr lang="en-US" sz="1600" b="1" dirty="0" err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크기를</a:t>
            </a:r>
            <a:r>
              <a:rPr 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sz="1600" b="1" dirty="0" err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알면</a:t>
            </a:r>
            <a:r>
              <a:rPr 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항상 하나의 삼각형이 만들어진다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CF8973BC-B8E6-B4E1-BF25-2CE4654CF2E3}"/>
              </a:ext>
            </a:extLst>
          </p:cNvPr>
          <p:cNvSpPr txBox="1"/>
          <p:nvPr/>
        </p:nvSpPr>
        <p:spPr>
          <a:xfrm>
            <a:off x="1961307" y="3435306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53F5547B-CE3C-93B2-F396-EE3350BEE391}"/>
              </a:ext>
            </a:extLst>
          </p:cNvPr>
          <p:cNvSpPr txBox="1"/>
          <p:nvPr/>
        </p:nvSpPr>
        <p:spPr>
          <a:xfrm>
            <a:off x="1961307" y="4884467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D32229E2-D2EA-2413-8921-6ED3663EB2A2}"/>
              </a:ext>
            </a:extLst>
          </p:cNvPr>
          <p:cNvSpPr txBox="1">
            <a:spLocks/>
          </p:cNvSpPr>
          <p:nvPr/>
        </p:nvSpPr>
        <p:spPr>
          <a:xfrm>
            <a:off x="9944100" y="287124"/>
            <a:ext cx="11965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B3CB1300-E945-5591-0FD7-C70D12CFDE9F}"/>
              </a:ext>
            </a:extLst>
          </p:cNvPr>
          <p:cNvSpPr txBox="1"/>
          <p:nvPr/>
        </p:nvSpPr>
        <p:spPr>
          <a:xfrm>
            <a:off x="2189907" y="3738640"/>
            <a:ext cx="8421946" cy="609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600" kern="0" spc="-2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변의 길이와 한 각의 크기가 주어져도</a:t>
            </a:r>
            <a:r>
              <a:rPr lang="en-US" altLang="ko-KR" sz="1600" kern="0" spc="-2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600" kern="0" spc="-2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주어진 각이 어디에 있는지에 따라 삼각형이 두 개 만들어지거나 만들어지지 않는 경우도 있기 때문이다</a:t>
            </a:r>
            <a:r>
              <a:rPr lang="en-US" altLang="ko-KR" sz="1600" kern="0" spc="-2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ko-KR" altLang="en-US" sz="1200" kern="0" spc="-2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6" name="Text 20">
            <a:extLst>
              <a:ext uri="{FF2B5EF4-FFF2-40B4-BE49-F238E27FC236}">
                <a16:creationId xmlns:a16="http://schemas.microsoft.com/office/drawing/2014/main" id="{72A026F5-9EDE-2BA9-7053-611F090E4CE3}"/>
              </a:ext>
            </a:extLst>
          </p:cNvPr>
          <p:cNvSpPr txBox="1"/>
          <p:nvPr/>
        </p:nvSpPr>
        <p:spPr>
          <a:xfrm>
            <a:off x="2189907" y="5245004"/>
            <a:ext cx="8421946" cy="2713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fontAlgn="base" latinLnBrk="1">
              <a:lnSpc>
                <a:spcPct val="120000"/>
              </a:lnSpc>
            </a:pP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변의 길이와 한 각의 크기로 하나의 삼각형이 결정되는 경우도 있고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결정되지 않는 경우도 있다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ko-KR" altLang="en-US" sz="16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461150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162CC-E1D4-73C0-B855-8618F5EF0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385D45D8-0E4A-1896-FA1E-82A41D5DDCA1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D4FAEC75-38AE-B28C-DA54-81F827610FEE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오답 처방전 </a:t>
            </a:r>
            <a:r>
              <a:rPr lang="en-US" altLang="ko-KR" dirty="0"/>
              <a:t>– </a:t>
            </a:r>
            <a:r>
              <a:rPr lang="ko-KR" altLang="en-US" dirty="0"/>
              <a:t>학생 예시 답안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763D9E21-A901-B841-411A-863CADD1F3DF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295EB576-08C6-B4F2-F2E3-7A729FC6349E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F8B39142-77E1-8B2E-41D0-4CCF857FB06B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 냈었던 오답들에 대한 처방전을 만들어 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FF587395-0457-472E-1E71-2B7410773921}"/>
              </a:ext>
            </a:extLst>
          </p:cNvPr>
          <p:cNvGraphicFramePr>
            <a:graphicFrameLocks noGrp="1"/>
          </p:cNvGraphicFramePr>
          <p:nvPr/>
        </p:nvGraphicFramePr>
        <p:xfrm>
          <a:off x="1387612" y="2331673"/>
          <a:ext cx="9512999" cy="3780369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965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744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5D54C56E-5D16-6079-E852-1362E64FF146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26A1705D-4653-F55F-3360-C6E423D19C0C}"/>
              </a:ext>
            </a:extLst>
          </p:cNvPr>
          <p:cNvSpPr txBox="1"/>
          <p:nvPr/>
        </p:nvSpPr>
        <p:spPr>
          <a:xfrm>
            <a:off x="1961307" y="2993045"/>
            <a:ext cx="5552802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두 </a:t>
            </a:r>
            <a:r>
              <a:rPr lang="ko-KR" altLang="en-US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각</a:t>
            </a:r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의 </a:t>
            </a:r>
            <a:r>
              <a:rPr lang="ko-KR" altLang="en-US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크기와 한 변의 길이만 알면 항상 하나의 삼각형이 만들어진다</a:t>
            </a:r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 </a:t>
            </a:r>
            <a:endParaRPr lang="en-US" altLang="ko-KR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2B48C24D-B0AE-C87C-1EB8-52917241A8DE}"/>
              </a:ext>
            </a:extLst>
          </p:cNvPr>
          <p:cNvSpPr txBox="1"/>
          <p:nvPr/>
        </p:nvSpPr>
        <p:spPr>
          <a:xfrm>
            <a:off x="1961307" y="3435306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9C6165D8-5A2B-32F7-BAA7-7651E28FD933}"/>
              </a:ext>
            </a:extLst>
          </p:cNvPr>
          <p:cNvSpPr txBox="1"/>
          <p:nvPr/>
        </p:nvSpPr>
        <p:spPr>
          <a:xfrm>
            <a:off x="1961307" y="4884467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28B73F8C-9CD8-A23F-11BE-D42DBBF39689}"/>
              </a:ext>
            </a:extLst>
          </p:cNvPr>
          <p:cNvSpPr txBox="1">
            <a:spLocks/>
          </p:cNvSpPr>
          <p:nvPr/>
        </p:nvSpPr>
        <p:spPr>
          <a:xfrm>
            <a:off x="9944100" y="287124"/>
            <a:ext cx="11965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DF1B3CF1-9EC2-0C3F-E148-E97E3ED7B40B}"/>
              </a:ext>
            </a:extLst>
          </p:cNvPr>
          <p:cNvSpPr txBox="1"/>
          <p:nvPr/>
        </p:nvSpPr>
        <p:spPr>
          <a:xfrm>
            <a:off x="2189907" y="3738640"/>
            <a:ext cx="8421946" cy="609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각과 한 </a:t>
            </a:r>
            <a:r>
              <a:rPr lang="ko-KR" altLang="en-US" sz="1600" dirty="0" err="1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변이라고만</a:t>
            </a: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하면 어떤 변인지가 정해져 있지 않다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따라서 어떤 변이 </a:t>
            </a:r>
            <a:r>
              <a:rPr lang="ko-KR" altLang="en-US" sz="1600" dirty="0" err="1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주어지느냐에</a:t>
            </a: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따라 각의 크기는 같지만 크기가 다른 삼각형이 만들어질 수 있다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ko-KR" altLang="en-US" sz="16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6" name="Text 20">
            <a:extLst>
              <a:ext uri="{FF2B5EF4-FFF2-40B4-BE49-F238E27FC236}">
                <a16:creationId xmlns:a16="http://schemas.microsoft.com/office/drawing/2014/main" id="{99328A42-6F86-84DA-C743-A76714CA57AB}"/>
              </a:ext>
            </a:extLst>
          </p:cNvPr>
          <p:cNvSpPr txBox="1"/>
          <p:nvPr/>
        </p:nvSpPr>
        <p:spPr>
          <a:xfrm>
            <a:off x="2189907" y="5245004"/>
            <a:ext cx="8421946" cy="2713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fontAlgn="base" latinLnBrk="1">
              <a:lnSpc>
                <a:spcPct val="120000"/>
              </a:lnSpc>
            </a:pPr>
            <a:r>
              <a:rPr lang="ko-KR" altLang="en-US" sz="1600" b="1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한 변의 길이와 그 양 끝 각의 크기</a:t>
            </a: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가 주어지면 하나의 삼각형이 결정된다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ko-KR" altLang="en-US" sz="16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77387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41ADD-4F91-62F6-0371-804C81F3E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7A3453C9-45ED-B864-F8F1-D811EA0E2A34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024BE387-FE98-FA11-3D22-1D0B33172927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오답 처방전 </a:t>
            </a:r>
            <a:r>
              <a:rPr lang="en-US" altLang="ko-KR" dirty="0"/>
              <a:t>– </a:t>
            </a:r>
            <a:r>
              <a:rPr lang="ko-KR" altLang="en-US" dirty="0"/>
              <a:t>학생 예시 답안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981567BC-0950-3DFC-2DC6-795D1F77A631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688F1CC1-199C-E0E9-38B5-99FA1F1DFCB4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AC357889-EF53-0633-597D-E902DF4D28D7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 냈었던 오답들에 대한 처방전을 만들어 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030921C8-6BB9-D7BD-323D-CB75621C6B0D}"/>
              </a:ext>
            </a:extLst>
          </p:cNvPr>
          <p:cNvGraphicFramePr>
            <a:graphicFrameLocks noGrp="1"/>
          </p:cNvGraphicFramePr>
          <p:nvPr/>
        </p:nvGraphicFramePr>
        <p:xfrm>
          <a:off x="1387612" y="2331673"/>
          <a:ext cx="9512999" cy="3780369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965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744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4E383CA8-E508-C0D1-126A-073F3A91334C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3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13F5A0C6-5495-A4E1-E151-C876DB5AB39E}"/>
              </a:ext>
            </a:extLst>
          </p:cNvPr>
          <p:cNvSpPr txBox="1"/>
          <p:nvPr/>
        </p:nvSpPr>
        <p:spPr>
          <a:xfrm>
            <a:off x="1961307" y="2993045"/>
            <a:ext cx="6442469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두 </a:t>
            </a:r>
            <a:r>
              <a:rPr lang="ko-KR" altLang="en-US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변의 길이와 그 끼인각의 크기가 주어진 경우에만 하나의 삼각형이 만들어진다</a:t>
            </a:r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 </a:t>
            </a:r>
            <a:endParaRPr lang="en-US" altLang="ko-KR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E3529503-1FF8-1269-EB9D-8754E5DAA068}"/>
              </a:ext>
            </a:extLst>
          </p:cNvPr>
          <p:cNvSpPr txBox="1"/>
          <p:nvPr/>
        </p:nvSpPr>
        <p:spPr>
          <a:xfrm>
            <a:off x="1961307" y="3435306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6F385819-EBFB-C7A2-5171-D1E9DD39C1A1}"/>
              </a:ext>
            </a:extLst>
          </p:cNvPr>
          <p:cNvSpPr txBox="1"/>
          <p:nvPr/>
        </p:nvSpPr>
        <p:spPr>
          <a:xfrm>
            <a:off x="1961307" y="4884467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D6E5CB95-9516-D960-91B5-08FB3F664F7F}"/>
              </a:ext>
            </a:extLst>
          </p:cNvPr>
          <p:cNvSpPr txBox="1">
            <a:spLocks/>
          </p:cNvSpPr>
          <p:nvPr/>
        </p:nvSpPr>
        <p:spPr>
          <a:xfrm>
            <a:off x="9944100" y="287124"/>
            <a:ext cx="11965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0780CEBF-F307-FD36-F99E-0DDD926CA1FF}"/>
              </a:ext>
            </a:extLst>
          </p:cNvPr>
          <p:cNvSpPr txBox="1"/>
          <p:nvPr/>
        </p:nvSpPr>
        <p:spPr>
          <a:xfrm>
            <a:off x="2189907" y="3738640"/>
            <a:ext cx="8421946" cy="2898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끼인각이 아니어도 주어진 각이 긴 변의 대각인 경우에는 하나의 삼각형이 만들어지는 경우가 있기 때문이다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ko-KR" altLang="en-US" sz="16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6" name="Text 20">
            <a:extLst>
              <a:ext uri="{FF2B5EF4-FFF2-40B4-BE49-F238E27FC236}">
                <a16:creationId xmlns:a16="http://schemas.microsoft.com/office/drawing/2014/main" id="{E9448367-6D05-9A17-0E79-03C7EF86C7A2}"/>
              </a:ext>
            </a:extLst>
          </p:cNvPr>
          <p:cNvSpPr txBox="1"/>
          <p:nvPr/>
        </p:nvSpPr>
        <p:spPr>
          <a:xfrm>
            <a:off x="2189907" y="5245004"/>
            <a:ext cx="8421946" cy="5668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fontAlgn="base" latinLnBrk="1">
              <a:lnSpc>
                <a:spcPct val="120000"/>
              </a:lnSpc>
            </a:pPr>
            <a:r>
              <a:rPr lang="ko-KR" altLang="en-US" sz="1600" b="1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변의 길이와 끼인각의 크기가</a:t>
            </a: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주어지면 하나의 삼각형이 결정된다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  <a:r>
              <a:rPr lang="ko-KR" altLang="en-US" sz="1600" b="1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또한 두 변의 길이와 한 각의 </a:t>
            </a:r>
            <a:r>
              <a:rPr lang="ko-KR" altLang="en-US" sz="1600" b="1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크기가  주어졌을 </a:t>
            </a:r>
            <a:r>
              <a:rPr lang="ko-KR" altLang="en-US" sz="1600" b="1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때에도</a:t>
            </a:r>
            <a:r>
              <a:rPr lang="en-US" altLang="ko-KR" sz="1600" b="1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</a:t>
            </a:r>
            <a:r>
              <a:rPr lang="ko-KR" altLang="en-US" sz="1600" b="1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주어진 각이 긴 변의 대각인 경우</a:t>
            </a: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에는 하나의 삼각형이 결정될 수 있다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ko-KR" altLang="en-US" sz="16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1223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8D49E-1EFD-C9BA-15E9-F4C485B2D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50F03CCA-FF59-50B3-0CAC-E5853D85B269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DD8A03B8-F0A1-C793-BBC9-ECC776BD26C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나만의 탐정 규칙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E1E052B4-06EA-69CE-93D9-7AB87B6B03BC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오답 처방전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992A2E74-2568-6DAC-5913-196E86158D6B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FB666757-E91B-8AE1-9A32-FA5B8FC030E3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6D88345E-7711-298D-75FF-2BD47B464285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지금까지 배운 내용을 정리하여 단 하나의 삼각형을 만드는 나만의 탐정 규칙을 적어봅시다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9B90C797-9FBC-B397-66A0-EC3673B37859}"/>
              </a:ext>
            </a:extLst>
          </p:cNvPr>
          <p:cNvSpPr/>
          <p:nvPr/>
        </p:nvSpPr>
        <p:spPr>
          <a:xfrm>
            <a:off x="1387612" y="2634915"/>
            <a:ext cx="9416776" cy="3633537"/>
          </a:xfrm>
          <a:prstGeom prst="roundRect">
            <a:avLst>
              <a:gd name="adj" fmla="val 7436"/>
            </a:avLst>
          </a:prstGeom>
          <a:solidFill>
            <a:schemeClr val="accent2">
              <a:lumMod val="20000"/>
              <a:lumOff val="80000"/>
              <a:alpha val="2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17479A5-21BF-3BA2-B063-8279D64FB155}"/>
              </a:ext>
            </a:extLst>
          </p:cNvPr>
          <p:cNvGrpSpPr/>
          <p:nvPr/>
        </p:nvGrpSpPr>
        <p:grpSpPr>
          <a:xfrm>
            <a:off x="1714907" y="2422652"/>
            <a:ext cx="2123168" cy="466344"/>
            <a:chOff x="1778407" y="1939380"/>
            <a:chExt cx="2123168" cy="466344"/>
          </a:xfrm>
        </p:grpSpPr>
        <p:sp>
          <p:nvSpPr>
            <p:cNvPr id="5" name="Shape 15">
              <a:extLst>
                <a:ext uri="{FF2B5EF4-FFF2-40B4-BE49-F238E27FC236}">
                  <a16:creationId xmlns:a16="http://schemas.microsoft.com/office/drawing/2014/main" id="{05F185CE-BB17-8140-DC45-0A8C4C024590}"/>
                </a:ext>
              </a:extLst>
            </p:cNvPr>
            <p:cNvSpPr/>
            <p:nvPr/>
          </p:nvSpPr>
          <p:spPr>
            <a:xfrm>
              <a:off x="1778407" y="1939380"/>
              <a:ext cx="2123168" cy="46634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lIns="396000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나만의 탐정 규칙</a:t>
              </a:r>
            </a:p>
          </p:txBody>
        </p: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C862D496-9949-2390-6E65-8B71A50A86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3772BDC-1E2B-3C66-B0FB-98CC01E15E5E}"/>
              </a:ext>
            </a:extLst>
          </p:cNvPr>
          <p:cNvGrpSpPr/>
          <p:nvPr/>
        </p:nvGrpSpPr>
        <p:grpSpPr>
          <a:xfrm>
            <a:off x="1818775" y="4047982"/>
            <a:ext cx="8492288" cy="1460500"/>
            <a:chOff x="1778406" y="3628322"/>
            <a:chExt cx="8622894" cy="1460500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22412319-E12D-340D-BA58-BBF89749F30C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36283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9DE969CB-243F-8BE6-8F95-5907271228B0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435857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E9C36BFA-62A0-DF8B-CB0F-0E706C197BB5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50888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 6">
            <a:extLst>
              <a:ext uri="{FF2B5EF4-FFF2-40B4-BE49-F238E27FC236}">
                <a16:creationId xmlns:a16="http://schemas.microsoft.com/office/drawing/2014/main" id="{9D2CE96F-E347-2E1F-2F8F-04FEAF0043C2}"/>
              </a:ext>
            </a:extLst>
          </p:cNvPr>
          <p:cNvSpPr txBox="1"/>
          <p:nvPr/>
        </p:nvSpPr>
        <p:spPr>
          <a:xfrm>
            <a:off x="1802470" y="3075634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100" b="1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단 하나의 삼</a:t>
            </a:r>
            <a:r>
              <a:rPr lang="en-US" altLang="ko-KR" sz="2100" b="1" dirty="0" err="1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각형</a:t>
            </a:r>
            <a:r>
              <a:rPr lang="ko-KR" altLang="en-US" sz="2100" b="1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을 만들기 위해서는</a:t>
            </a:r>
            <a:endParaRPr lang="en-US" altLang="ko-KR" sz="21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F69E7173-5A32-DB2A-8457-CB4F94C16224}"/>
              </a:ext>
            </a:extLst>
          </p:cNvPr>
          <p:cNvSpPr txBox="1"/>
          <p:nvPr/>
        </p:nvSpPr>
        <p:spPr>
          <a:xfrm>
            <a:off x="1802470" y="5649972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그것이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rgbClr val="A55C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바로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찾던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‘</a:t>
            </a:r>
            <a:r>
              <a:rPr lang="ko-KR" altLang="en-US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숨은 단서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’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이다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!</a:t>
            </a:r>
            <a:endParaRPr lang="en-US" altLang="ko-KR" sz="2100" dirty="0">
              <a:ln>
                <a:solidFill>
                  <a:schemeClr val="accent2"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5" name="텍스트 개체 틀 17">
            <a:extLst>
              <a:ext uri="{FF2B5EF4-FFF2-40B4-BE49-F238E27FC236}">
                <a16:creationId xmlns:a16="http://schemas.microsoft.com/office/drawing/2014/main" id="{72859BF6-98E8-2CAE-99C2-4E5A522F568B}"/>
              </a:ext>
            </a:extLst>
          </p:cNvPr>
          <p:cNvSpPr txBox="1">
            <a:spLocks/>
          </p:cNvSpPr>
          <p:nvPr/>
        </p:nvSpPr>
        <p:spPr>
          <a:xfrm>
            <a:off x="1818775" y="3612399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36" name="텍스트 개체 틀 17">
            <a:extLst>
              <a:ext uri="{FF2B5EF4-FFF2-40B4-BE49-F238E27FC236}">
                <a16:creationId xmlns:a16="http://schemas.microsoft.com/office/drawing/2014/main" id="{1D4168B8-93C5-0FBA-AAF4-DEDFFE86BEBD}"/>
              </a:ext>
            </a:extLst>
          </p:cNvPr>
          <p:cNvSpPr txBox="1">
            <a:spLocks/>
          </p:cNvSpPr>
          <p:nvPr/>
        </p:nvSpPr>
        <p:spPr>
          <a:xfrm>
            <a:off x="1818775" y="4300015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37" name="텍스트 개체 틀 17">
            <a:extLst>
              <a:ext uri="{FF2B5EF4-FFF2-40B4-BE49-F238E27FC236}">
                <a16:creationId xmlns:a16="http://schemas.microsoft.com/office/drawing/2014/main" id="{BAF09B04-FF9A-5E3C-BE00-716C7AAABBAF}"/>
              </a:ext>
            </a:extLst>
          </p:cNvPr>
          <p:cNvSpPr txBox="1">
            <a:spLocks/>
          </p:cNvSpPr>
          <p:nvPr/>
        </p:nvSpPr>
        <p:spPr>
          <a:xfrm>
            <a:off x="1818775" y="5016236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3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331471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2455F-516A-5299-D8AF-DC23CD3F1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5F9643A7-55F4-D51A-75DB-186845E341E3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C1091809-C362-CC89-8444-AB63D5106CFD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나만의 탐정 규칙 </a:t>
            </a:r>
            <a:r>
              <a:rPr lang="en-US" altLang="ko-KR" dirty="0"/>
              <a:t>– </a:t>
            </a:r>
            <a:r>
              <a:rPr lang="ko-KR" altLang="en-US" dirty="0"/>
              <a:t>학생 예시 답안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8FB20DE4-8158-9069-07E8-A6A5BA189640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F03CB387-425D-0FC9-2BB1-06651154A19C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D957289A-7C31-830D-3496-EBEB272E18A6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지금까지 배운 내용을 정리하여 단 하나의 삼각형을 만드는 나만의 탐정 규칙을 적어봅시다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67AFA4D-D2B5-9742-6421-214F12673223}"/>
              </a:ext>
            </a:extLst>
          </p:cNvPr>
          <p:cNvSpPr/>
          <p:nvPr/>
        </p:nvSpPr>
        <p:spPr>
          <a:xfrm>
            <a:off x="1387612" y="2547831"/>
            <a:ext cx="9416776" cy="3935961"/>
          </a:xfrm>
          <a:prstGeom prst="roundRect">
            <a:avLst>
              <a:gd name="adj" fmla="val 7436"/>
            </a:avLst>
          </a:prstGeom>
          <a:solidFill>
            <a:schemeClr val="accent2">
              <a:lumMod val="20000"/>
              <a:lumOff val="80000"/>
              <a:alpha val="2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8D2821D5-A9B9-9699-CDE6-ADCFC60433AA}"/>
              </a:ext>
            </a:extLst>
          </p:cNvPr>
          <p:cNvGrpSpPr/>
          <p:nvPr/>
        </p:nvGrpSpPr>
        <p:grpSpPr>
          <a:xfrm>
            <a:off x="1714907" y="2335568"/>
            <a:ext cx="2123168" cy="466344"/>
            <a:chOff x="1778407" y="1939380"/>
            <a:chExt cx="2123168" cy="466344"/>
          </a:xfrm>
        </p:grpSpPr>
        <p:sp>
          <p:nvSpPr>
            <p:cNvPr id="5" name="Shape 15">
              <a:extLst>
                <a:ext uri="{FF2B5EF4-FFF2-40B4-BE49-F238E27FC236}">
                  <a16:creationId xmlns:a16="http://schemas.microsoft.com/office/drawing/2014/main" id="{6F232F55-7868-2DBD-2EE0-6F3382D32488}"/>
                </a:ext>
              </a:extLst>
            </p:cNvPr>
            <p:cNvSpPr/>
            <p:nvPr/>
          </p:nvSpPr>
          <p:spPr>
            <a:xfrm>
              <a:off x="1778407" y="1939380"/>
              <a:ext cx="2123168" cy="46634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lIns="396000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나만의 탐정 규칙</a:t>
              </a:r>
            </a:p>
          </p:txBody>
        </p: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4289E84F-4B95-1144-6FE0-75A9441EE6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B435200-FA31-4527-8781-127B51D1986A}"/>
              </a:ext>
            </a:extLst>
          </p:cNvPr>
          <p:cNvGrpSpPr/>
          <p:nvPr/>
        </p:nvGrpSpPr>
        <p:grpSpPr>
          <a:xfrm>
            <a:off x="1818775" y="3960898"/>
            <a:ext cx="8492288" cy="1750786"/>
            <a:chOff x="1778406" y="3628322"/>
            <a:chExt cx="8622894" cy="1750786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6A75A3F-D06A-8D5C-C48F-542B93B9F347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36283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55E8876-1893-30B3-5567-9AB7AA28FA61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435857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3AD56183-16F4-6A33-6A44-A968588E6D58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5379108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 6">
            <a:extLst>
              <a:ext uri="{FF2B5EF4-FFF2-40B4-BE49-F238E27FC236}">
                <a16:creationId xmlns:a16="http://schemas.microsoft.com/office/drawing/2014/main" id="{A9E72D83-CECF-5C1F-4537-0BBD36EDD139}"/>
              </a:ext>
            </a:extLst>
          </p:cNvPr>
          <p:cNvSpPr txBox="1"/>
          <p:nvPr/>
        </p:nvSpPr>
        <p:spPr>
          <a:xfrm>
            <a:off x="1802470" y="2988550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100" b="1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단 하나의 삼</a:t>
            </a:r>
            <a:r>
              <a:rPr lang="en-US" altLang="ko-KR" sz="2100" b="1" dirty="0" err="1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각형</a:t>
            </a:r>
            <a:r>
              <a:rPr lang="ko-KR" altLang="en-US" sz="2100" b="1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을 만들기 위해서는</a:t>
            </a:r>
            <a:endParaRPr lang="en-US" altLang="ko-KR" sz="21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27CA7D3C-2D83-4C2B-9C30-5AC63A37944C}"/>
              </a:ext>
            </a:extLst>
          </p:cNvPr>
          <p:cNvSpPr txBox="1"/>
          <p:nvPr/>
        </p:nvSpPr>
        <p:spPr>
          <a:xfrm>
            <a:off x="1802470" y="5836940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그것이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rgbClr val="A55C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바로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찾던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‘</a:t>
            </a:r>
            <a:r>
              <a:rPr lang="ko-KR" altLang="en-US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숨은 단서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’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이다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!</a:t>
            </a:r>
            <a:endParaRPr lang="en-US" altLang="ko-KR" sz="2100" dirty="0">
              <a:ln>
                <a:solidFill>
                  <a:schemeClr val="accent2"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5" name="텍스트 개체 틀 17">
            <a:extLst>
              <a:ext uri="{FF2B5EF4-FFF2-40B4-BE49-F238E27FC236}">
                <a16:creationId xmlns:a16="http://schemas.microsoft.com/office/drawing/2014/main" id="{9FDCCFCD-D283-B231-7EBA-084BBF9225FA}"/>
              </a:ext>
            </a:extLst>
          </p:cNvPr>
          <p:cNvSpPr txBox="1">
            <a:spLocks/>
          </p:cNvSpPr>
          <p:nvPr/>
        </p:nvSpPr>
        <p:spPr>
          <a:xfrm>
            <a:off x="1818775" y="3525315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36" name="텍스트 개체 틀 17">
            <a:extLst>
              <a:ext uri="{FF2B5EF4-FFF2-40B4-BE49-F238E27FC236}">
                <a16:creationId xmlns:a16="http://schemas.microsoft.com/office/drawing/2014/main" id="{762B3E8C-7D9F-CC23-A848-EACFD5A2DFAB}"/>
              </a:ext>
            </a:extLst>
          </p:cNvPr>
          <p:cNvSpPr txBox="1">
            <a:spLocks/>
          </p:cNvSpPr>
          <p:nvPr/>
        </p:nvSpPr>
        <p:spPr>
          <a:xfrm>
            <a:off x="1818775" y="4212931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37" name="텍스트 개체 틀 17">
            <a:extLst>
              <a:ext uri="{FF2B5EF4-FFF2-40B4-BE49-F238E27FC236}">
                <a16:creationId xmlns:a16="http://schemas.microsoft.com/office/drawing/2014/main" id="{04370E5D-4158-B906-1D89-925A84DF5DE3}"/>
              </a:ext>
            </a:extLst>
          </p:cNvPr>
          <p:cNvSpPr txBox="1">
            <a:spLocks/>
          </p:cNvSpPr>
          <p:nvPr/>
        </p:nvSpPr>
        <p:spPr>
          <a:xfrm>
            <a:off x="1818775" y="4906292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3</a:t>
            </a:r>
            <a:endParaRPr lang="ko-KR" altLang="en-US" sz="1400" dirty="0"/>
          </a:p>
        </p:txBody>
      </p:sp>
      <p:sp>
        <p:nvSpPr>
          <p:cNvPr id="3" name="Text 6">
            <a:extLst>
              <a:ext uri="{FF2B5EF4-FFF2-40B4-BE49-F238E27FC236}">
                <a16:creationId xmlns:a16="http://schemas.microsoft.com/office/drawing/2014/main" id="{3B4D194E-F1AD-FF77-1FD7-441003E4F3EE}"/>
              </a:ext>
            </a:extLst>
          </p:cNvPr>
          <p:cNvSpPr txBox="1"/>
          <p:nvPr/>
        </p:nvSpPr>
        <p:spPr>
          <a:xfrm>
            <a:off x="2213061" y="3482356"/>
            <a:ext cx="8098002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000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세 변의 길이</a:t>
            </a:r>
            <a:r>
              <a:rPr lang="ko-KR" altLang="en-US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가 모두 주어져야 한다</a:t>
            </a:r>
            <a:r>
              <a:rPr lang="en-US" altLang="ko-KR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ko-KR" altLang="en-US" sz="2400" kern="0" dirty="0">
              <a:solidFill>
                <a:srgbClr val="00000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E62F3917-4E6F-6F61-7F7D-68C1169DFC51}"/>
              </a:ext>
            </a:extLst>
          </p:cNvPr>
          <p:cNvSpPr txBox="1"/>
          <p:nvPr/>
        </p:nvSpPr>
        <p:spPr>
          <a:xfrm>
            <a:off x="2213061" y="4162697"/>
            <a:ext cx="8098002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000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한 변의 길이와 그 양 끝 각의 크기</a:t>
            </a:r>
            <a:r>
              <a:rPr lang="ko-KR" altLang="en-US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가 주어져야 한다</a:t>
            </a:r>
            <a:r>
              <a:rPr lang="en-US" altLang="ko-KR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ko-KR" altLang="en-US" sz="2000" kern="0" dirty="0">
              <a:solidFill>
                <a:srgbClr val="00000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2CE69162-628B-FDA0-F35B-4B343B87E30A}"/>
              </a:ext>
            </a:extLst>
          </p:cNvPr>
          <p:cNvSpPr txBox="1"/>
          <p:nvPr/>
        </p:nvSpPr>
        <p:spPr>
          <a:xfrm>
            <a:off x="2213061" y="4861984"/>
            <a:ext cx="7094891" cy="70852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변</a:t>
            </a:r>
            <a:r>
              <a:rPr lang="ko-KR" altLang="en-US" sz="2000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의 길이와</a:t>
            </a:r>
            <a:r>
              <a:rPr lang="en-US" altLang="ko-KR" sz="2000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그 </a:t>
            </a:r>
            <a:r>
              <a:rPr lang="en-US" altLang="ko-KR" sz="2000" b="1" kern="0" dirty="0" err="1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끼인각의</a:t>
            </a:r>
            <a:r>
              <a:rPr lang="en-US" altLang="ko-KR" sz="2000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b="1" kern="0" dirty="0" err="1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크기</a:t>
            </a:r>
            <a:r>
              <a:rPr lang="en-US" altLang="ko-KR" sz="2000" kern="0" dirty="0" err="1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가</a:t>
            </a:r>
            <a:r>
              <a:rPr lang="en-US" altLang="ko-KR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kern="0" dirty="0" err="1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주어져야</a:t>
            </a:r>
            <a:r>
              <a:rPr lang="en-US" altLang="ko-KR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kern="0" dirty="0" err="1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하며</a:t>
            </a:r>
            <a:r>
              <a:rPr lang="en-US" altLang="ko-KR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en-US" altLang="ko-KR" sz="2000" b="1" kern="0" dirty="0" err="1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끼인각이</a:t>
            </a:r>
            <a:r>
              <a:rPr lang="en-US" altLang="ko-KR" sz="2000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b="1" kern="0" dirty="0" err="1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아닐</a:t>
            </a:r>
            <a:r>
              <a:rPr lang="en-US" altLang="ko-KR" sz="2000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b="1" kern="0" dirty="0" err="1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때에는</a:t>
            </a:r>
            <a:br>
              <a:rPr lang="en-US" altLang="ko-KR" sz="2000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</a:br>
            <a:r>
              <a:rPr lang="en-US" altLang="ko-KR" sz="2000" b="1" kern="0" dirty="0" err="1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주어진</a:t>
            </a:r>
            <a:r>
              <a:rPr lang="en-US" altLang="ko-KR" sz="2000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b="1" kern="0" dirty="0" err="1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각이</a:t>
            </a:r>
            <a:r>
              <a:rPr lang="en-US" altLang="ko-KR" sz="2000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긴 </a:t>
            </a:r>
            <a:r>
              <a:rPr lang="en-US" altLang="ko-KR" sz="2000" b="1" kern="0" dirty="0" err="1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변의</a:t>
            </a:r>
            <a:r>
              <a:rPr lang="en-US" altLang="ko-KR" sz="2000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b="1" kern="0" dirty="0" err="1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대각</a:t>
            </a:r>
            <a:r>
              <a:rPr lang="en-US" altLang="ko-KR" sz="2000" kern="0" dirty="0" err="1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이면</a:t>
            </a:r>
            <a:r>
              <a:rPr lang="en-US" altLang="ko-KR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kern="0" dirty="0" err="1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하나로</a:t>
            </a:r>
            <a:r>
              <a:rPr lang="en-US" altLang="ko-KR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kern="0" dirty="0" err="1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작도될</a:t>
            </a:r>
            <a:r>
              <a:rPr lang="en-US" altLang="ko-KR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수 </a:t>
            </a:r>
            <a:r>
              <a:rPr lang="en-US" altLang="ko-KR" sz="2000" kern="0" dirty="0" err="1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있다</a:t>
            </a:r>
            <a:r>
              <a:rPr lang="en-US" altLang="ko-KR" sz="2000" kern="0" dirty="0">
                <a:solidFill>
                  <a:srgbClr val="00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19" name="텍스트 개체 틀 17">
            <a:extLst>
              <a:ext uri="{FF2B5EF4-FFF2-40B4-BE49-F238E27FC236}">
                <a16:creationId xmlns:a16="http://schemas.microsoft.com/office/drawing/2014/main" id="{81A1CACB-D3DE-7F94-381F-D2EAB15CA72A}"/>
              </a:ext>
            </a:extLst>
          </p:cNvPr>
          <p:cNvSpPr txBox="1">
            <a:spLocks/>
          </p:cNvSpPr>
          <p:nvPr/>
        </p:nvSpPr>
        <p:spPr>
          <a:xfrm>
            <a:off x="9944100" y="287124"/>
            <a:ext cx="11965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</p:spTree>
    <p:extLst>
      <p:ext uri="{BB962C8B-B14F-4D97-AF65-F5344CB8AC3E}">
        <p14:creationId xmlns:p14="http://schemas.microsoft.com/office/powerpoint/2010/main" val="12811402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822602" y="2260005"/>
            <a:ext cx="8953805" cy="19056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8800" b="1" kern="0" spc="-150" dirty="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002060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감사합니다</a:t>
            </a:r>
            <a:r>
              <a:rPr lang="en-US" altLang="ko-KR" sz="8800" b="1" kern="0" spc="-150" dirty="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002060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 </a:t>
            </a:r>
            <a:endParaRPr lang="en-US" sz="8800" dirty="0">
              <a:ln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002060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sp>
        <p:nvSpPr>
          <p:cNvPr id="8" name="Text 4"/>
          <p:cNvSpPr/>
          <p:nvPr/>
        </p:nvSpPr>
        <p:spPr>
          <a:xfrm>
            <a:off x="4326941" y="6284991"/>
            <a:ext cx="3543300" cy="438912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none" lIns="254000" tIns="101600" rIns="254000" bIns="101600" rtlCol="0" anchor="ctr"/>
          <a:lstStyle/>
          <a:p>
            <a:pPr marL="0" indent="0" algn="ctr">
              <a:buNone/>
            </a:pPr>
            <a:r>
              <a:rPr lang="en-US" sz="1600" b="1" kern="0" spc="6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MISSION · 중학교 1학년 · </a:t>
            </a:r>
            <a:r>
              <a:rPr lang="ko-KR" altLang="en-US" sz="1600" b="1" kern="0" spc="6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삼각형의 </a:t>
            </a:r>
            <a:r>
              <a:rPr lang="en-US" sz="1600" b="1" kern="0" spc="60" dirty="0" err="1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작도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031385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</TotalTime>
  <Words>3172</Words>
  <Application>Microsoft Office PowerPoint</Application>
  <PresentationFormat>와이드스크린</PresentationFormat>
  <Paragraphs>490</Paragraphs>
  <Slides>43</Slides>
  <Notes>36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52" baseType="lpstr">
      <vt:lpstr>Pretendard</vt:lpstr>
      <vt:lpstr>Arial</vt:lpstr>
      <vt:lpstr>Wingdings</vt:lpstr>
      <vt:lpstr>Cambria Math</vt:lpstr>
      <vt:lpstr>함초롬바탕</vt:lpstr>
      <vt:lpstr>Pretendard Black</vt:lpstr>
      <vt:lpstr>Pretendard ExtraBold</vt:lpstr>
      <vt:lpstr>Pretendard SemiBold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Inc. CEMWARE</cp:lastModifiedBy>
  <cp:revision>154</cp:revision>
  <dcterms:created xsi:type="dcterms:W3CDTF">2026-07-29T16:22:04Z</dcterms:created>
  <dcterms:modified xsi:type="dcterms:W3CDTF">2026-09-08T01:54:56Z</dcterms:modified>
</cp:coreProperties>
</file>