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42"/>
  </p:notesMasterIdLst>
  <p:sldIdLst>
    <p:sldId id="256" r:id="rId2"/>
    <p:sldId id="303" r:id="rId3"/>
    <p:sldId id="304" r:id="rId4"/>
    <p:sldId id="305" r:id="rId5"/>
    <p:sldId id="390" r:id="rId6"/>
    <p:sldId id="391" r:id="rId7"/>
    <p:sldId id="425" r:id="rId8"/>
    <p:sldId id="426" r:id="rId9"/>
    <p:sldId id="423" r:id="rId10"/>
    <p:sldId id="394" r:id="rId11"/>
    <p:sldId id="427" r:id="rId12"/>
    <p:sldId id="429" r:id="rId13"/>
    <p:sldId id="397" r:id="rId14"/>
    <p:sldId id="326" r:id="rId15"/>
    <p:sldId id="448" r:id="rId16"/>
    <p:sldId id="431" r:id="rId17"/>
    <p:sldId id="434" r:id="rId18"/>
    <p:sldId id="435" r:id="rId19"/>
    <p:sldId id="403" r:id="rId20"/>
    <p:sldId id="436" r:id="rId21"/>
    <p:sldId id="437" r:id="rId22"/>
    <p:sldId id="438" r:id="rId23"/>
    <p:sldId id="439" r:id="rId24"/>
    <p:sldId id="440" r:id="rId25"/>
    <p:sldId id="441" r:id="rId26"/>
    <p:sldId id="442" r:id="rId27"/>
    <p:sldId id="443" r:id="rId28"/>
    <p:sldId id="444" r:id="rId29"/>
    <p:sldId id="411" r:id="rId30"/>
    <p:sldId id="404" r:id="rId31"/>
    <p:sldId id="445" r:id="rId32"/>
    <p:sldId id="446" r:id="rId33"/>
    <p:sldId id="415" r:id="rId34"/>
    <p:sldId id="417" r:id="rId35"/>
    <p:sldId id="418" r:id="rId36"/>
    <p:sldId id="419" r:id="rId37"/>
    <p:sldId id="420" r:id="rId38"/>
    <p:sldId id="421" r:id="rId39"/>
    <p:sldId id="433" r:id="rId40"/>
    <p:sldId id="389" r:id="rId41"/>
  </p:sldIdLst>
  <p:sldSz cx="12192000" cy="6858000"/>
  <p:notesSz cx="6858000" cy="12192000"/>
  <p:embeddedFontLst>
    <p:embeddedFont>
      <p:font typeface="Cambria Math" panose="02040503050406030204" pitchFamily="18" charset="0"/>
      <p:regular r:id="rId43"/>
    </p:embeddedFont>
    <p:embeddedFont>
      <p:font typeface="Pretendard" panose="02000503000000020004" pitchFamily="50" charset="-127"/>
      <p:regular r:id="rId44"/>
      <p:bold r:id="rId45"/>
    </p:embeddedFont>
    <p:embeddedFont>
      <p:font typeface="Pretendard Black" panose="02000A03000000020004" pitchFamily="50" charset="-127"/>
      <p:bold r:id="rId46"/>
    </p:embeddedFont>
    <p:embeddedFont>
      <p:font typeface="Pretendard ExtraBold" panose="02000903000000020004" pitchFamily="50" charset="-127"/>
      <p:bold r:id="rId47"/>
    </p:embeddedFont>
    <p:embeddedFont>
      <p:font typeface="Pretendard Medium" panose="02000603000000020004" pitchFamily="50" charset="-127"/>
      <p:regular r:id="rId48"/>
    </p:embeddedFont>
    <p:embeddedFont>
      <p:font typeface="Pretendard SemiBold" panose="02000703000000020004" pitchFamily="50" charset="-127"/>
      <p:bold r:id="rId49"/>
    </p:embeddedFont>
    <p:embeddedFont>
      <p:font typeface="함초롬돋움" panose="020B0604000101010101" pitchFamily="50" charset="-127"/>
      <p:regular r:id="rId50"/>
      <p:bold r:id="rId51"/>
    </p:embeddedFont>
    <p:embeddedFont>
      <p:font typeface="함초롬바탕" panose="02030604000101010101" pitchFamily="18" charset="-127"/>
      <p:regular r:id="rId52"/>
      <p:bold r:id="rId5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AF4"/>
    <a:srgbClr val="2F57AA"/>
    <a:srgbClr val="DED7FA"/>
    <a:srgbClr val="FFFFFF"/>
    <a:srgbClr val="00B050"/>
    <a:srgbClr val="0C4CAB"/>
    <a:srgbClr val="0B3F94"/>
    <a:srgbClr val="2A3648"/>
    <a:srgbClr val="262626"/>
    <a:srgbClr val="DF30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87" autoAdjust="0"/>
    <p:restoredTop sz="88364" autoAdjust="0"/>
  </p:normalViewPr>
  <p:slideViewPr>
    <p:cSldViewPr snapToGrid="0" snapToObjects="1">
      <p:cViewPr varScale="1">
        <p:scale>
          <a:sx n="94" d="100"/>
          <a:sy n="94" d="100"/>
        </p:scale>
        <p:origin x="8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5930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6C7A33-B018-40B0-AE62-D32D59BF8F9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4558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5936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D33F8B-4AFF-64E9-6330-9E5D722E9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7D6DC7F-D0A3-23FA-EF12-CAFA46C634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E1E0723-14B7-48C7-D3F1-37889BD42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1716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31FB6-9793-501F-3CD1-FC7A451ED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1B66827-1F72-CEDE-3C1E-2561A2E6FD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CD6720A-2876-7E9A-0B08-1BEB7EA9D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3203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E3B99-5D35-D21F-2794-A62AD6A9E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99CBD6A-9ABB-37BC-E5B0-9A3F564324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1328B6D-65D0-B6AA-5F82-33085A2FF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indent="0" algn="l" fontAlgn="base" latinLnBrk="1">
              <a:lnSpc>
                <a:spcPct val="115000"/>
              </a:lnSpc>
              <a:spcBef>
                <a:spcPts val="500"/>
              </a:spcBef>
              <a:spcAft>
                <a:spcPts val="200"/>
              </a:spcAft>
            </a:pP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-1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컷 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1">
              <a:lnSpc>
                <a:spcPct val="115000"/>
              </a:lnSpc>
              <a:spcBef>
                <a:spcPts val="500"/>
              </a:spcBef>
              <a:spcAft>
                <a:spcPts val="200"/>
              </a:spcAft>
            </a:pP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“그림에서 두 모서리 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BC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와 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DE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는 만나지 않지만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, 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두 직선 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BC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와 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DE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는 한 점에서 만나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 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그러므로 두 직선은 꼬인 위치에 있다고 할 수 없어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.”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1">
              <a:lnSpc>
                <a:spcPct val="115000"/>
              </a:lnSpc>
              <a:spcBef>
                <a:spcPts val="500"/>
              </a:spcBef>
              <a:spcAft>
                <a:spcPts val="200"/>
              </a:spcAft>
            </a:pP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- 2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컷 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1">
              <a:lnSpc>
                <a:spcPct val="115000"/>
              </a:lnSpc>
              <a:spcBef>
                <a:spcPts val="500"/>
              </a:spcBef>
              <a:spcAft>
                <a:spcPts val="200"/>
              </a:spcAft>
            </a:pP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“두 직선의 방향이 비슷해 보인다고 해서 평행이라고 할 수는 없어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 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두 직선이 같은 평면에 있으면서 만나지 않아야 평행이야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.”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1">
              <a:lnSpc>
                <a:spcPct val="115000"/>
              </a:lnSpc>
              <a:spcBef>
                <a:spcPts val="500"/>
              </a:spcBef>
              <a:spcAft>
                <a:spcPts val="200"/>
              </a:spcAft>
            </a:pP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- 3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컷 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1">
              <a:lnSpc>
                <a:spcPct val="115000"/>
              </a:lnSpc>
              <a:spcBef>
                <a:spcPts val="500"/>
              </a:spcBef>
              <a:spcAft>
                <a:spcPts val="200"/>
              </a:spcAft>
            </a:pP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“두 직선을 연장하면 만날 것처럼 보여도 실제 공간에서는 만나지 않아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 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두 직선은 꼬인 위치에 있어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.”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1">
              <a:lnSpc>
                <a:spcPct val="115000"/>
              </a:lnSpc>
              <a:spcBef>
                <a:spcPts val="500"/>
              </a:spcBef>
              <a:spcAft>
                <a:spcPts val="200"/>
              </a:spcAft>
            </a:pP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- 4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컷 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1">
              <a:lnSpc>
                <a:spcPct val="115000"/>
              </a:lnSpc>
              <a:spcBef>
                <a:spcPts val="500"/>
              </a:spcBef>
              <a:spcAft>
                <a:spcPts val="200"/>
              </a:spcAft>
            </a:pP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“겨냥도에서는 실제로 만나지 않는 두 직선도 교차하는 것처럼 보일 수 있어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 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그림에서 교차하는 것처럼 보인다고 해서 실제로 만난다고 판단해서는 안 돼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.”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38711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A1C09E-1C88-943E-A7CB-0957B69CC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AAD66D2-A52E-C75B-2C32-78D6E4B602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33F3FC4-EAD8-D2E9-5D08-EB760F9AB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indent="0" algn="l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나는 지금까지의 활동을 통해 입체도형의 그림에서 보이는 모습만으로 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두 직선의 위치 관계를 판단해서는 안 된다는 것을 알게 되었다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 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각 모서리를 연장한 직선을 생각하고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, 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두 직선이 평행한지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, 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한 점에서 만나는지 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확인해야 하며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, </a:t>
            </a:r>
            <a:r>
              <a:rPr lang="ko-KR" altLang="en-US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두 직선이 같은 평면에 있는지도 살펴보아야 한다는 것을 알게 되었다</a:t>
            </a:r>
            <a:r>
              <a:rPr lang="en-US" altLang="ko-KR" sz="1200" u="none" kern="0" spc="0" dirty="0">
                <a:solidFill>
                  <a:srgbClr val="0000FF"/>
                </a:solidFill>
                <a:effectLst/>
                <a:uFill>
                  <a:solidFill>
                    <a:srgbClr val="000000"/>
                  </a:solidFill>
                </a:uFill>
                <a:latin typeface="함초롬돋움" panose="020B0604000101010101" pitchFamily="50" charset="-127"/>
                <a:ea typeface="함초롬돋움" panose="020B0604000101010101" pitchFamily="50" charset="-127"/>
              </a:rPr>
              <a:t>. </a:t>
            </a:r>
            <a:endParaRPr lang="ko-KR" altLang="en-US" sz="1200" u="none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8056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39386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171450" indent="-171450">
              <a:buFontTx/>
              <a:buChar char="-"/>
            </a:pPr>
            <a:r>
              <a:rPr lang="ko-KR" altLang="en-US" baseline="0" dirty="0"/>
              <a:t>자동차를 오른쪽에서 본 모습을 확인한다</a:t>
            </a:r>
            <a:r>
              <a:rPr lang="en-US" altLang="ko-KR" baseline="0" dirty="0"/>
              <a:t>.</a:t>
            </a:r>
          </a:p>
          <a:p>
            <a:pPr marL="171450" indent="-171450">
              <a:buFontTx/>
              <a:buChar char="-"/>
            </a:pPr>
            <a:r>
              <a:rPr lang="ko-KR" altLang="en-US" baseline="0" dirty="0"/>
              <a:t>기둥 뒤쪽에 서서 자동차를 본 모습을 확인한다</a:t>
            </a:r>
            <a:r>
              <a:rPr lang="en-US" altLang="ko-KR" baseline="0" dirty="0"/>
              <a:t>.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3002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dirty="0"/>
              <a:t>① 면 </a:t>
            </a:r>
            <a:r>
              <a:rPr lang="en-US" altLang="ko-KR" dirty="0"/>
              <a:t>ABCDE</a:t>
            </a:r>
            <a:r>
              <a:rPr lang="ko-KR" altLang="en-US" dirty="0"/>
              <a:t>를 정면으로 본 모양에서는</a:t>
            </a:r>
            <a:r>
              <a:rPr lang="en-US" altLang="ko-KR" baseline="0" dirty="0"/>
              <a:t> </a:t>
            </a:r>
            <a:r>
              <a:rPr lang="ko-KR" altLang="en-US" baseline="0" dirty="0"/>
              <a:t>두</a:t>
            </a:r>
            <a:r>
              <a:rPr lang="ko-KR" altLang="en-US" dirty="0"/>
              <a:t> 직선은 방향이 다르고</a:t>
            </a:r>
            <a:r>
              <a:rPr lang="en-US" altLang="ko-KR" dirty="0"/>
              <a:t>, </a:t>
            </a:r>
            <a:r>
              <a:rPr lang="ko-KR" altLang="en-US" dirty="0"/>
              <a:t>만나지 않는다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dirty="0"/>
              <a:t>면 </a:t>
            </a:r>
            <a:r>
              <a:rPr lang="en-US" altLang="ko-KR" dirty="0"/>
              <a:t>BGHC</a:t>
            </a:r>
            <a:r>
              <a:rPr lang="ko-KR" altLang="en-US" dirty="0"/>
              <a:t>를 정면으로 본 모양에서는 두 직선은 방향이 다르다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dirty="0"/>
              <a:t>② 면 </a:t>
            </a:r>
            <a:r>
              <a:rPr lang="en-US" altLang="ko-KR" dirty="0"/>
              <a:t>ABCDE</a:t>
            </a:r>
            <a:r>
              <a:rPr lang="ko-KR" altLang="en-US" dirty="0"/>
              <a:t>를 정면에서 본 모양에서 두 직선의 방향이 다르다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dirty="0"/>
              <a:t>면 </a:t>
            </a:r>
            <a:r>
              <a:rPr lang="en-US" altLang="ko-KR" dirty="0"/>
              <a:t>CHID</a:t>
            </a:r>
            <a:r>
              <a:rPr lang="ko-KR" altLang="en-US" dirty="0"/>
              <a:t>를 정면으로 본 모양에서 두 직선은 만나지 않는다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7092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BC</m:t>
                        </m:r>
                      </m:e>
                    </m:acc>
                  </m:oMath>
                </a14:m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DI</m:t>
                        </m:r>
                      </m:e>
                    </m:acc>
                  </m:oMath>
                </a14:m>
                <a:r>
                  <a:rPr lang="en-US" altLang="ko-KR" i="1" dirty="0">
                    <a:latin typeface="Cambria Math" panose="02040503050406030204" pitchFamily="18" charset="0"/>
                    <a:ea typeface="Pretendard" panose="02000503000000020004"/>
                  </a:rPr>
                  <a:t> </a:t>
                </a:r>
                <a:r>
                  <a:rPr lang="en-US" altLang="ko-KR" i="0" dirty="0">
                    <a:latin typeface="Cambria Math" panose="02040503050406030204" pitchFamily="18" charset="0"/>
                    <a:ea typeface="Pretendard" panose="02000503000000020004"/>
                  </a:rPr>
                  <a:t>:</a:t>
                </a:r>
                <a:r>
                  <a:rPr lang="en-US" altLang="ko-KR" i="0" baseline="0" dirty="0">
                    <a:latin typeface="Cambria Math" panose="02040503050406030204" pitchFamily="18" charset="0"/>
                    <a:ea typeface="Pretendard" panose="02000503000000020004"/>
                  </a:rPr>
                  <a:t> </a:t>
                </a:r>
                <a:r>
                  <a:rPr lang="ko-KR" altLang="en-US" i="0" baseline="0" dirty="0">
                    <a:latin typeface="Cambria Math" panose="02040503050406030204" pitchFamily="18" charset="0"/>
                    <a:ea typeface="Pretendard" panose="02000503000000020004"/>
                  </a:rPr>
                  <a:t>면 </a:t>
                </a:r>
                <a:r>
                  <a:rPr lang="en-US" altLang="ko-KR" i="0" baseline="0" dirty="0">
                    <a:latin typeface="Cambria Math" panose="02040503050406030204" pitchFamily="18" charset="0"/>
                    <a:ea typeface="Pretendard" panose="02000503000000020004"/>
                  </a:rPr>
                  <a:t>ABCDE, </a:t>
                </a:r>
                <a:r>
                  <a:rPr lang="ko-KR" altLang="en-US" i="0" baseline="0" dirty="0">
                    <a:latin typeface="Cambria Math" panose="02040503050406030204" pitchFamily="18" charset="0"/>
                    <a:ea typeface="Pretendard" panose="02000503000000020004"/>
                  </a:rPr>
                  <a:t>꼬인 위치에 있다</a:t>
                </a:r>
                <a:r>
                  <a:rPr lang="en-US" altLang="ko-KR" i="0" baseline="0" dirty="0">
                    <a:latin typeface="Cambria Math" panose="02040503050406030204" pitchFamily="18" charset="0"/>
                    <a:ea typeface="Pretendard" panose="02000503000000020004"/>
                  </a:rPr>
                  <a:t>.</a:t>
                </a:r>
                <a:endParaRPr lang="en-US" altLang="ko-KR" i="1" dirty="0">
                  <a:latin typeface="Cambria Math" panose="02040503050406030204" pitchFamily="18" charset="0"/>
                  <a:ea typeface="Pretendard" panose="02000503000000020004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BC</m:t>
                        </m:r>
                      </m:e>
                    </m:acc>
                  </m:oMath>
                </a14:m>
                <a:r>
                  <a:rPr lang="ko-KR" altLang="en-US" dirty="0">
                    <a:latin typeface="Pretendard" panose="02000503000000020004"/>
                  </a:rPr>
                  <a:t>와 </a:t>
                </a: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IJ</m:t>
                        </m:r>
                      </m:e>
                    </m:acc>
                  </m:oMath>
                </a14:m>
                <a:r>
                  <a:rPr lang="ko-KR" altLang="en-US" dirty="0">
                    <a:latin typeface="Pretendard" panose="02000503000000020004"/>
                  </a:rPr>
                  <a:t> </a:t>
                </a:r>
                <a:r>
                  <a:rPr lang="en-US" altLang="ko-KR" dirty="0">
                    <a:latin typeface="Pretendard" panose="02000503000000020004"/>
                  </a:rPr>
                  <a:t>: </a:t>
                </a:r>
                <a:r>
                  <a:rPr lang="ko-KR" altLang="en-US" dirty="0">
                    <a:latin typeface="Pretendard" panose="02000503000000020004"/>
                  </a:rPr>
                  <a:t>면 </a:t>
                </a:r>
                <a:r>
                  <a:rPr lang="en-US" altLang="ko-KR" dirty="0">
                    <a:latin typeface="Pretendard" panose="02000503000000020004"/>
                  </a:rPr>
                  <a:t>CHID, </a:t>
                </a:r>
                <a:r>
                  <a:rPr lang="ko-KR" altLang="en-US" dirty="0">
                    <a:latin typeface="Pretendard" panose="02000503000000020004"/>
                  </a:rPr>
                  <a:t>꼬인 위치에 있다</a:t>
                </a:r>
                <a:r>
                  <a:rPr lang="en-US" altLang="ko-KR" dirty="0">
                    <a:latin typeface="Pretendard" panose="02000503000000020004"/>
                  </a:rPr>
                  <a:t>.</a:t>
                </a:r>
                <a:endParaRPr lang="ko-KR" altLang="en-US" dirty="0">
                  <a:latin typeface="Pretendard" panose="02000503000000020004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en-US" altLang="ko-KR" dirty="0"/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(BC)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(DI) ⃡</a:t>
                </a:r>
                <a:r>
                  <a:rPr lang="en-US" altLang="ko-KR" i="1" dirty="0">
                    <a:latin typeface="Cambria Math" panose="02040503050406030204" pitchFamily="18" charset="0"/>
                    <a:ea typeface="Pretendard" panose="02000503000000020004"/>
                  </a:rPr>
                  <a:t> </a:t>
                </a:r>
                <a:r>
                  <a:rPr lang="en-US" altLang="ko-KR" i="0" dirty="0">
                    <a:latin typeface="Cambria Math" panose="02040503050406030204" pitchFamily="18" charset="0"/>
                    <a:ea typeface="Pretendard" panose="02000503000000020004"/>
                  </a:rPr>
                  <a:t>:</a:t>
                </a:r>
                <a:r>
                  <a:rPr lang="en-US" altLang="ko-KR" i="0" baseline="0" dirty="0">
                    <a:latin typeface="Cambria Math" panose="02040503050406030204" pitchFamily="18" charset="0"/>
                    <a:ea typeface="Pretendard" panose="02000503000000020004"/>
                  </a:rPr>
                  <a:t> </a:t>
                </a:r>
                <a:r>
                  <a:rPr lang="ko-KR" altLang="en-US" i="0" baseline="0" dirty="0">
                    <a:latin typeface="Cambria Math" panose="02040503050406030204" pitchFamily="18" charset="0"/>
                    <a:ea typeface="Pretendard" panose="02000503000000020004"/>
                  </a:rPr>
                  <a:t>면 </a:t>
                </a:r>
                <a:r>
                  <a:rPr lang="en-US" altLang="ko-KR" i="0" baseline="0" dirty="0">
                    <a:latin typeface="Cambria Math" panose="02040503050406030204" pitchFamily="18" charset="0"/>
                    <a:ea typeface="Pretendard" panose="02000503000000020004"/>
                  </a:rPr>
                  <a:t>ABCDE, </a:t>
                </a:r>
                <a:r>
                  <a:rPr lang="ko-KR" altLang="en-US" i="0" baseline="0" dirty="0">
                    <a:latin typeface="Cambria Math" panose="02040503050406030204" pitchFamily="18" charset="0"/>
                    <a:ea typeface="Pretendard" panose="02000503000000020004"/>
                  </a:rPr>
                  <a:t>꼬인 위치에 있다</a:t>
                </a:r>
                <a:r>
                  <a:rPr lang="en-US" altLang="ko-KR" i="0" baseline="0" dirty="0">
                    <a:latin typeface="Cambria Math" panose="02040503050406030204" pitchFamily="18" charset="0"/>
                    <a:ea typeface="Pretendard" panose="02000503000000020004"/>
                  </a:rPr>
                  <a:t>.</a:t>
                </a:r>
                <a:endParaRPr lang="en-US" altLang="ko-KR" i="1" dirty="0">
                  <a:latin typeface="Cambria Math" panose="02040503050406030204" pitchFamily="18" charset="0"/>
                  <a:ea typeface="Pretendard" panose="02000503000000020004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b="0" i="0">
                    <a:latin typeface="Cambria Math" panose="02040503050406030204" pitchFamily="18" charset="0"/>
                    <a:ea typeface="Pretendard" panose="02000503000000020004"/>
                  </a:rPr>
                  <a:t>(BC) ⃡</a:t>
                </a:r>
                <a:r>
                  <a:rPr lang="ko-KR" altLang="en-US" dirty="0">
                    <a:latin typeface="Pretendard" panose="02000503000000020004"/>
                  </a:rPr>
                  <a:t>와 </a:t>
                </a:r>
                <a:r>
                  <a:rPr lang="en-US" altLang="ko-KR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dirty="0">
                    <a:latin typeface="Pretendard" panose="02000503000000020004"/>
                  </a:rPr>
                  <a:t> </a:t>
                </a:r>
                <a:r>
                  <a:rPr lang="en-US" altLang="ko-KR" dirty="0">
                    <a:latin typeface="Pretendard" panose="02000503000000020004"/>
                  </a:rPr>
                  <a:t>: </a:t>
                </a:r>
                <a:r>
                  <a:rPr lang="ko-KR" altLang="en-US" dirty="0">
                    <a:latin typeface="Pretendard" panose="02000503000000020004"/>
                  </a:rPr>
                  <a:t>면 </a:t>
                </a:r>
                <a:r>
                  <a:rPr lang="en-US" altLang="ko-KR" dirty="0">
                    <a:latin typeface="Pretendard" panose="02000503000000020004"/>
                  </a:rPr>
                  <a:t>CHID, </a:t>
                </a:r>
                <a:r>
                  <a:rPr lang="ko-KR" altLang="en-US" dirty="0">
                    <a:latin typeface="Pretendard" panose="02000503000000020004"/>
                  </a:rPr>
                  <a:t>꼬인 위치에 있다</a:t>
                </a:r>
                <a:r>
                  <a:rPr lang="en-US" altLang="ko-KR" dirty="0">
                    <a:latin typeface="Pretendard" panose="02000503000000020004"/>
                  </a:rPr>
                  <a:t>.</a:t>
                </a:r>
                <a:endParaRPr lang="ko-KR" altLang="en-US" dirty="0">
                  <a:latin typeface="Pretendard" panose="02000503000000020004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en-US" altLang="ko-KR" dirty="0"/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6383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7AD7E-3FCB-E10A-0E55-8BF07B45C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92860B0-28BC-E718-94DD-989A7B0AD4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B5EAF40-29B0-003A-F6D4-79445FE66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한 면을 정면으로 봤을 때</a:t>
            </a:r>
            <a:r>
              <a:rPr lang="en-US" altLang="ko-KR" sz="120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sz="120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직선이 보이는 모습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0748383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AB</m:t>
                        </m:r>
                      </m:e>
                    </m:acc>
                  </m:oMath>
                </a14:m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EF</m:t>
                        </m:r>
                      </m:e>
                    </m:acc>
                  </m:oMath>
                </a14:m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AB</m:t>
                        </m:r>
                      </m:e>
                    </m:acc>
                  </m:oMath>
                </a14:m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DE</m:t>
                        </m:r>
                      </m:e>
                    </m:acc>
                  </m:oMath>
                </a14:m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AB</m:t>
                        </m:r>
                      </m:e>
                    </m:acc>
                  </m:oMath>
                </a14:m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DJ</m:t>
                        </m:r>
                      </m:e>
                    </m:acc>
                  </m:oMath>
                </a14:m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AB</m:t>
                        </m:r>
                      </m:e>
                    </m:acc>
                  </m:oMath>
                </a14:m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200" b="0" i="0" smtClean="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IJ</m:t>
                        </m:r>
                      </m:e>
                    </m:acc>
                  </m:oMath>
                </a14:m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6604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ko-KR" altLang="en-US" baseline="0" dirty="0"/>
              <a:t>두 직선은 서로 평행하다</a:t>
            </a:r>
            <a:r>
              <a:rPr lang="en-US" altLang="ko-KR" baseline="0" dirty="0"/>
              <a:t>.</a:t>
            </a:r>
          </a:p>
          <a:p>
            <a:pPr marL="171450" marR="0" lvl="0" indent="-1714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ko-KR" altLang="en-US" baseline="0" dirty="0"/>
              <a:t>네 점 </a:t>
            </a:r>
            <a:r>
              <a:rPr lang="en-US" altLang="ko-KR" baseline="0" dirty="0"/>
              <a:t>A, B, J, K</a:t>
            </a:r>
            <a:r>
              <a:rPr lang="ko-KR" altLang="en-US" baseline="0" dirty="0"/>
              <a:t>를 지나는 평면은 두 직선을 모두 포함한다</a:t>
            </a:r>
            <a:r>
              <a:rPr lang="en-US" altLang="ko-KR" baseline="0" dirty="0"/>
              <a:t>.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15985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모두 포함하는 평면이 있는 경우 두 직선은 서로 평행하거나</a:t>
            </a:r>
            <a:r>
              <a:rPr lang="en-US" altLang="ko-KR" sz="1200" b="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sz="1200" b="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한 점에서 만난다</a:t>
            </a:r>
            <a:r>
              <a:rPr lang="en-US" altLang="ko-KR" sz="1200" b="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b="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82459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모두 포함하는 평면이 없는 경우</a:t>
            </a:r>
            <a:r>
              <a:rPr lang="en-US" altLang="ko-KR" sz="120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sz="120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직선은 꼬인 위치에 있다</a:t>
            </a:r>
            <a:r>
              <a:rPr lang="en-US" altLang="ko-KR" sz="120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85168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DEF68-2455-5679-C39C-01DB2E613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A6960EC-32D8-CB20-B987-19068B0587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CF5DC46-3671-10E8-100F-770810561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모두 포함하는 평면을 찾는 것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6614294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CC97C-C15D-BEC5-4A7C-DF2CD89BA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E5EE22-A3F8-A75D-2195-982373505B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78E1F-5BC5-6DDE-176E-A4DE10CD6A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DDB9AF-D20B-1490-3AF2-10E87B8EBD1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867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DB883-2A80-5ECF-097D-61AE3C8EBD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1ACDA46-2638-545D-3A09-21576FEF87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16157BB-FF7F-0588-CA80-C0F7D6332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5855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F2E07A-86EE-C031-2E11-F22573477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124CDD7-7F98-5427-204E-174245D807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8E80CEE-7696-A2D3-9046-E9F9651F4C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99898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3CBEC6-FC98-E2C1-5BC1-5DF6E3E2A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2E5F69B-CE6A-22F3-48F2-7055882297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B4E5A48-ACAF-D0CA-27A1-DDCAC828D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748504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4DCE2-8863-D73A-029A-F1C78ACB2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9BC1CAE-1670-EB8C-2FCC-81467CD404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D438F95-ED1A-D89F-8C66-11CD8578A8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366511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D3FC0C-2312-377D-1633-705CF3525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AE58D47-CD68-0334-BF5C-874BB63CA9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326BE3F-56C7-05F4-09C6-777E84539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095727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619A9-1CB5-0061-0B04-1D2B5D47B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2E6F964-2CC4-D645-ED8B-D56A50C8F9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3548E12E-B8B8-41B0-3946-2EF025BA762C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sz="1200" dirty="0"/>
                  <a:t>오답에서 놓친 점 </a:t>
                </a:r>
                <a:endParaRPr lang="en-US" altLang="ko-KR" sz="1200" dirty="0"/>
              </a:p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ko-KR" sz="1200" dirty="0"/>
                  <a:t>· 모서리의 보이는 부분만 보고 판단하였다.</a:t>
                </a:r>
                <a:br>
                  <a:rPr lang="ko-KR" altLang="ko-KR" sz="1200" dirty="0"/>
                </a:br>
                <a:r>
                  <a:rPr lang="ko-KR" altLang="ko-KR" sz="1200" dirty="0"/>
                  <a:t>· 평면 그림에서 만나거나 평행해 보이는 모습만 보고 판단하였다.</a:t>
                </a:r>
                <a:br>
                  <a:rPr lang="ko-KR" altLang="ko-KR" sz="1200" dirty="0"/>
                </a:br>
                <a:r>
                  <a:rPr lang="ko-KR" altLang="ko-KR" sz="1200" dirty="0"/>
                  <a:t>· 입체도형의 겉면만을 평면이라고 생각하였다.</a:t>
                </a:r>
                <a:br>
                  <a:rPr lang="ko-KR" altLang="ko-KR" sz="1200" dirty="0"/>
                </a:br>
                <a:r>
                  <a:rPr lang="ko-KR" altLang="ko-KR" sz="1200" dirty="0"/>
                  <a:t>· 두 직선을 모두 포함하는 평면이 있는지 확인하지 않았다.</a:t>
                </a:r>
                <a:endParaRPr lang="en-US" altLang="ko-KR" sz="1200" dirty="0"/>
              </a:p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US" altLang="ko-KR" sz="1200" dirty="0">
                  <a:solidFill>
                    <a:srgbClr val="0B3F94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endParaRPr>
              </a:p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sz="12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정확하게 판단하기 위해 더 확인할 것 </a:t>
                </a:r>
                <a:endParaRPr lang="en-US" altLang="ko-KR" sz="1200" dirty="0">
                  <a:solidFill>
                    <a:srgbClr val="0B3F94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endParaRPr>
              </a:p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ko-KR" sz="1200" dirty="0"/>
                  <a:t>· 모서리를 양쪽으로 연장한 직선을 생각한다.</a:t>
                </a:r>
                <a:br>
                  <a:rPr lang="ko-KR" altLang="ko-KR" sz="1200" dirty="0"/>
                </a:br>
                <a:r>
                  <a:rPr lang="ko-KR" altLang="ko-KR" sz="1200" dirty="0"/>
                  <a:t>· 필요하면 입체도형을 여러 방향에서 살펴본다.</a:t>
                </a:r>
                <a:br>
                  <a:rPr lang="ko-KR" altLang="ko-KR" sz="1200" dirty="0"/>
                </a:br>
                <a:r>
                  <a:rPr lang="ko-KR" altLang="ko-KR" sz="1200" dirty="0"/>
                  <a:t>· 두 직선을 모두 포함하는 평면이 있는지 확인한다.</a:t>
                </a:r>
                <a:endParaRPr lang="en-US" altLang="ko-KR" sz="1200" dirty="0"/>
              </a:p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ko-KR" altLang="en-US" sz="1200" dirty="0">
                  <a:solidFill>
                    <a:srgbClr val="0B3F94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endParaRPr>
              </a:p>
            </p:txBody>
          </p:sp>
        </mc:Choice>
        <mc:Fallback xmlns="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3548E12E-B8B8-41B0-3946-2EF025BA762C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dirty="0"/>
                  <a:t>삼각형이 </a:t>
                </a:r>
                <a:r>
                  <a:rPr lang="en-US" altLang="ko-KR" dirty="0"/>
                  <a:t>1</a:t>
                </a:r>
                <a:r>
                  <a:rPr lang="ko-KR" altLang="en-US" dirty="0"/>
                  <a:t>개로 정해지는 경우</a:t>
                </a:r>
                <a:r>
                  <a:rPr lang="en-US" altLang="ko-KR" dirty="0"/>
                  <a:t>: </a:t>
                </a:r>
                <a:r>
                  <a:rPr lang="en-US" altLang="ko-KR" sz="1200" b="1" i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(𝑪𝑨) ̅=𝟓𝒄𝒎</a:t>
                </a:r>
                <a:r>
                  <a:rPr lang="en-US" altLang="ko-KR" sz="1200" b="1" i="1" dirty="0">
                    <a:solidFill>
                      <a:srgbClr val="14202E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, </a:t>
                </a:r>
                <a:r>
                  <a:rPr lang="en-US" altLang="ko-KR" sz="1200" b="1" i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(𝑨𝑩) ̅=𝟔𝒄𝒎</a:t>
                </a:r>
                <a:r>
                  <a:rPr lang="en-US" altLang="ko-KR" sz="1200" b="1" i="1" dirty="0">
                    <a:solidFill>
                      <a:srgbClr val="14202E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, </a:t>
                </a:r>
                <a:r>
                  <a:rPr lang="en-US" altLang="ko-KR" sz="1200" b="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"∠</a:t>
                </a:r>
                <a:r>
                  <a:rPr lang="en-US" altLang="ko-KR" sz="1200" b="1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 𝑪=</a:t>
                </a:r>
                <a:r>
                  <a:rPr lang="en-US" altLang="ko-KR" sz="1200" b="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"65</a:t>
                </a:r>
                <a:r>
                  <a:rPr lang="en-US" altLang="ko-KR" sz="120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°</a:t>
                </a:r>
                <a:r>
                  <a:rPr lang="ko-KR" altLang="en-US" sz="1200" i="0" dirty="0"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"</a:t>
                </a:r>
                <a:r>
                  <a:rPr lang="en-US" altLang="ko-KR" sz="900" dirty="0"/>
                  <a:t>, </a:t>
                </a:r>
                <a:r>
                  <a:rPr lang="en-US" altLang="ko-KR" sz="900" b="1" i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(𝑩𝑪) ̅=𝟓𝒄𝒎</a:t>
                </a:r>
                <a:r>
                  <a:rPr lang="en-US" altLang="ko-KR" sz="900" b="1" i="1" dirty="0">
                    <a:solidFill>
                      <a:srgbClr val="14202E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, </a:t>
                </a:r>
                <a:r>
                  <a:rPr lang="en-US" altLang="ko-KR" sz="900" b="1" i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(𝑪𝑨) ̅=𝟕𝒄𝒎</a:t>
                </a:r>
                <a:r>
                  <a:rPr lang="en-US" altLang="ko-KR" sz="900" b="1" i="1" dirty="0">
                    <a:solidFill>
                      <a:srgbClr val="14202E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, </a:t>
                </a:r>
                <a:r>
                  <a:rPr lang="en-US" altLang="ko-KR" sz="900" b="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"∠B</a:t>
                </a:r>
                <a:r>
                  <a:rPr lang="en-US" altLang="ko-KR" sz="900" b="1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"=</a:t>
                </a:r>
                <a:r>
                  <a:rPr lang="en-US" altLang="ko-KR" sz="900" b="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"80</a:t>
                </a:r>
                <a:r>
                  <a:rPr lang="en-US" altLang="ko-KR" sz="90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°</a:t>
                </a:r>
                <a:r>
                  <a:rPr lang="ko-KR" altLang="en-US" sz="900" i="0" dirty="0"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"</a:t>
                </a:r>
                <a:r>
                  <a:rPr lang="en-US" altLang="ko-KR" sz="900" dirty="0"/>
                  <a:t>, </a:t>
                </a:r>
                <a:r>
                  <a:rPr lang="en-US" altLang="ko-KR" sz="900" b="1" i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(𝑨𝑩) ̅=𝟓𝒄𝒎</a:t>
                </a:r>
                <a:r>
                  <a:rPr lang="en-US" altLang="ko-KR" sz="900" b="1" i="1" dirty="0">
                    <a:solidFill>
                      <a:srgbClr val="14202E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, </a:t>
                </a:r>
                <a:r>
                  <a:rPr lang="en-US" altLang="ko-KR" sz="900" b="1" i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(𝑩𝑪) ̅=𝟔𝒄𝒎</a:t>
                </a:r>
                <a:r>
                  <a:rPr lang="en-US" altLang="ko-KR" sz="900" b="1" i="1" dirty="0">
                    <a:solidFill>
                      <a:srgbClr val="14202E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, </a:t>
                </a:r>
                <a:r>
                  <a:rPr lang="en-US" altLang="ko-KR" sz="900" b="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"∠</a:t>
                </a:r>
                <a:r>
                  <a:rPr lang="en-US" altLang="ko-KR" sz="900" b="1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 𝑨=</a:t>
                </a:r>
                <a:r>
                  <a:rPr lang="en-US" altLang="ko-KR" sz="900" b="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"55</a:t>
                </a:r>
                <a:r>
                  <a:rPr lang="en-US" altLang="ko-KR" sz="90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°</a:t>
                </a:r>
                <a:r>
                  <a:rPr lang="ko-KR" altLang="en-US" sz="900" i="0" dirty="0"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"</a:t>
                </a:r>
                <a:r>
                  <a:rPr lang="en-US" altLang="ko-KR" sz="900" dirty="0"/>
                  <a:t>, </a:t>
                </a:r>
                <a:r>
                  <a:rPr lang="en-US" altLang="ko-KR" sz="900" b="1" i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(𝑪𝑨) ̅=𝟓𝒄𝒎</a:t>
                </a:r>
                <a:r>
                  <a:rPr lang="en-US" altLang="ko-KR" sz="900" b="1" i="1" dirty="0">
                    <a:solidFill>
                      <a:srgbClr val="14202E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, </a:t>
                </a:r>
                <a:r>
                  <a:rPr lang="en-US" altLang="ko-KR" sz="900" b="1" i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(𝑨𝑩) ̅=𝟔𝒄𝒎</a:t>
                </a:r>
                <a:r>
                  <a:rPr lang="en-US" altLang="ko-KR" sz="900" b="1" i="1" dirty="0">
                    <a:solidFill>
                      <a:srgbClr val="14202E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, </a:t>
                </a:r>
                <a:r>
                  <a:rPr lang="en-US" altLang="ko-KR" sz="900" b="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"∠C</a:t>
                </a:r>
                <a:r>
                  <a:rPr lang="en-US" altLang="ko-KR" sz="900" b="1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"=</a:t>
                </a:r>
                <a:r>
                  <a:rPr lang="en-US" altLang="ko-KR" sz="900" b="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"50</a:t>
                </a:r>
                <a:r>
                  <a:rPr lang="en-US" altLang="ko-KR" sz="900" i="0" dirty="0">
                    <a:solidFill>
                      <a:srgbClr val="14202E"/>
                    </a:solidFill>
                    <a:latin typeface="Cambria Math" panose="02040503050406030204" pitchFamily="18" charset="0"/>
                    <a:ea typeface="Pretendard" pitchFamily="34" charset="-122"/>
                    <a:cs typeface="Pretendard" pitchFamily="34" charset="-120"/>
                  </a:rPr>
                  <a:t>°</a:t>
                </a:r>
                <a:r>
                  <a:rPr lang="ko-KR" altLang="en-US" sz="900" i="0" dirty="0"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"</a:t>
                </a:r>
                <a:endParaRPr lang="en-US" altLang="ko-KR" sz="800" dirty="0"/>
              </a:p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sz="900" dirty="0"/>
                  <a:t>공통점</a:t>
                </a:r>
                <a:r>
                  <a:rPr lang="en-US" altLang="ko-KR" sz="900" dirty="0"/>
                  <a:t>: </a:t>
                </a:r>
                <a:r>
                  <a:rPr lang="en-US" altLang="ko-KR" sz="9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</a:t>
                </a:r>
                <a:r>
                  <a:rPr lang="ko-KR" altLang="en-US" sz="9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두 변의 길이와 끼인각이 아닌 한 각</a:t>
                </a:r>
                <a:r>
                  <a:rPr lang="en-US" altLang="ko-KR" sz="9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(SSA)</a:t>
                </a:r>
                <a:r>
                  <a:rPr lang="ko-KR" altLang="en-US" sz="9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이 주어졌을 때 삼각형이 하나만 만들어지는 경우가 있었다</a:t>
                </a:r>
                <a:r>
                  <a:rPr lang="en-US" altLang="ko-KR" sz="9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 </a:t>
                </a:r>
                <a:r>
                  <a:rPr lang="ko-KR" altLang="en-US" sz="9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그러한 경우들의 공통점을 살펴보니</a:t>
                </a:r>
                <a:r>
                  <a:rPr lang="en-US" altLang="ko-KR" sz="9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9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주어진 각이 둘 중 긴 변의 대각이었다</a:t>
                </a:r>
                <a:r>
                  <a:rPr lang="en-US" altLang="ko-KR" sz="900" dirty="0">
                    <a:solidFill>
                      <a:srgbClr val="0B3F94"/>
                    </a:solidFill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 </a:t>
                </a:r>
                <a:endParaRPr lang="ko-KR" altLang="en-US" sz="900" dirty="0">
                  <a:solidFill>
                    <a:srgbClr val="0B3F94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endParaRP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57332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55E190-0A0C-D979-6D74-17C3356FE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B998393-04D6-F7DD-2E9E-A4F8866EAF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71B6F04-244A-2E62-C3BD-2246656371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4089036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EC3497-1E43-DDC4-3682-2A55775B0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FB4CAB3-9543-03EE-AD8B-11E8929130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8DF7416-44A2-861B-DC42-4CA295337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935122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E9284-8E7A-1769-2AC3-10BE6F767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69F266D-4D0B-0B7A-99E1-3ADDF670FA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14ECBB9-DBFF-D305-BF90-BAD852AD1E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70338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708DD-0431-EEBF-E553-410C64345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E645D26-7A56-AF6E-EA12-5B6374FC58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5FF8469-2556-CDB9-6D56-B9EBBA2B1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7027214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31E714-26C0-7604-8BC2-3DCE59F09F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BF0817B-7472-7546-2DF1-886429A639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8359597-FBE3-A307-B8B5-A36893F0C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0479022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37761-2035-BE7C-35BE-88DC06C8D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82A1C0B-664F-B05A-26A9-FAC10376DC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619B397-DF92-3215-6C11-D52728B40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196920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442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E62F1D30-3239-400C-40E2-88C994C365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62400"/>
            <a:ext cx="12192000" cy="289560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6BA5CAC-A466-FDEC-5358-F4E59B93973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308" y="0"/>
            <a:ext cx="1358751" cy="117083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DE3DC4DA-0722-4149-7127-56A2A586CE6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4162" y="1330494"/>
            <a:ext cx="251554" cy="4507585"/>
          </a:xfrm>
          <a:prstGeom prst="rect">
            <a:avLst/>
          </a:prstGeom>
        </p:spPr>
      </p:pic>
      <p:sp>
        <p:nvSpPr>
          <p:cNvPr id="31" name="텍스트 개체 틀 9">
            <a:extLst>
              <a:ext uri="{FF2B5EF4-FFF2-40B4-BE49-F238E27FC236}">
                <a16:creationId xmlns:a16="http://schemas.microsoft.com/office/drawing/2014/main" id="{F2A0ADC9-37A2-D804-81FE-48968B53A71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308336" y="275471"/>
            <a:ext cx="744514" cy="389823"/>
          </a:xfrm>
        </p:spPr>
        <p:txBody>
          <a:bodyPr lIns="0" tIns="0" rIns="0" bIns="0" anchor="ctr"/>
          <a:lstStyle>
            <a:lvl1pPr algn="ctr">
              <a:buNone/>
              <a:defRPr sz="2600" b="1" spc="3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</p:spTree>
    <p:extLst>
      <p:ext uri="{BB962C8B-B14F-4D97-AF65-F5344CB8AC3E}">
        <p14:creationId xmlns:p14="http://schemas.microsoft.com/office/powerpoint/2010/main" val="3210147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EBD54482-BC55-8E06-0312-C0149C8C95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0379445F-F5B4-0FE0-F502-BF393B719A1B}"/>
              </a:ext>
            </a:extLst>
          </p:cNvPr>
          <p:cNvSpPr/>
          <p:nvPr userDrawn="1"/>
        </p:nvSpPr>
        <p:spPr>
          <a:xfrm>
            <a:off x="5512565" y="2034133"/>
            <a:ext cx="1166878" cy="505549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216000" tIns="18000" rIns="216000" bIns="18000" rtlCol="0" anchor="ctr">
            <a:noAutofit/>
          </a:bodyPr>
          <a:lstStyle/>
          <a:p>
            <a:pPr algn="ctr"/>
            <a:endParaRPr lang="ko-KR" altLang="en-US" sz="21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5A98AAD-291D-7817-D6C6-E20CF939BE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512564" y="2034857"/>
            <a:ext cx="1166878" cy="504825"/>
          </a:xfrm>
        </p:spPr>
        <p:txBody>
          <a:bodyPr anchor="ctr"/>
          <a:lstStyle>
            <a:lvl1pPr algn="ctr">
              <a:buNone/>
              <a:defRPr sz="21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</a:lstStyle>
          <a:p>
            <a:pPr lvl="0"/>
            <a:r>
              <a:rPr lang="en-US" altLang="ko-KR" dirty="0"/>
              <a:t>1</a:t>
            </a:r>
            <a:r>
              <a:rPr lang="ko-KR" altLang="en-US" dirty="0"/>
              <a:t>차시</a:t>
            </a:r>
          </a:p>
        </p:txBody>
      </p:sp>
      <p:sp>
        <p:nvSpPr>
          <p:cNvPr id="13" name="텍스트 개체 틀 9">
            <a:extLst>
              <a:ext uri="{FF2B5EF4-FFF2-40B4-BE49-F238E27FC236}">
                <a16:creationId xmlns:a16="http://schemas.microsoft.com/office/drawing/2014/main" id="{C0341AE0-A9B1-4193-2D7F-DB7B408C461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39850" y="2771085"/>
            <a:ext cx="9512300" cy="1061829"/>
          </a:xfrm>
        </p:spPr>
        <p:txBody>
          <a:bodyPr wrap="square" anchor="ctr">
            <a:spAutoFit/>
          </a:bodyPr>
          <a:lstStyle>
            <a:lvl1pPr algn="ctr">
              <a:buNone/>
              <a:defRPr sz="70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defRPr>
            </a:lvl1pPr>
          </a:lstStyle>
          <a:p>
            <a:pPr lvl="0"/>
            <a:r>
              <a:rPr lang="ko-KR" altLang="en-US" dirty="0"/>
              <a:t>제목이 들어갑니다</a:t>
            </a:r>
          </a:p>
        </p:txBody>
      </p:sp>
      <p:sp>
        <p:nvSpPr>
          <p:cNvPr id="14" name="텍스트 개체 틀 9">
            <a:extLst>
              <a:ext uri="{FF2B5EF4-FFF2-40B4-BE49-F238E27FC236}">
                <a16:creationId xmlns:a16="http://schemas.microsoft.com/office/drawing/2014/main" id="{51F4720C-F774-E8D0-CD8C-C683E3A2B74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39850" y="3940665"/>
            <a:ext cx="9512300" cy="369332"/>
          </a:xfrm>
        </p:spPr>
        <p:txBody>
          <a:bodyPr wrap="square" anchor="ctr">
            <a:spAutoFit/>
          </a:bodyPr>
          <a:lstStyle>
            <a:lvl1pPr algn="ctr">
              <a:buNone/>
              <a:defRPr sz="2000" b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</a:lstStyle>
          <a:p>
            <a:pPr lvl="0"/>
            <a:r>
              <a:rPr lang="ko-KR" altLang="en-US" dirty="0"/>
              <a:t>제목이 들어갑니다</a:t>
            </a:r>
          </a:p>
        </p:txBody>
      </p:sp>
    </p:spTree>
    <p:extLst>
      <p:ext uri="{BB962C8B-B14F-4D97-AF65-F5344CB8AC3E}">
        <p14:creationId xmlns:p14="http://schemas.microsoft.com/office/powerpoint/2010/main" val="3730067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EBD54482-BC55-8E06-0312-C0149C8C95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3706A9D-F46F-056E-491E-6513BEDA583E}"/>
              </a:ext>
            </a:extLst>
          </p:cNvPr>
          <p:cNvSpPr/>
          <p:nvPr userDrawn="1"/>
        </p:nvSpPr>
        <p:spPr>
          <a:xfrm>
            <a:off x="527050" y="406400"/>
            <a:ext cx="11137900" cy="6045200"/>
          </a:xfrm>
          <a:prstGeom prst="roundRect">
            <a:avLst>
              <a:gd name="adj" fmla="val 6373"/>
            </a:avLst>
          </a:prstGeom>
          <a:solidFill>
            <a:schemeClr val="bg1"/>
          </a:solidFill>
          <a:ln>
            <a:noFill/>
          </a:ln>
          <a:effectLst>
            <a:outerShdw blurRad="63500" sx="101000" sy="101000" algn="ctr" rotWithShape="0">
              <a:prstClr val="black">
                <a:alpha val="2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텍스트 개체 틀 9">
            <a:extLst>
              <a:ext uri="{FF2B5EF4-FFF2-40B4-BE49-F238E27FC236}">
                <a16:creationId xmlns:a16="http://schemas.microsoft.com/office/drawing/2014/main" id="{453D972B-E38A-9F6A-0FF6-D5AF561774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512564" y="1946077"/>
            <a:ext cx="1166878" cy="504825"/>
          </a:xfrm>
        </p:spPr>
        <p:txBody>
          <a:bodyPr anchor="ctr"/>
          <a:lstStyle>
            <a:lvl1pPr algn="ctr">
              <a:buNone/>
              <a:defRPr sz="21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</a:lstStyle>
          <a:p>
            <a:pPr lvl="0"/>
            <a:r>
              <a:rPr lang="ko-KR" altLang="en-US" dirty="0"/>
              <a:t>학습목표</a:t>
            </a:r>
          </a:p>
        </p:txBody>
      </p:sp>
      <p:sp>
        <p:nvSpPr>
          <p:cNvPr id="6" name="텍스트 개체 틀 9">
            <a:extLst>
              <a:ext uri="{FF2B5EF4-FFF2-40B4-BE49-F238E27FC236}">
                <a16:creationId xmlns:a16="http://schemas.microsoft.com/office/drawing/2014/main" id="{69214EF7-E4CE-34F8-3E74-F80BCF50B42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39850" y="2898085"/>
            <a:ext cx="9512300" cy="1061829"/>
          </a:xfrm>
        </p:spPr>
        <p:txBody>
          <a:bodyPr wrap="square" anchor="ctr">
            <a:spAutoFit/>
          </a:bodyPr>
          <a:lstStyle>
            <a:lvl1pPr algn="ctr">
              <a:buNone/>
              <a:defRPr sz="70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defRPr>
            </a:lvl1pPr>
          </a:lstStyle>
          <a:p>
            <a:pPr lvl="0"/>
            <a:r>
              <a:rPr lang="ko-KR" altLang="en-US" dirty="0"/>
              <a:t>제목이 들어갑니다</a:t>
            </a:r>
          </a:p>
        </p:txBody>
      </p:sp>
    </p:spTree>
    <p:extLst>
      <p:ext uri="{BB962C8B-B14F-4D97-AF65-F5344CB8AC3E}">
        <p14:creationId xmlns:p14="http://schemas.microsoft.com/office/powerpoint/2010/main" val="119148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콘텐츠 2개">
    <p:bg>
      <p:bgPr>
        <a:solidFill>
          <a:srgbClr val="D1E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4BFA917B-79C3-769F-7490-5F8AC1D09B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58" y="758524"/>
            <a:ext cx="11225834" cy="609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5880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91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F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809598" y="1724579"/>
            <a:ext cx="8572500" cy="12865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ko-KR" altLang="en-US" sz="8800" b="1" kern="0" spc="-300" dirty="0">
                <a:solidFill>
                  <a:srgbClr val="0B2149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꼬인 위치의 </a:t>
            </a:r>
            <a:r>
              <a:rPr lang="ko-KR" altLang="en-US" sz="8800" b="1" kern="0" spc="-300" dirty="0">
                <a:solidFill>
                  <a:srgbClr val="0C4CAB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비밀</a:t>
            </a:r>
            <a:endParaRPr lang="en-US" sz="8800" dirty="0">
              <a:solidFill>
                <a:srgbClr val="0C4CAB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Shape 3"/>
          <p:cNvSpPr/>
          <p:nvPr/>
        </p:nvSpPr>
        <p:spPr>
          <a:xfrm>
            <a:off x="4326941" y="6096305"/>
            <a:ext cx="3543300" cy="437998"/>
          </a:xfrm>
          <a:prstGeom prst="roundRect">
            <a:avLst>
              <a:gd name="adj" fmla="val 50104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388EE9FF-159D-ECD3-2A9D-D2C49B798F11}"/>
              </a:ext>
            </a:extLst>
          </p:cNvPr>
          <p:cNvSpPr/>
          <p:nvPr/>
        </p:nvSpPr>
        <p:spPr>
          <a:xfrm>
            <a:off x="2850998" y="3290577"/>
            <a:ext cx="6489700" cy="2057511"/>
          </a:xfrm>
          <a:prstGeom prst="roundRect">
            <a:avLst>
              <a:gd name="adj" fmla="val 18712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 1"/>
          <p:cNvSpPr txBox="1"/>
          <p:nvPr/>
        </p:nvSpPr>
        <p:spPr>
          <a:xfrm>
            <a:off x="3348757" y="3691116"/>
            <a:ext cx="5495094" cy="1256434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ko-KR" altLang="en-US" sz="4000" b="1" kern="0" spc="-150">
                <a:solidFill>
                  <a:srgbClr val="262626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직선의 위치 관계를 밝히</a:t>
            </a:r>
            <a:r>
              <a:rPr lang="en-US" altLang="ko-KR" sz="4000" b="1" kern="0" spc="-150">
                <a:solidFill>
                  <a:srgbClr val="262626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는</a:t>
            </a:r>
            <a:endParaRPr lang="en-US" altLang="ko-KR" sz="4000">
              <a:solidFill>
                <a:srgbClr val="262626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en-US" altLang="ko-KR" sz="4000" b="1" kern="0" spc="-100">
                <a:solidFill>
                  <a:srgbClr val="0C4CAB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</a:t>
            </a:r>
            <a:r>
              <a:rPr lang="en-US" altLang="ko-KR" sz="4000" b="1" kern="0" spc="-100" dirty="0" err="1">
                <a:solidFill>
                  <a:srgbClr val="0C4CAB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숨은</a:t>
            </a:r>
            <a:r>
              <a:rPr lang="en-US" altLang="ko-KR" sz="4000" b="1" kern="0" spc="-100" dirty="0">
                <a:solidFill>
                  <a:srgbClr val="0C4CAB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4000" b="1" kern="0" spc="-100" dirty="0" err="1">
                <a:solidFill>
                  <a:srgbClr val="0C4CAB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단서’</a:t>
            </a:r>
            <a:r>
              <a:rPr lang="en-US" altLang="ko-KR" sz="4000" b="1" kern="0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</a:t>
            </a:r>
            <a:r>
              <a:rPr lang="en-US" altLang="ko-KR" sz="4000" b="1" kern="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4000" b="1" kern="0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찾아라</a:t>
            </a:r>
            <a:endParaRPr lang="en-US" altLang="ko-KR" sz="4000" spc="-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897CBB-F969-0C60-5638-6258CE5243C3}"/>
              </a:ext>
            </a:extLst>
          </p:cNvPr>
          <p:cNvSpPr txBox="1"/>
          <p:nvPr/>
        </p:nvSpPr>
        <p:spPr>
          <a:xfrm>
            <a:off x="1261248" y="264886"/>
            <a:ext cx="83869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600" spc="3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목차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C66DD1-69C9-A036-7C07-15B6AB30900B}"/>
              </a:ext>
            </a:extLst>
          </p:cNvPr>
          <p:cNvSpPr txBox="1"/>
          <p:nvPr/>
        </p:nvSpPr>
        <p:spPr>
          <a:xfrm>
            <a:off x="2373992" y="1538455"/>
            <a:ext cx="3323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1차시  맞았을까? 틀렸을까</a:t>
            </a:r>
            <a:r>
              <a:rPr lang="en-US" altLang="ko-KR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sz="2400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D3855-E122-DC63-4644-4201762D4211}"/>
              </a:ext>
            </a:extLst>
          </p:cNvPr>
          <p:cNvSpPr txBox="1"/>
          <p:nvPr/>
        </p:nvSpPr>
        <p:spPr>
          <a:xfrm>
            <a:off x="2373992" y="2651591"/>
            <a:ext cx="32111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2차시  숨은 단서를 찾아라</a:t>
            </a:r>
            <a:r>
              <a:rPr lang="en-US" altLang="ko-KR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!</a:t>
            </a:r>
            <a:endParaRPr lang="ko-KR" altLang="en-US" sz="2400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22EB930-DF1D-7742-8E13-6A314D97E374}"/>
              </a:ext>
            </a:extLst>
          </p:cNvPr>
          <p:cNvSpPr txBox="1"/>
          <p:nvPr/>
        </p:nvSpPr>
        <p:spPr>
          <a:xfrm>
            <a:off x="2373992" y="3784700"/>
            <a:ext cx="4168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3차시  </a:t>
            </a:r>
            <a:r>
              <a:rPr lang="en-US" altLang="ko-KR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‘</a:t>
            </a:r>
            <a:r>
              <a:rPr lang="ko-KR" altLang="en-US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위치 관계</a:t>
            </a:r>
            <a:r>
              <a:rPr lang="en-US" altLang="ko-KR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’</a:t>
            </a:r>
            <a:r>
              <a:rPr lang="ko-KR" altLang="en-US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전문가가 되어라</a:t>
            </a:r>
            <a:r>
              <a:rPr lang="en-US" altLang="ko-KR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!</a:t>
            </a:r>
            <a:endParaRPr lang="ko-KR" altLang="en-US" sz="2400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15" name="Text 13"/>
          <p:cNvSpPr txBox="1"/>
          <p:nvPr/>
        </p:nvSpPr>
        <p:spPr>
          <a:xfrm>
            <a:off x="2470286" y="1957073"/>
            <a:ext cx="3166553" cy="50687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kern="0" spc="-22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  </a:t>
            </a:r>
            <a:r>
              <a:rPr lang="ko-KR" altLang="en-US" kern="0" spc="-22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꼬인 위치 사건 조사</a:t>
            </a:r>
            <a:endParaRPr lang="en-US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16" name="Text 17"/>
          <p:cNvSpPr txBox="1"/>
          <p:nvPr/>
        </p:nvSpPr>
        <p:spPr>
          <a:xfrm>
            <a:off x="2470286" y="3130553"/>
            <a:ext cx="2882967" cy="33741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kern="0" spc="-22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 </a:t>
            </a:r>
            <a:r>
              <a:rPr lang="ko-KR" altLang="en-US" kern="0" spc="-22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꼬인 위치 탐구</a:t>
            </a:r>
            <a:endParaRPr lang="en-US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18" name="Text 21"/>
          <p:cNvSpPr txBox="1"/>
          <p:nvPr/>
        </p:nvSpPr>
        <p:spPr>
          <a:xfrm>
            <a:off x="2481113" y="4237786"/>
            <a:ext cx="2515105" cy="39867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kern="0" spc="-22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  </a:t>
            </a:r>
            <a:r>
              <a:rPr lang="ko-KR" altLang="en-US" kern="0" spc="-22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나만의 탐정 규칙 만들기</a:t>
            </a:r>
            <a:endParaRPr lang="en-US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7DDF8FE9-678E-95F5-B6C9-E377DC69F35F}"/>
              </a:ext>
            </a:extLst>
          </p:cNvPr>
          <p:cNvSpPr/>
          <p:nvPr/>
        </p:nvSpPr>
        <p:spPr>
          <a:xfrm>
            <a:off x="1646262" y="1569262"/>
            <a:ext cx="643367" cy="400050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9393749D-F575-C63E-AE69-EED6F8FCA7E4}"/>
              </a:ext>
            </a:extLst>
          </p:cNvPr>
          <p:cNvSpPr/>
          <p:nvPr/>
        </p:nvSpPr>
        <p:spPr>
          <a:xfrm>
            <a:off x="1646262" y="2682398"/>
            <a:ext cx="643367" cy="400050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D7D19574-8AF3-82D0-3148-18B327326B34}"/>
              </a:ext>
            </a:extLst>
          </p:cNvPr>
          <p:cNvSpPr/>
          <p:nvPr/>
        </p:nvSpPr>
        <p:spPr>
          <a:xfrm>
            <a:off x="1646262" y="3815507"/>
            <a:ext cx="643367" cy="400050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1" name="텍스트 개체 틀 9">
            <a:extLst>
              <a:ext uri="{FF2B5EF4-FFF2-40B4-BE49-F238E27FC236}">
                <a16:creationId xmlns:a16="http://schemas.microsoft.com/office/drawing/2014/main" id="{71B323BE-827E-08C6-5B49-7A56A0579DF4}"/>
              </a:ext>
            </a:extLst>
          </p:cNvPr>
          <p:cNvSpPr txBox="1">
            <a:spLocks/>
          </p:cNvSpPr>
          <p:nvPr/>
        </p:nvSpPr>
        <p:spPr>
          <a:xfrm>
            <a:off x="1646261" y="1575085"/>
            <a:ext cx="643367" cy="389823"/>
          </a:xfrm>
        </p:spPr>
        <p:txBody>
          <a:bodyPr lIns="0" tIns="0" rIns="0" bIns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01</a:t>
            </a:r>
            <a:endParaRPr lang="ko-KR" altLang="en-US" dirty="0"/>
          </a:p>
        </p:txBody>
      </p:sp>
      <p:sp>
        <p:nvSpPr>
          <p:cNvPr id="42" name="텍스트 개체 틀 9">
            <a:extLst>
              <a:ext uri="{FF2B5EF4-FFF2-40B4-BE49-F238E27FC236}">
                <a16:creationId xmlns:a16="http://schemas.microsoft.com/office/drawing/2014/main" id="{FD1B259F-6508-2468-12D1-B28BF122AE6D}"/>
              </a:ext>
            </a:extLst>
          </p:cNvPr>
          <p:cNvSpPr txBox="1">
            <a:spLocks/>
          </p:cNvSpPr>
          <p:nvPr/>
        </p:nvSpPr>
        <p:spPr>
          <a:xfrm>
            <a:off x="1646261" y="2688221"/>
            <a:ext cx="643367" cy="389823"/>
          </a:xfrm>
        </p:spPr>
        <p:txBody>
          <a:bodyPr lIns="0" tIns="0" rIns="0" bIns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02</a:t>
            </a:r>
            <a:endParaRPr lang="ko-KR" altLang="en-US" dirty="0"/>
          </a:p>
        </p:txBody>
      </p:sp>
      <p:sp>
        <p:nvSpPr>
          <p:cNvPr id="43" name="텍스트 개체 틀 9">
            <a:extLst>
              <a:ext uri="{FF2B5EF4-FFF2-40B4-BE49-F238E27FC236}">
                <a16:creationId xmlns:a16="http://schemas.microsoft.com/office/drawing/2014/main" id="{2AE41169-CF1A-F513-D6BB-EE3485EA0F1F}"/>
              </a:ext>
            </a:extLst>
          </p:cNvPr>
          <p:cNvSpPr txBox="1">
            <a:spLocks/>
          </p:cNvSpPr>
          <p:nvPr/>
        </p:nvSpPr>
        <p:spPr>
          <a:xfrm>
            <a:off x="1646261" y="3820853"/>
            <a:ext cx="643367" cy="389823"/>
          </a:xfrm>
        </p:spPr>
        <p:txBody>
          <a:bodyPr lIns="0" tIns="0" rIns="0" bIns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03</a:t>
            </a:r>
            <a:endParaRPr lang="ko-KR" altLang="en-US" dirty="0"/>
          </a:p>
        </p:txBody>
      </p: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21AF2D39-94E0-CABE-C1FB-A487884D1702}"/>
              </a:ext>
            </a:extLst>
          </p:cNvPr>
          <p:cNvCxnSpPr>
            <a:cxnSpLocks/>
          </p:cNvCxnSpPr>
          <p:nvPr/>
        </p:nvCxnSpPr>
        <p:spPr>
          <a:xfrm>
            <a:off x="1646262" y="2471964"/>
            <a:ext cx="6109357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C3EF7012-BEC6-E3B6-599F-0C9164C93173}"/>
              </a:ext>
            </a:extLst>
          </p:cNvPr>
          <p:cNvCxnSpPr/>
          <p:nvPr/>
        </p:nvCxnSpPr>
        <p:spPr>
          <a:xfrm>
            <a:off x="1646262" y="3625950"/>
            <a:ext cx="6109357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4672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504140A-A8BB-3E29-935D-46B76A525D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차시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A2397F5-FE57-0BCE-9B07-23E21A3A08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39850" y="-172720"/>
            <a:ext cx="9512300" cy="6949440"/>
          </a:xfrm>
        </p:spPr>
        <p:txBody>
          <a:bodyPr/>
          <a:lstStyle/>
          <a:p>
            <a:r>
              <a:rPr lang="ko-KR" altLang="en-US" spc="-100">
                <a:solidFill>
                  <a:srgbClr val="0C4CAB"/>
                </a:solidFill>
              </a:rPr>
              <a:t>맞았을까</a:t>
            </a:r>
            <a:r>
              <a:rPr lang="en-US" altLang="ko-KR" spc="-100">
                <a:solidFill>
                  <a:srgbClr val="262626"/>
                </a:solidFill>
              </a:rPr>
              <a:t>,</a:t>
            </a:r>
            <a:r>
              <a:rPr lang="ko-KR" altLang="en-US" spc="-100"/>
              <a:t> </a:t>
            </a:r>
            <a:r>
              <a:rPr lang="ko-KR" altLang="en-US" spc="-100">
                <a:solidFill>
                  <a:srgbClr val="0C4CAB"/>
                </a:solidFill>
              </a:rPr>
              <a:t>틀렸을까</a:t>
            </a:r>
            <a:r>
              <a:rPr lang="en-US" altLang="ko-KR" spc="-100">
                <a:solidFill>
                  <a:srgbClr val="262626"/>
                </a:solidFill>
              </a:rPr>
              <a:t>?</a:t>
            </a:r>
            <a:endParaRPr lang="ko-KR" altLang="en-US" spc="-100" dirty="0">
              <a:solidFill>
                <a:srgbClr val="262626"/>
              </a:solidFill>
            </a:endParaRPr>
          </a:p>
        </p:txBody>
      </p:sp>
      <p:sp>
        <p:nvSpPr>
          <p:cNvPr id="4" name="Text 3"/>
          <p:cNvSpPr txBox="1"/>
          <p:nvPr/>
        </p:nvSpPr>
        <p:spPr>
          <a:xfrm>
            <a:off x="0" y="4064317"/>
            <a:ext cx="12192610" cy="3529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/>
            <a:r>
              <a:rPr lang="ko-KR" altLang="en-US" sz="1900" b="1" kern="0" spc="-37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세</a:t>
            </a:r>
            <a:r>
              <a:rPr lang="en-US" altLang="ko-KR" sz="1900" b="1" kern="0" spc="-37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친구의 주장 속에서 </a:t>
            </a:r>
            <a:r>
              <a:rPr lang="ko-KR" altLang="en-US" sz="1900" b="1" kern="0" spc="-37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꼬인 위치에 대한 </a:t>
            </a:r>
            <a:r>
              <a:rPr lang="en-US" sz="1900" b="1" kern="0" spc="-37">
                <a:ln>
                  <a:solidFill>
                    <a:schemeClr val="bg2">
                      <a:alpha val="0"/>
                    </a:schemeClr>
                  </a:solidFill>
                </a:ln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</a:t>
            </a:r>
            <a:r>
              <a:rPr lang="en-US" sz="1900" b="1" kern="0" spc="-37" dirty="0">
                <a:ln>
                  <a:solidFill>
                    <a:schemeClr val="bg2">
                      <a:alpha val="0"/>
                    </a:schemeClr>
                  </a:solidFill>
                </a:ln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숨은 단서’</a:t>
            </a:r>
            <a:r>
              <a:rPr lang="en-US" sz="1900" b="1" kern="0" spc="-37" dirty="0">
                <a:ln>
                  <a:solidFill>
                    <a:schemeClr val="bg2">
                      <a:alpha val="0"/>
                    </a:schemeClr>
                  </a:solidFill>
                </a:ln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 찾아봅시다.</a:t>
            </a:r>
            <a:endParaRPr lang="en-US" sz="1900" dirty="0">
              <a:ln>
                <a:solidFill>
                  <a:schemeClr val="bg2">
                    <a:alpha val="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732561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22C702B-F704-A16F-B76A-D2881B82FF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1611" y="2702467"/>
            <a:ext cx="10888779" cy="2408548"/>
          </a:xfrm>
        </p:spPr>
        <p:txBody>
          <a:bodyPr wrap="square" lIns="0" tIns="0" rIns="0" bIns="0">
            <a:noAutofit/>
          </a:bodyPr>
          <a:lstStyle/>
          <a:p>
            <a:pPr marL="0" indent="0"/>
            <a:r>
              <a:rPr lang="ko-KR" altLang="en-US" sz="4400"/>
              <a:t>두 직선의 위치 관계를 </a:t>
            </a:r>
            <a:r>
              <a:rPr lang="ko-KR" altLang="en-US" sz="4400">
                <a:solidFill>
                  <a:srgbClr val="0C4CAB"/>
                </a:solidFill>
              </a:rPr>
              <a:t>판단</a:t>
            </a:r>
            <a:r>
              <a:rPr lang="ko-KR" altLang="en-US" sz="4400"/>
              <a:t>하고</a:t>
            </a:r>
            <a:r>
              <a:rPr lang="en-US" altLang="ko-KR" sz="4400"/>
              <a:t>, </a:t>
            </a:r>
          </a:p>
          <a:p>
            <a:pPr marL="0" indent="0"/>
            <a:r>
              <a:rPr lang="ko-KR" altLang="en-US" sz="4400">
                <a:solidFill>
                  <a:srgbClr val="0C4CAB"/>
                </a:solidFill>
              </a:rPr>
              <a:t>꼬인 위치</a:t>
            </a:r>
            <a:r>
              <a:rPr lang="ko-KR" altLang="en-US" sz="4400"/>
              <a:t>를 판단할 때 </a:t>
            </a:r>
            <a:endParaRPr lang="en-US" altLang="ko-KR" sz="4400"/>
          </a:p>
          <a:p>
            <a:pPr marL="0" indent="0"/>
            <a:r>
              <a:rPr lang="ko-KR" altLang="en-US" sz="4400"/>
              <a:t>고려할 점을 설명할 수 있다</a:t>
            </a:r>
            <a:r>
              <a:rPr lang="en-US" altLang="ko-KR" sz="4400"/>
              <a:t>. </a:t>
            </a:r>
            <a:endParaRPr lang="ko-KR" altLang="en-US" sz="4400" dirty="0"/>
          </a:p>
        </p:txBody>
      </p: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9330F844-594C-3014-45C7-BAD0FA4BA2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/>
              <a:t>학습목표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7AA8D9B-1981-528B-C7EF-2D92938A35EA}"/>
              </a:ext>
            </a:extLst>
          </p:cNvPr>
          <p:cNvSpPr/>
          <p:nvPr/>
        </p:nvSpPr>
        <p:spPr>
          <a:xfrm>
            <a:off x="5386008" y="2034857"/>
            <a:ext cx="1419225" cy="504825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텍스트 개체 틀 1">
            <a:extLst>
              <a:ext uri="{FF2B5EF4-FFF2-40B4-BE49-F238E27FC236}">
                <a16:creationId xmlns:a16="http://schemas.microsoft.com/office/drawing/2014/main" id="{2D9E8A68-C6F9-7E02-4E9C-1B4DA19B9271}"/>
              </a:ext>
            </a:extLst>
          </p:cNvPr>
          <p:cNvSpPr txBox="1">
            <a:spLocks/>
          </p:cNvSpPr>
          <p:nvPr/>
        </p:nvSpPr>
        <p:spPr>
          <a:xfrm>
            <a:off x="5448300" y="2034857"/>
            <a:ext cx="1294642" cy="504825"/>
          </a:xfrm>
        </p:spPr>
        <p:txBody>
          <a:bodyPr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학습목표</a:t>
            </a:r>
          </a:p>
        </p:txBody>
      </p:sp>
    </p:spTree>
    <p:extLst>
      <p:ext uri="{BB962C8B-B14F-4D97-AF65-F5344CB8AC3E}">
        <p14:creationId xmlns:p14="http://schemas.microsoft.com/office/powerpoint/2010/main" val="3416744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4944F-63BB-261B-E9BB-4F5D684B4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2DEC1430-D67C-0C83-F63B-44C93FE92936}"/>
              </a:ext>
            </a:extLst>
          </p:cNvPr>
          <p:cNvSpPr/>
          <p:nvPr/>
        </p:nvSpPr>
        <p:spPr>
          <a:xfrm>
            <a:off x="961534" y="2234154"/>
            <a:ext cx="10332659" cy="4194926"/>
          </a:xfrm>
          <a:prstGeom prst="roundRect">
            <a:avLst>
              <a:gd name="adj" fmla="val 10499"/>
            </a:avLst>
          </a:prstGeom>
          <a:solidFill>
            <a:schemeClr val="accent1">
              <a:lumMod val="20000"/>
              <a:lumOff val="8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텍스트 개체 틀 1">
            <a:extLst>
              <a:ext uri="{FF2B5EF4-FFF2-40B4-BE49-F238E27FC236}">
                <a16:creationId xmlns:a16="http://schemas.microsoft.com/office/drawing/2014/main" id="{E69D394A-64C5-13D0-3904-19C53E99EA50}"/>
              </a:ext>
            </a:extLst>
          </p:cNvPr>
          <p:cNvSpPr txBox="1">
            <a:spLocks/>
          </p:cNvSpPr>
          <p:nvPr/>
        </p:nvSpPr>
        <p:spPr>
          <a:xfrm>
            <a:off x="1346200" y="1075304"/>
            <a:ext cx="9652000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Wingdings" panose="05000000000000000000" pitchFamily="2" charset="2"/>
              <a:buChar char="§"/>
              <a:defRPr sz="32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kern="0" spc="-37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직선의 위치 관계</a:t>
            </a:r>
            <a:r>
              <a:rPr lang="en-US" altLang="ko-KR" sz="2400" b="1" kern="0" spc="-37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에 대한 </a:t>
            </a:r>
            <a:r>
              <a:rPr lang="ko-KR" altLang="en-US" sz="2400" b="1" kern="0" spc="-37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세</a:t>
            </a:r>
            <a:r>
              <a:rPr lang="en-US" altLang="ko-KR" sz="2400" b="1" kern="0" spc="-37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학생의 의견</a:t>
            </a:r>
            <a:r>
              <a:rPr lang="en-US" altLang="ko-KR" sz="2400" b="1" kern="0" spc="-37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입니다.</a:t>
            </a:r>
            <a:endParaRPr lang="en-US" altLang="ko-KR" sz="2400" dirty="0"/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DE0E40D5-B148-9BFE-B31C-CA6002BB39B8}"/>
              </a:ext>
            </a:extLst>
          </p:cNvPr>
          <p:cNvSpPr txBox="1">
            <a:spLocks/>
          </p:cNvSpPr>
          <p:nvPr/>
        </p:nvSpPr>
        <p:spPr>
          <a:xfrm>
            <a:off x="1600200" y="1730375"/>
            <a:ext cx="9067800" cy="361949"/>
          </a:xfrm>
          <a:prstGeom prst="rect">
            <a:avLst/>
          </a:prstGeom>
        </p:spPr>
        <p:txBody>
          <a:bodyPr tIns="0" bIns="0" anchor="ctr"/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Char char="•"/>
              <a:defRPr sz="20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세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학생의 의견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에 대한 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여러분의 생각을 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적어 보고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그 이유도 같이 말해 봅시다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ko-KR" altLang="en-US" b="1" dirty="0">
              <a:solidFill>
                <a:srgbClr val="2A3648"/>
              </a:solidFill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4658A826-D012-4297-9E35-01CDC4100ACB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62D179E1-A921-FEB9-3AE9-4FC7524D38DD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문제 상황 제시</a:t>
            </a:r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1C85CBD1-8DE0-89A5-17FC-6DF6BF6A7DD5}"/>
              </a:ext>
            </a:extLst>
          </p:cNvPr>
          <p:cNvSpPr/>
          <p:nvPr/>
        </p:nvSpPr>
        <p:spPr>
          <a:xfrm>
            <a:off x="1226366" y="2350592"/>
            <a:ext cx="802975" cy="362463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민수</a:t>
            </a:r>
          </a:p>
        </p:txBody>
      </p:sp>
      <p:sp>
        <p:nvSpPr>
          <p:cNvPr id="19" name="말풍선: 모서리가 둥근 사각형 18">
            <a:extLst>
              <a:ext uri="{FF2B5EF4-FFF2-40B4-BE49-F238E27FC236}">
                <a16:creationId xmlns:a16="http://schemas.microsoft.com/office/drawing/2014/main" id="{CF78EA36-1A82-A630-BFDC-2ED7FB49736F}"/>
              </a:ext>
            </a:extLst>
          </p:cNvPr>
          <p:cNvSpPr/>
          <p:nvPr/>
        </p:nvSpPr>
        <p:spPr>
          <a:xfrm>
            <a:off x="1226366" y="2804861"/>
            <a:ext cx="3073137" cy="2189169"/>
          </a:xfrm>
          <a:prstGeom prst="wedgeRoundRectCallout">
            <a:avLst>
              <a:gd name="adj1" fmla="val 1231"/>
              <a:gd name="adj2" fmla="val 64812"/>
              <a:gd name="adj3" fmla="val 16667"/>
            </a:avLst>
          </a:prstGeom>
          <a:solidFill>
            <a:schemeClr val="bg1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200" dirty="0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12C0056D-B381-8C7D-16C1-BE27D1E5722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02077" y="5164864"/>
            <a:ext cx="1256006" cy="126059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8F580169-D73E-0316-6E85-4D91D9E77900}"/>
                  </a:ext>
                </a:extLst>
              </p:cNvPr>
              <p:cNvSpPr txBox="1"/>
              <p:nvPr/>
            </p:nvSpPr>
            <p:spPr>
              <a:xfrm>
                <a:off x="1226366" y="4402577"/>
                <a:ext cx="30731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두 직선 </a:t>
                </a:r>
                <a14:m>
                  <m:oMath xmlns:m="http://schemas.openxmlformats.org/officeDocument/2006/math"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𝒍</m:t>
                    </m:r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, </m:t>
                    </m:r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𝒎</m:t>
                    </m:r>
                  </m:oMath>
                </a14:m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은 한 점에서 만날 것 같아</a:t>
                </a:r>
                <a:r>
                  <a:rPr lang="en-US" altLang="ko-KR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. </a:t>
                </a:r>
                <a:r>
                  <a:rPr lang="ko-KR" altLang="en-US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따라서 </a:t>
                </a:r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직선 </a:t>
                </a:r>
                <a14:m>
                  <m:oMath xmlns:m="http://schemas.openxmlformats.org/officeDocument/2006/math"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𝒍</m:t>
                    </m:r>
                    <m:r>
                      <a:rPr lang="en-US" altLang="ko-KR" sz="1200" b="1" i="0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 </m:t>
                    </m:r>
                  </m:oMath>
                </a14:m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과 직선 </a:t>
                </a:r>
                <a14:m>
                  <m:oMath xmlns:m="http://schemas.openxmlformats.org/officeDocument/2006/math"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𝒎</m:t>
                    </m:r>
                    <m:r>
                      <a:rPr lang="en-US" altLang="ko-KR" sz="1200" b="1" i="0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 </m:t>
                    </m:r>
                  </m:oMath>
                </a14:m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은 꼬인 위치에 있지 </a:t>
                </a:r>
                <a:r>
                  <a:rPr lang="ko-KR" altLang="en-US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않아</a:t>
                </a:r>
                <a:r>
                  <a:rPr lang="en-US" altLang="ko-KR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rPr>
                  <a:t>.</a:t>
                </a:r>
                <a:endParaRPr lang="en-US" altLang="ko-KR" sz="1200" dirty="0">
                  <a:ln>
                    <a:solidFill>
                      <a:schemeClr val="bg2">
                        <a:alpha val="0"/>
                      </a:schemeClr>
                    </a:solidFill>
                  </a:ln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8F580169-D73E-0316-6E85-4D91D9E779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6366" y="4402577"/>
                <a:ext cx="3073137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8ECA173C-687B-BC6B-44FE-0B70A59BC23C}"/>
              </a:ext>
            </a:extLst>
          </p:cNvPr>
          <p:cNvSpPr/>
          <p:nvPr/>
        </p:nvSpPr>
        <p:spPr>
          <a:xfrm>
            <a:off x="4587753" y="2350592"/>
            <a:ext cx="802975" cy="362463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시아</a:t>
            </a:r>
            <a:endParaRPr lang="ko-KR" altLang="en-US" sz="16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9" name="말풍선: 모서리가 둥근 사각형 48">
            <a:extLst>
              <a:ext uri="{FF2B5EF4-FFF2-40B4-BE49-F238E27FC236}">
                <a16:creationId xmlns:a16="http://schemas.microsoft.com/office/drawing/2014/main" id="{5304139E-30B7-FF79-F14D-C5D0BD810F68}"/>
              </a:ext>
            </a:extLst>
          </p:cNvPr>
          <p:cNvSpPr/>
          <p:nvPr/>
        </p:nvSpPr>
        <p:spPr>
          <a:xfrm>
            <a:off x="4587753" y="2804861"/>
            <a:ext cx="3073137" cy="2189169"/>
          </a:xfrm>
          <a:prstGeom prst="wedgeRoundRectCallout">
            <a:avLst>
              <a:gd name="adj1" fmla="val 1231"/>
              <a:gd name="adj2" fmla="val 64812"/>
              <a:gd name="adj3" fmla="val 16667"/>
            </a:avLst>
          </a:prstGeom>
          <a:solidFill>
            <a:schemeClr val="bg1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50F896E4-5DEE-CB99-899C-96AB87D41E28}"/>
                  </a:ext>
                </a:extLst>
              </p:cNvPr>
              <p:cNvSpPr txBox="1"/>
              <p:nvPr/>
            </p:nvSpPr>
            <p:spPr>
              <a:xfrm>
                <a:off x="4574342" y="4402577"/>
                <a:ext cx="30731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두 직선</a:t>
                </a:r>
                <a14:m>
                  <m:oMath xmlns:m="http://schemas.openxmlformats.org/officeDocument/2006/math">
                    <m:r>
                      <a:rPr lang="en-US" altLang="ko-KR" sz="1200" b="1" i="0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 </m:t>
                    </m:r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𝒑</m:t>
                    </m:r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 ,</m:t>
                    </m:r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𝒒</m:t>
                    </m:r>
                    <m:r>
                      <a:rPr lang="ko-KR" altLang="en-US" sz="1200" b="1" i="0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는</m:t>
                    </m:r>
                  </m:oMath>
                </a14:m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평행해</a:t>
                </a:r>
                <a:r>
                  <a:rPr lang="en-US" altLang="ko-KR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.</a:t>
                </a:r>
              </a:p>
              <a:p>
                <a:pPr algn="ctr"/>
                <a:r>
                  <a:rPr lang="en-US" altLang="ko-KR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직선 </a:t>
                </a:r>
                <a14:m>
                  <m:oMath xmlns:m="http://schemas.openxmlformats.org/officeDocument/2006/math"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𝒑</m:t>
                    </m:r>
                    <m:r>
                      <a:rPr lang="en-US" altLang="ko-KR" sz="1200" b="1" i="0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 </m:t>
                    </m:r>
                  </m:oMath>
                </a14:m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와 직선 </a:t>
                </a:r>
                <a14:m>
                  <m:oMath xmlns:m="http://schemas.openxmlformats.org/officeDocument/2006/math"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𝒒</m:t>
                    </m:r>
                    <m:r>
                      <a:rPr lang="en-US" altLang="ko-KR" sz="1200" b="1" i="0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 </m:t>
                    </m:r>
                  </m:oMath>
                </a14:m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는</a:t>
                </a:r>
                <a:r>
                  <a:rPr lang="en-US" altLang="ko-KR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:r>
                  <a:rPr lang="ko-KR" altLang="en-US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꼬인 </a:t>
                </a:r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위치에 있지 않아</a:t>
                </a:r>
                <a:r>
                  <a:rPr lang="en-US" altLang="ko-KR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.</a:t>
                </a:r>
                <a:endParaRPr lang="en-US" altLang="ko-KR" sz="1200" b="1" dirty="0">
                  <a:ln>
                    <a:solidFill>
                      <a:schemeClr val="bg2">
                        <a:alpha val="0"/>
                      </a:schemeClr>
                    </a:solidFill>
                  </a:ln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50F896E4-5DEE-CB99-899C-96AB87D41E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4342" y="4402577"/>
                <a:ext cx="3073137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B377F44C-798B-0D65-5533-64DB39ECA7DD}"/>
              </a:ext>
            </a:extLst>
          </p:cNvPr>
          <p:cNvCxnSpPr>
            <a:cxnSpLocks/>
          </p:cNvCxnSpPr>
          <p:nvPr/>
        </p:nvCxnSpPr>
        <p:spPr>
          <a:xfrm>
            <a:off x="4443628" y="2823587"/>
            <a:ext cx="0" cy="3424344"/>
          </a:xfrm>
          <a:prstGeom prst="line">
            <a:avLst/>
          </a:prstGeom>
          <a:ln w="22225" cap="rnd">
            <a:solidFill>
              <a:schemeClr val="accent1">
                <a:lumMod val="60000"/>
                <a:lumOff val="4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>
            <a:extLst>
              <a:ext uri="{FF2B5EF4-FFF2-40B4-BE49-F238E27FC236}">
                <a16:creationId xmlns:a16="http://schemas.microsoft.com/office/drawing/2014/main" id="{CBC387BA-82BD-F304-B2D7-ACAB07C36BE8}"/>
              </a:ext>
            </a:extLst>
          </p:cNvPr>
          <p:cNvCxnSpPr>
            <a:cxnSpLocks/>
          </p:cNvCxnSpPr>
          <p:nvPr/>
        </p:nvCxnSpPr>
        <p:spPr>
          <a:xfrm>
            <a:off x="7805015" y="2823587"/>
            <a:ext cx="0" cy="3424344"/>
          </a:xfrm>
          <a:prstGeom prst="line">
            <a:avLst/>
          </a:prstGeom>
          <a:ln w="22225" cap="rnd">
            <a:solidFill>
              <a:schemeClr val="accent1">
                <a:lumMod val="60000"/>
                <a:lumOff val="4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57AA04FB-E15C-0C9C-7401-760FFDBE7618}"/>
              </a:ext>
            </a:extLst>
          </p:cNvPr>
          <p:cNvSpPr/>
          <p:nvPr/>
        </p:nvSpPr>
        <p:spPr>
          <a:xfrm>
            <a:off x="7949138" y="2350592"/>
            <a:ext cx="802975" cy="362463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준영</a:t>
            </a:r>
            <a:endParaRPr lang="ko-KR" altLang="en-US" sz="16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55" name="말풍선: 모서리가 둥근 사각형 54">
            <a:extLst>
              <a:ext uri="{FF2B5EF4-FFF2-40B4-BE49-F238E27FC236}">
                <a16:creationId xmlns:a16="http://schemas.microsoft.com/office/drawing/2014/main" id="{31AFCC58-0D09-B7B0-E9DF-5FA7F18E766B}"/>
              </a:ext>
            </a:extLst>
          </p:cNvPr>
          <p:cNvSpPr/>
          <p:nvPr/>
        </p:nvSpPr>
        <p:spPr>
          <a:xfrm>
            <a:off x="7949138" y="2804861"/>
            <a:ext cx="3073137" cy="2189169"/>
          </a:xfrm>
          <a:prstGeom prst="wedgeRoundRectCallout">
            <a:avLst>
              <a:gd name="adj1" fmla="val 1231"/>
              <a:gd name="adj2" fmla="val 64812"/>
              <a:gd name="adj3" fmla="val 16667"/>
            </a:avLst>
          </a:prstGeom>
          <a:solidFill>
            <a:schemeClr val="bg1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3353577-7891-2276-2FBC-39766FCD5076}"/>
                  </a:ext>
                </a:extLst>
              </p:cNvPr>
              <p:cNvSpPr txBox="1"/>
              <p:nvPr/>
            </p:nvSpPr>
            <p:spPr>
              <a:xfrm>
                <a:off x="7949138" y="4402577"/>
                <a:ext cx="30731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두 직선 </a:t>
                </a:r>
                <a:r>
                  <a:rPr lang="en-US" altLang="ko-KR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𝒓</m:t>
                    </m:r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 ,</m:t>
                    </m:r>
                  </m:oMath>
                </a14:m>
                <a:r>
                  <a:rPr lang="en-US" altLang="ko-KR" sz="1200" b="1" i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Pretendard" panose="02000503000000020004" pitchFamily="50" charset="-127"/>
                  </a:rPr>
                  <a:t>s </a:t>
                </a:r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가 서로  만나지 않아</a:t>
                </a:r>
                <a:r>
                  <a:rPr lang="en-US" altLang="ko-KR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.</a:t>
                </a:r>
                <a:r>
                  <a:rPr lang="ko-KR" altLang="en-US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:endParaRPr lang="en-US" altLang="ko-KR" sz="1200" b="1">
                  <a:ln>
                    <a:solidFill>
                      <a:schemeClr val="bg2">
                        <a:alpha val="0"/>
                      </a:schemeClr>
                    </a:solidFill>
                  </a:ln>
                  <a:solidFill>
                    <a:srgbClr val="14202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endParaRPr>
              </a:p>
              <a:p>
                <a:pPr algn="ctr"/>
                <a:r>
                  <a:rPr lang="ko-KR" altLang="en-US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따라서 </a:t>
                </a:r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직선</a:t>
                </a:r>
                <a:r>
                  <a:rPr lang="en-US" altLang="ko-KR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𝒓</m:t>
                    </m:r>
                    <m:r>
                      <a:rPr lang="en-US" altLang="ko-KR" sz="1200" b="1" i="1" dirty="0">
                        <a:ln>
                          <a:solidFill>
                            <a:schemeClr val="bg2">
                              <a:alpha val="0"/>
                            </a:schemeClr>
                          </a:solidFill>
                        </a:ln>
                        <a:solidFill>
                          <a:srgbClr val="14202E"/>
                        </a:solidFill>
                        <a:latin typeface="Cambria Math" panose="02040503050406030204" pitchFamily="18" charset="0"/>
                        <a:ea typeface="Pretendard" pitchFamily="34" charset="-122"/>
                        <a:cs typeface="Pretendard" pitchFamily="34" charset="-120"/>
                      </a:rPr>
                      <m:t> </m:t>
                    </m:r>
                  </m:oMath>
                </a14:m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과 </a:t>
                </a:r>
                <a:r>
                  <a:rPr lang="ko-KR" altLang="en-US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직선 </a:t>
                </a:r>
                <a:r>
                  <a:rPr lang="en-US" altLang="ko-KR" sz="1200" b="1" i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Pretendard" panose="02000503000000020004" pitchFamily="50" charset="-127"/>
                  </a:rPr>
                  <a:t>s </a:t>
                </a:r>
                <a:r>
                  <a:rPr lang="ko-KR" altLang="en-US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는</a:t>
                </a:r>
                <a:r>
                  <a:rPr lang="en-US" altLang="ko-KR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:r>
                  <a:rPr lang="ko-KR" altLang="en-US" sz="1200" b="1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꼬인 </a:t>
                </a:r>
                <a:r>
                  <a:rPr lang="ko-KR" altLang="en-US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위치에 있어</a:t>
                </a:r>
                <a:r>
                  <a:rPr lang="en-US" altLang="ko-KR" sz="1200" b="1" dirty="0">
                    <a:ln>
                      <a:solidFill>
                        <a:schemeClr val="bg2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.</a:t>
                </a:r>
                <a:endParaRPr lang="en-US" altLang="ko-KR" sz="1200" dirty="0">
                  <a:ln>
                    <a:solidFill>
                      <a:schemeClr val="bg2">
                        <a:alpha val="0"/>
                      </a:schemeClr>
                    </a:solidFill>
                  </a:ln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endParaRP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3353577-7891-2276-2FBC-39766FCD50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9138" y="4402577"/>
                <a:ext cx="3073137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2" name="그림 71">
            <a:extLst>
              <a:ext uri="{FF2B5EF4-FFF2-40B4-BE49-F238E27FC236}">
                <a16:creationId xmlns:a16="http://schemas.microsoft.com/office/drawing/2014/main" id="{08B7B2EF-B4B5-6CC9-8BE4-7F3E52F1E15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49138" y="5161249"/>
            <a:ext cx="1684776" cy="1267831"/>
          </a:xfrm>
          <a:prstGeom prst="rect">
            <a:avLst/>
          </a:prstGeom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EA7083E9-46E2-C2DB-A2FB-ECFA517776C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93461" y="5120526"/>
            <a:ext cx="1709014" cy="1317321"/>
          </a:xfrm>
          <a:prstGeom prst="rect">
            <a:avLst/>
          </a:prstGeom>
        </p:spPr>
      </p:pic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CB1AC19B-AF81-95F5-A24B-3606BFAD03C0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6" name="텍스트 개체 틀 2">
            <a:extLst>
              <a:ext uri="{FF2B5EF4-FFF2-40B4-BE49-F238E27FC236}">
                <a16:creationId xmlns:a16="http://schemas.microsoft.com/office/drawing/2014/main" id="{158E020B-7302-8A67-EC5D-5B719910E68E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생각 열기</a:t>
            </a:r>
            <a:endParaRPr lang="ko-KR" altLang="en-US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02836460-D357-525B-51D1-EF7DE3CDE860}"/>
              </a:ext>
            </a:extLst>
          </p:cNvPr>
          <p:cNvSpPr/>
          <p:nvPr/>
        </p:nvSpPr>
        <p:spPr>
          <a:xfrm>
            <a:off x="1372810" y="2962274"/>
            <a:ext cx="2743200" cy="13685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6" name="그림 75">
            <a:extLst>
              <a:ext uri="{FF2B5EF4-FFF2-40B4-BE49-F238E27FC236}">
                <a16:creationId xmlns:a16="http://schemas.microsoft.com/office/drawing/2014/main" id="{E2E286CF-4825-20F1-32C3-331FC199E3F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39872" y="2983506"/>
            <a:ext cx="1717500" cy="131654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74E6555F-9948-3EAB-D884-4ECE73B0C126}"/>
              </a:ext>
            </a:extLst>
          </p:cNvPr>
          <p:cNvSpPr/>
          <p:nvPr/>
        </p:nvSpPr>
        <p:spPr>
          <a:xfrm>
            <a:off x="4739310" y="2962274"/>
            <a:ext cx="2743200" cy="13685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BA38EC36-5714-99DA-C828-6CE44013316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0203" y="2996815"/>
            <a:ext cx="1391593" cy="1316491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4946DC7F-C8E7-40D7-05D2-CE3D859C0E96}"/>
              </a:ext>
            </a:extLst>
          </p:cNvPr>
          <p:cNvSpPr/>
          <p:nvPr/>
        </p:nvSpPr>
        <p:spPr>
          <a:xfrm>
            <a:off x="8100696" y="2962274"/>
            <a:ext cx="2743200" cy="13685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323CFE6-0DA8-CFB6-85A2-EA09C6257817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609093" y="2978944"/>
            <a:ext cx="1669186" cy="1339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211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11340-A270-BC0E-93E3-72084295C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1">
            <a:extLst>
              <a:ext uri="{FF2B5EF4-FFF2-40B4-BE49-F238E27FC236}">
                <a16:creationId xmlns:a16="http://schemas.microsoft.com/office/drawing/2014/main" id="{7EE964D5-68E1-B1B9-FE4D-378F80710CED}"/>
              </a:ext>
            </a:extLst>
          </p:cNvPr>
          <p:cNvSpPr txBox="1">
            <a:spLocks/>
          </p:cNvSpPr>
          <p:nvPr/>
        </p:nvSpPr>
        <p:spPr>
          <a:xfrm>
            <a:off x="1346200" y="1075304"/>
            <a:ext cx="9652000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Wingdings" panose="05000000000000000000" pitchFamily="2" charset="2"/>
              <a:buChar char="§"/>
              <a:defRPr sz="32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나의 생각을 </a:t>
            </a:r>
            <a:r>
              <a:rPr lang="ko-KR" altLang="en-US" sz="2400" b="1" kern="0" spc="-37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쓰고 이야기</a:t>
            </a:r>
            <a:r>
              <a:rPr lang="ko-KR" altLang="en-US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해 봅시다</a:t>
            </a:r>
            <a:endParaRPr lang="ko-KR" altLang="en-US" sz="2400" dirty="0"/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9AECFCB9-96AC-C352-7D53-F9CFD665ED7B}"/>
              </a:ext>
            </a:extLst>
          </p:cNvPr>
          <p:cNvSpPr txBox="1">
            <a:spLocks/>
          </p:cNvSpPr>
          <p:nvPr/>
        </p:nvSpPr>
        <p:spPr>
          <a:xfrm>
            <a:off x="1600200" y="1730375"/>
            <a:ext cx="9067800" cy="361949"/>
          </a:xfrm>
          <a:prstGeom prst="rect">
            <a:avLst/>
          </a:prstGeom>
        </p:spPr>
        <p:txBody>
          <a:bodyPr tIns="0" bIns="0" anchor="ctr"/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Char char="•"/>
              <a:defRPr sz="20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65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세 친구의 주장에 동의하는지 스스로 판단하고</a:t>
            </a:r>
            <a:r>
              <a:rPr lang="en-US" altLang="ko-KR" sz="165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165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그 이유를 짝과 나눠 봅시다</a:t>
            </a:r>
            <a:r>
              <a:rPr lang="en-US" altLang="ko-KR" sz="165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FFDCAE9-4C61-9683-4089-C802F3D8DFA7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16A61691-A297-6BFF-92DD-B607780928B3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altLang="ko-KR" b="1" kern="0" spc="-22"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 제시</a:t>
            </a:r>
            <a:endParaRPr lang="en-US" altLang="ko-KR" dirty="0"/>
          </a:p>
        </p:txBody>
      </p:sp>
      <p:sp>
        <p:nvSpPr>
          <p:cNvPr id="3" name="Shape 8">
            <a:extLst>
              <a:ext uri="{FF2B5EF4-FFF2-40B4-BE49-F238E27FC236}">
                <a16:creationId xmlns:a16="http://schemas.microsoft.com/office/drawing/2014/main" id="{B0B000B6-0CA6-47F7-8078-380FE61F453D}"/>
              </a:ext>
            </a:extLst>
          </p:cNvPr>
          <p:cNvSpPr/>
          <p:nvPr/>
        </p:nvSpPr>
        <p:spPr>
          <a:xfrm>
            <a:off x="3514130" y="3446915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Shape 9">
            <a:extLst>
              <a:ext uri="{FF2B5EF4-FFF2-40B4-BE49-F238E27FC236}">
                <a16:creationId xmlns:a16="http://schemas.microsoft.com/office/drawing/2014/main" id="{159C95A9-DC63-6872-AFB0-FAF3042E1183}"/>
              </a:ext>
            </a:extLst>
          </p:cNvPr>
          <p:cNvSpPr/>
          <p:nvPr/>
        </p:nvSpPr>
        <p:spPr>
          <a:xfrm>
            <a:off x="3551620" y="3466117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Shape 15">
            <a:extLst>
              <a:ext uri="{FF2B5EF4-FFF2-40B4-BE49-F238E27FC236}">
                <a16:creationId xmlns:a16="http://schemas.microsoft.com/office/drawing/2014/main" id="{A7340527-68DE-AAB9-0D03-81E31A65AFFA}"/>
              </a:ext>
            </a:extLst>
          </p:cNvPr>
          <p:cNvSpPr/>
          <p:nvPr/>
        </p:nvSpPr>
        <p:spPr>
          <a:xfrm>
            <a:off x="10161818" y="3446915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7" name="Shape 16">
            <a:extLst>
              <a:ext uri="{FF2B5EF4-FFF2-40B4-BE49-F238E27FC236}">
                <a16:creationId xmlns:a16="http://schemas.microsoft.com/office/drawing/2014/main" id="{06860DAB-B879-F6B2-DD9D-E8EE1BC9B1AE}"/>
              </a:ext>
            </a:extLst>
          </p:cNvPr>
          <p:cNvSpPr/>
          <p:nvPr/>
        </p:nvSpPr>
        <p:spPr>
          <a:xfrm>
            <a:off x="10143530" y="3466117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" name="Shape 0">
            <a:extLst>
              <a:ext uri="{FF2B5EF4-FFF2-40B4-BE49-F238E27FC236}">
                <a16:creationId xmlns:a16="http://schemas.microsoft.com/office/drawing/2014/main" id="{1C8CE0B3-FFBF-958F-57C9-2AC5A5F77E8C}"/>
              </a:ext>
            </a:extLst>
          </p:cNvPr>
          <p:cNvSpPr/>
          <p:nvPr/>
        </p:nvSpPr>
        <p:spPr>
          <a:xfrm>
            <a:off x="1534495" y="2161270"/>
            <a:ext cx="9133506" cy="1325066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8" name="Text 7">
            <a:extLst>
              <a:ext uri="{FF2B5EF4-FFF2-40B4-BE49-F238E27FC236}">
                <a16:creationId xmlns:a16="http://schemas.microsoft.com/office/drawing/2014/main" id="{C3232326-0036-F4DE-640C-EAC4BE15B48F}"/>
              </a:ext>
            </a:extLst>
          </p:cNvPr>
          <p:cNvSpPr txBox="1"/>
          <p:nvPr/>
        </p:nvSpPr>
        <p:spPr>
          <a:xfrm>
            <a:off x="2338319" y="2256465"/>
            <a:ext cx="825685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생각에 대한 나의 판단</a:t>
            </a:r>
            <a:endParaRPr lang="en-US" sz="1400" dirty="0"/>
          </a:p>
        </p:txBody>
      </p:sp>
      <p:sp>
        <p:nvSpPr>
          <p:cNvPr id="30" name="Text 8">
            <a:extLst>
              <a:ext uri="{FF2B5EF4-FFF2-40B4-BE49-F238E27FC236}">
                <a16:creationId xmlns:a16="http://schemas.microsoft.com/office/drawing/2014/main" id="{C2CF498D-0734-D40C-1DDA-63A8B32DC775}"/>
              </a:ext>
            </a:extLst>
          </p:cNvPr>
          <p:cNvSpPr txBox="1"/>
          <p:nvPr/>
        </p:nvSpPr>
        <p:spPr>
          <a:xfrm>
            <a:off x="1785704" y="2550227"/>
            <a:ext cx="8039100" cy="4672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나는 민수의 </a:t>
            </a: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생각에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 (</a:t>
            </a: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동의한다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/ 동의하지 </a:t>
            </a: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않는다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)</a:t>
            </a:r>
            <a:endParaRPr lang="en-US" sz="1400" dirty="0"/>
          </a:p>
        </p:txBody>
      </p:sp>
      <p:sp>
        <p:nvSpPr>
          <p:cNvPr id="32" name="Text 9">
            <a:extLst>
              <a:ext uri="{FF2B5EF4-FFF2-40B4-BE49-F238E27FC236}">
                <a16:creationId xmlns:a16="http://schemas.microsoft.com/office/drawing/2014/main" id="{B8EDA045-D65C-7CCA-F0EF-4FD4F8C048A3}"/>
              </a:ext>
            </a:extLst>
          </p:cNvPr>
          <p:cNvSpPr txBox="1"/>
          <p:nvPr/>
        </p:nvSpPr>
        <p:spPr>
          <a:xfrm>
            <a:off x="1785704" y="3018974"/>
            <a:ext cx="893369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왜냐하면</a:t>
            </a:r>
            <a:endParaRPr lang="en-US" sz="1400" dirty="0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2BFD82E6-8DF2-1C7F-4FDF-DC46F6CD9BE2}"/>
              </a:ext>
            </a:extLst>
          </p:cNvPr>
          <p:cNvSpPr/>
          <p:nvPr/>
        </p:nvSpPr>
        <p:spPr>
          <a:xfrm>
            <a:off x="1705317" y="2295736"/>
            <a:ext cx="581025" cy="274452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2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민수</a:t>
            </a:r>
          </a:p>
        </p:txBody>
      </p: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1602403C-005A-C8BB-F713-5DFB356BDA05}"/>
              </a:ext>
            </a:extLst>
          </p:cNvPr>
          <p:cNvCxnSpPr>
            <a:cxnSpLocks/>
          </p:cNvCxnSpPr>
          <p:nvPr/>
        </p:nvCxnSpPr>
        <p:spPr>
          <a:xfrm>
            <a:off x="2493721" y="3258178"/>
            <a:ext cx="7883698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Shape 0">
            <a:extLst>
              <a:ext uri="{FF2B5EF4-FFF2-40B4-BE49-F238E27FC236}">
                <a16:creationId xmlns:a16="http://schemas.microsoft.com/office/drawing/2014/main" id="{F03B6ECD-2DCA-4457-280F-47764EDD157F}"/>
              </a:ext>
            </a:extLst>
          </p:cNvPr>
          <p:cNvSpPr/>
          <p:nvPr/>
        </p:nvSpPr>
        <p:spPr>
          <a:xfrm>
            <a:off x="1534495" y="3609327"/>
            <a:ext cx="9133506" cy="1325066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6" name="Text 7">
            <a:extLst>
              <a:ext uri="{FF2B5EF4-FFF2-40B4-BE49-F238E27FC236}">
                <a16:creationId xmlns:a16="http://schemas.microsoft.com/office/drawing/2014/main" id="{91150A92-66F8-1A07-9C06-E606E74019E8}"/>
              </a:ext>
            </a:extLst>
          </p:cNvPr>
          <p:cNvSpPr txBox="1"/>
          <p:nvPr/>
        </p:nvSpPr>
        <p:spPr>
          <a:xfrm>
            <a:off x="2338319" y="3699448"/>
            <a:ext cx="825685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생각에 대한 나의 판단</a:t>
            </a:r>
            <a:endParaRPr lang="en-US" sz="1400" dirty="0"/>
          </a:p>
        </p:txBody>
      </p:sp>
      <p:sp>
        <p:nvSpPr>
          <p:cNvPr id="27" name="Text 8">
            <a:extLst>
              <a:ext uri="{FF2B5EF4-FFF2-40B4-BE49-F238E27FC236}">
                <a16:creationId xmlns:a16="http://schemas.microsoft.com/office/drawing/2014/main" id="{F790B7FB-A57B-FBE4-B81E-43D05DD7FC2A}"/>
              </a:ext>
            </a:extLst>
          </p:cNvPr>
          <p:cNvSpPr txBox="1"/>
          <p:nvPr/>
        </p:nvSpPr>
        <p:spPr>
          <a:xfrm>
            <a:off x="1785704" y="3993210"/>
            <a:ext cx="8039100" cy="4672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나는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시아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생각에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 (</a:t>
            </a: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동의한다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/ 동의하지 </a:t>
            </a: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않는다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)</a:t>
            </a:r>
            <a:endParaRPr lang="en-US" sz="1400" dirty="0"/>
          </a:p>
        </p:txBody>
      </p:sp>
      <p:sp>
        <p:nvSpPr>
          <p:cNvPr id="29" name="Text 9">
            <a:extLst>
              <a:ext uri="{FF2B5EF4-FFF2-40B4-BE49-F238E27FC236}">
                <a16:creationId xmlns:a16="http://schemas.microsoft.com/office/drawing/2014/main" id="{CFC4BFBF-D74D-3FDC-3D55-2D381AF180F0}"/>
              </a:ext>
            </a:extLst>
          </p:cNvPr>
          <p:cNvSpPr txBox="1"/>
          <p:nvPr/>
        </p:nvSpPr>
        <p:spPr>
          <a:xfrm>
            <a:off x="1785704" y="4461957"/>
            <a:ext cx="893369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왜냐하면</a:t>
            </a:r>
            <a:endParaRPr lang="en-US" sz="1400" dirty="0"/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0E472198-21AE-A9EB-9894-8FF0C31481BC}"/>
              </a:ext>
            </a:extLst>
          </p:cNvPr>
          <p:cNvSpPr/>
          <p:nvPr/>
        </p:nvSpPr>
        <p:spPr>
          <a:xfrm>
            <a:off x="1705317" y="3738719"/>
            <a:ext cx="581025" cy="274452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2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시아</a:t>
            </a:r>
            <a:endParaRPr lang="ko-KR" altLang="en-US" sz="12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0EBCDC3F-9172-373C-5570-CA362182DA95}"/>
              </a:ext>
            </a:extLst>
          </p:cNvPr>
          <p:cNvCxnSpPr>
            <a:cxnSpLocks/>
          </p:cNvCxnSpPr>
          <p:nvPr/>
        </p:nvCxnSpPr>
        <p:spPr>
          <a:xfrm>
            <a:off x="2493721" y="4701161"/>
            <a:ext cx="7883698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hape 8">
            <a:extLst>
              <a:ext uri="{FF2B5EF4-FFF2-40B4-BE49-F238E27FC236}">
                <a16:creationId xmlns:a16="http://schemas.microsoft.com/office/drawing/2014/main" id="{3F5FB96F-A99D-0545-FE96-8D14CF1702A7}"/>
              </a:ext>
            </a:extLst>
          </p:cNvPr>
          <p:cNvSpPr/>
          <p:nvPr/>
        </p:nvSpPr>
        <p:spPr>
          <a:xfrm>
            <a:off x="3509091" y="4879318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" name="Shape 9">
            <a:extLst>
              <a:ext uri="{FF2B5EF4-FFF2-40B4-BE49-F238E27FC236}">
                <a16:creationId xmlns:a16="http://schemas.microsoft.com/office/drawing/2014/main" id="{D06546C4-D7C5-C6CE-D2C7-42E695560328}"/>
              </a:ext>
            </a:extLst>
          </p:cNvPr>
          <p:cNvSpPr/>
          <p:nvPr/>
        </p:nvSpPr>
        <p:spPr>
          <a:xfrm>
            <a:off x="3546581" y="4898520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3" name="Shape 15">
            <a:extLst>
              <a:ext uri="{FF2B5EF4-FFF2-40B4-BE49-F238E27FC236}">
                <a16:creationId xmlns:a16="http://schemas.microsoft.com/office/drawing/2014/main" id="{191F216A-15FB-C251-C92C-3802D8375F6A}"/>
              </a:ext>
            </a:extLst>
          </p:cNvPr>
          <p:cNvSpPr/>
          <p:nvPr/>
        </p:nvSpPr>
        <p:spPr>
          <a:xfrm>
            <a:off x="10156779" y="4879318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4" name="Shape 16">
            <a:extLst>
              <a:ext uri="{FF2B5EF4-FFF2-40B4-BE49-F238E27FC236}">
                <a16:creationId xmlns:a16="http://schemas.microsoft.com/office/drawing/2014/main" id="{B8EC69C8-E657-F87F-EE8C-B71C7B14C8A4}"/>
              </a:ext>
            </a:extLst>
          </p:cNvPr>
          <p:cNvSpPr/>
          <p:nvPr/>
        </p:nvSpPr>
        <p:spPr>
          <a:xfrm>
            <a:off x="10138491" y="4898520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" name="Shape 8">
            <a:extLst>
              <a:ext uri="{FF2B5EF4-FFF2-40B4-BE49-F238E27FC236}">
                <a16:creationId xmlns:a16="http://schemas.microsoft.com/office/drawing/2014/main" id="{41B69BB7-E4B6-32D4-6639-CC83C6BB62B2}"/>
              </a:ext>
            </a:extLst>
          </p:cNvPr>
          <p:cNvSpPr/>
          <p:nvPr/>
        </p:nvSpPr>
        <p:spPr>
          <a:xfrm>
            <a:off x="3517415" y="6282740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" name="Shape 9">
            <a:extLst>
              <a:ext uri="{FF2B5EF4-FFF2-40B4-BE49-F238E27FC236}">
                <a16:creationId xmlns:a16="http://schemas.microsoft.com/office/drawing/2014/main" id="{CB84A074-0CBF-F8F7-FBE2-8B0DFF7A939A}"/>
              </a:ext>
            </a:extLst>
          </p:cNvPr>
          <p:cNvSpPr/>
          <p:nvPr/>
        </p:nvSpPr>
        <p:spPr>
          <a:xfrm>
            <a:off x="3554905" y="6301942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" name="Shape 15">
            <a:extLst>
              <a:ext uri="{FF2B5EF4-FFF2-40B4-BE49-F238E27FC236}">
                <a16:creationId xmlns:a16="http://schemas.microsoft.com/office/drawing/2014/main" id="{5550756D-2759-00E1-E328-4AED2A68FF5C}"/>
              </a:ext>
            </a:extLst>
          </p:cNvPr>
          <p:cNvSpPr/>
          <p:nvPr/>
        </p:nvSpPr>
        <p:spPr>
          <a:xfrm>
            <a:off x="10165103" y="6282740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" name="Shape 16">
            <a:extLst>
              <a:ext uri="{FF2B5EF4-FFF2-40B4-BE49-F238E27FC236}">
                <a16:creationId xmlns:a16="http://schemas.microsoft.com/office/drawing/2014/main" id="{1BCEBA59-4E57-D3A6-4792-985C8C3C92CD}"/>
              </a:ext>
            </a:extLst>
          </p:cNvPr>
          <p:cNvSpPr/>
          <p:nvPr/>
        </p:nvSpPr>
        <p:spPr>
          <a:xfrm>
            <a:off x="10146815" y="6301942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" name="Shape 0">
            <a:extLst>
              <a:ext uri="{FF2B5EF4-FFF2-40B4-BE49-F238E27FC236}">
                <a16:creationId xmlns:a16="http://schemas.microsoft.com/office/drawing/2014/main" id="{376ABFDD-BE76-FB6D-AC0E-48BC1A1C5500}"/>
              </a:ext>
            </a:extLst>
          </p:cNvPr>
          <p:cNvSpPr/>
          <p:nvPr/>
        </p:nvSpPr>
        <p:spPr>
          <a:xfrm>
            <a:off x="1534495" y="5057384"/>
            <a:ext cx="9133506" cy="1363512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9" name="Text 7">
            <a:extLst>
              <a:ext uri="{FF2B5EF4-FFF2-40B4-BE49-F238E27FC236}">
                <a16:creationId xmlns:a16="http://schemas.microsoft.com/office/drawing/2014/main" id="{8610C877-3DAA-C3F5-335F-18FA31E3E7B1}"/>
              </a:ext>
            </a:extLst>
          </p:cNvPr>
          <p:cNvSpPr txBox="1"/>
          <p:nvPr/>
        </p:nvSpPr>
        <p:spPr>
          <a:xfrm>
            <a:off x="2338319" y="5202822"/>
            <a:ext cx="825685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생각에 대한 나의 판단</a:t>
            </a:r>
            <a:endParaRPr lang="en-US" sz="1400" dirty="0"/>
          </a:p>
        </p:txBody>
      </p:sp>
      <p:sp>
        <p:nvSpPr>
          <p:cNvPr id="40" name="Text 8">
            <a:extLst>
              <a:ext uri="{FF2B5EF4-FFF2-40B4-BE49-F238E27FC236}">
                <a16:creationId xmlns:a16="http://schemas.microsoft.com/office/drawing/2014/main" id="{51003456-0899-A27C-A0FA-67D7B26E6BB9}"/>
              </a:ext>
            </a:extLst>
          </p:cNvPr>
          <p:cNvSpPr txBox="1"/>
          <p:nvPr/>
        </p:nvSpPr>
        <p:spPr>
          <a:xfrm>
            <a:off x="1785704" y="5496584"/>
            <a:ext cx="8039100" cy="4672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4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나는 </a:t>
            </a:r>
            <a:r>
              <a:rPr lang="ko-KR" altLang="en-US" sz="14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준영</a:t>
            </a:r>
            <a:r>
              <a:rPr lang="en-US" sz="14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생각에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 (</a:t>
            </a: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동의한다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/ 동의하지 </a:t>
            </a:r>
            <a:r>
              <a:rPr lang="en-US" sz="14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않는다</a:t>
            </a:r>
            <a:r>
              <a:rPr lang="en-US" sz="1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)</a:t>
            </a:r>
            <a:endParaRPr lang="en-US" sz="1400" dirty="0"/>
          </a:p>
        </p:txBody>
      </p:sp>
      <p:sp>
        <p:nvSpPr>
          <p:cNvPr id="41" name="Text 9">
            <a:extLst>
              <a:ext uri="{FF2B5EF4-FFF2-40B4-BE49-F238E27FC236}">
                <a16:creationId xmlns:a16="http://schemas.microsoft.com/office/drawing/2014/main" id="{FCD96713-CE99-54AF-F536-6D83510D14AB}"/>
              </a:ext>
            </a:extLst>
          </p:cNvPr>
          <p:cNvSpPr txBox="1"/>
          <p:nvPr/>
        </p:nvSpPr>
        <p:spPr>
          <a:xfrm>
            <a:off x="1785704" y="5965331"/>
            <a:ext cx="893369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왜냐하면</a:t>
            </a:r>
            <a:endParaRPr lang="en-US" sz="1400" dirty="0"/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B2EE2A85-20C2-E79D-146C-52D41A8F392D}"/>
              </a:ext>
            </a:extLst>
          </p:cNvPr>
          <p:cNvSpPr/>
          <p:nvPr/>
        </p:nvSpPr>
        <p:spPr>
          <a:xfrm>
            <a:off x="1705317" y="5242093"/>
            <a:ext cx="581025" cy="274452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2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준영</a:t>
            </a:r>
            <a:endParaRPr lang="ko-KR" altLang="en-US" sz="12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5365C3B5-2A78-D83C-7386-76C8C1E54AF0}"/>
              </a:ext>
            </a:extLst>
          </p:cNvPr>
          <p:cNvCxnSpPr>
            <a:cxnSpLocks/>
          </p:cNvCxnSpPr>
          <p:nvPr/>
        </p:nvCxnSpPr>
        <p:spPr>
          <a:xfrm>
            <a:off x="2493721" y="6204535"/>
            <a:ext cx="7883698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텍스트 개체 틀 17">
            <a:extLst>
              <a:ext uri="{FF2B5EF4-FFF2-40B4-BE49-F238E27FC236}">
                <a16:creationId xmlns:a16="http://schemas.microsoft.com/office/drawing/2014/main" id="{D2223423-38E4-4C09-EC63-974718E8EE76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391162B4-416A-62C0-8D1F-9AA4DDB88EF0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나의 생각 쓰기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8206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399C7-5416-AFA1-6976-A26B3093D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CBCFC689-5EC5-F00A-66CA-1E36C00B7301}"/>
              </a:ext>
            </a:extLst>
          </p:cNvPr>
          <p:cNvSpPr/>
          <p:nvPr/>
        </p:nvSpPr>
        <p:spPr>
          <a:xfrm>
            <a:off x="1335541" y="5567497"/>
            <a:ext cx="9520918" cy="875082"/>
          </a:xfrm>
          <a:prstGeom prst="roundRect">
            <a:avLst>
              <a:gd name="adj" fmla="val 23197"/>
            </a:avLst>
          </a:prstGeom>
          <a:solidFill>
            <a:schemeClr val="accent4">
              <a:lumMod val="20000"/>
              <a:lumOff val="80000"/>
              <a:alpha val="6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D20506D4-23FC-A702-62E4-8E6351DFD9AB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hape 0">
            <a:extLst>
              <a:ext uri="{FF2B5EF4-FFF2-40B4-BE49-F238E27FC236}">
                <a16:creationId xmlns:a16="http://schemas.microsoft.com/office/drawing/2014/main" id="{F8EAED48-E42D-3902-4A19-9C3CC4E26D40}"/>
              </a:ext>
            </a:extLst>
          </p:cNvPr>
          <p:cNvSpPr/>
          <p:nvPr/>
        </p:nvSpPr>
        <p:spPr>
          <a:xfrm>
            <a:off x="1346201" y="2491992"/>
            <a:ext cx="9510258" cy="1933051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" name="텍스트 개체 틀 2">
            <a:extLst>
              <a:ext uri="{FF2B5EF4-FFF2-40B4-BE49-F238E27FC236}">
                <a16:creationId xmlns:a16="http://schemas.microsoft.com/office/drawing/2014/main" id="{FA498225-1713-6BAA-BCD6-CC61141D5C44}"/>
              </a:ext>
            </a:extLst>
          </p:cNvPr>
          <p:cNvSpPr txBox="1">
            <a:spLocks/>
          </p:cNvSpPr>
          <p:nvPr/>
        </p:nvSpPr>
        <p:spPr>
          <a:xfrm>
            <a:off x="1895500" y="4595141"/>
            <a:ext cx="5166561" cy="246221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직선</a:t>
            </a:r>
            <a:r>
              <a:rPr lang="ko-KR" altLang="en-US" b="1">
                <a:solidFill>
                  <a:srgbClr val="0B3F94"/>
                </a:solidFill>
                <a:latin typeface="Pretendard" pitchFamily="34" charset="0"/>
              </a:rPr>
              <a:t> </a:t>
            </a:r>
            <a:r>
              <a:rPr lang="en-US" altLang="ko-KR" b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</a:rPr>
              <a:t>AD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</a:rPr>
              <a:t>와 </a:t>
            </a:r>
            <a:r>
              <a:rPr lang="ko-KR" altLang="en-US" b="1">
                <a:solidFill>
                  <a:srgbClr val="0B3F94"/>
                </a:solidFill>
                <a:latin typeface="Pretendard" pitchFamily="34" charset="0"/>
              </a:rPr>
              <a:t>직선</a:t>
            </a:r>
            <a:r>
              <a:rPr lang="en-US" altLang="ko-KR" b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</a:rPr>
              <a:t>BE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</a:rPr>
              <a:t>는 한 점에서 만난다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</a:rPr>
              <a:t>.    (                 )</a:t>
            </a:r>
            <a:endParaRPr lang="en-US" altLang="ko-KR" b="1" dirty="0">
              <a:solidFill>
                <a:srgbClr val="2A3648"/>
              </a:solidFill>
              <a:latin typeface="Pretendard" pitchFamily="34" charset="0"/>
              <a:ea typeface="Pretendard" pitchFamily="34" charset="-122"/>
              <a:cs typeface="Pretendard" pitchFamily="34" charset="-120"/>
            </a:endParaRPr>
          </a:p>
        </p:txBody>
      </p:sp>
      <p:sp>
        <p:nvSpPr>
          <p:cNvPr id="19" name="텍스트 개체 틀 2">
            <a:extLst>
              <a:ext uri="{FF2B5EF4-FFF2-40B4-BE49-F238E27FC236}">
                <a16:creationId xmlns:a16="http://schemas.microsoft.com/office/drawing/2014/main" id="{2B41E5BB-0DDD-5495-31F7-AA496EA7FB13}"/>
              </a:ext>
            </a:extLst>
          </p:cNvPr>
          <p:cNvSpPr txBox="1">
            <a:spLocks/>
          </p:cNvSpPr>
          <p:nvPr/>
        </p:nvSpPr>
        <p:spPr>
          <a:xfrm>
            <a:off x="1895500" y="5140297"/>
            <a:ext cx="6496483" cy="246221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직선</a:t>
            </a:r>
            <a:r>
              <a:rPr lang="ko-KR" altLang="en-US" b="1">
                <a:solidFill>
                  <a:srgbClr val="0B3F94"/>
                </a:solidFill>
                <a:latin typeface="Pretendard" pitchFamily="34" charset="0"/>
              </a:rPr>
              <a:t> </a:t>
            </a:r>
            <a:r>
              <a:rPr lang="en-US" altLang="ko-KR" b="1">
                <a:solidFill>
                  <a:srgbClr val="0B3F94"/>
                </a:solidFill>
                <a:latin typeface="Pretendard" pitchFamily="34" charset="0"/>
              </a:rPr>
              <a:t>AB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</a:rPr>
              <a:t>와 꼬인 위치에 있는 직선은 </a:t>
            </a:r>
            <a:r>
              <a:rPr lang="ko-KR" altLang="en-US" b="1">
                <a:solidFill>
                  <a:srgbClr val="0B3F94"/>
                </a:solidFill>
                <a:latin typeface="Pretendard" pitchFamily="34" charset="0"/>
              </a:rPr>
              <a:t>직선 </a:t>
            </a:r>
            <a:r>
              <a:rPr lang="en-US" altLang="ko-KR" b="1">
                <a:solidFill>
                  <a:srgbClr val="0B3F94"/>
                </a:solidFill>
                <a:latin typeface="Pretendard" pitchFamily="34" charset="0"/>
              </a:rPr>
              <a:t>CD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</a:rPr>
              <a:t>와 </a:t>
            </a:r>
            <a:r>
              <a:rPr lang="ko-KR" altLang="en-US" b="1">
                <a:solidFill>
                  <a:srgbClr val="0B3F94"/>
                </a:solidFill>
                <a:latin typeface="Pretendard" pitchFamily="34" charset="0"/>
              </a:rPr>
              <a:t>직선 </a:t>
            </a:r>
            <a:r>
              <a:rPr lang="en-US" altLang="ko-KR" b="1">
                <a:solidFill>
                  <a:srgbClr val="0B3F94"/>
                </a:solidFill>
                <a:latin typeface="Pretendard" pitchFamily="34" charset="0"/>
              </a:rPr>
              <a:t>DE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</a:rPr>
              <a:t>뿐이다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</a:rPr>
              <a:t>.    (                 )</a:t>
            </a:r>
            <a:endParaRPr lang="ko-KR" altLang="en-US" dirty="0"/>
          </a:p>
        </p:txBody>
      </p:sp>
      <p:sp>
        <p:nvSpPr>
          <p:cNvPr id="33" name="텍스트 개체 틀 2">
            <a:extLst>
              <a:ext uri="{FF2B5EF4-FFF2-40B4-BE49-F238E27FC236}">
                <a16:creationId xmlns:a16="http://schemas.microsoft.com/office/drawing/2014/main" id="{2F776914-AB95-D1E1-1786-0DC470A5806A}"/>
              </a:ext>
            </a:extLst>
          </p:cNvPr>
          <p:cNvSpPr txBox="1">
            <a:spLocks/>
          </p:cNvSpPr>
          <p:nvPr/>
        </p:nvSpPr>
        <p:spPr>
          <a:xfrm>
            <a:off x="1957185" y="5717400"/>
            <a:ext cx="558807" cy="215444"/>
          </a:xfrm>
          <a:prstGeom prst="rect">
            <a:avLst/>
          </a:prstGeom>
        </p:spPr>
        <p:txBody>
          <a:bodyPr wrap="non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accent4">
                    <a:lumMod val="50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포인트</a:t>
            </a:r>
            <a:endParaRPr lang="ko-KR" altLang="en-US" sz="1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5" name="그래픽 34">
            <a:extLst>
              <a:ext uri="{FF2B5EF4-FFF2-40B4-BE49-F238E27FC236}">
                <a16:creationId xmlns:a16="http://schemas.microsoft.com/office/drawing/2014/main" id="{DDF75B06-1F12-684F-E3C5-65B4AAC6188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24600" y="5697936"/>
            <a:ext cx="314138" cy="314138"/>
          </a:xfrm>
          <a:prstGeom prst="rect">
            <a:avLst/>
          </a:prstGeom>
        </p:spPr>
      </p:pic>
      <p:sp>
        <p:nvSpPr>
          <p:cNvPr id="36" name="텍스트 개체 틀 2">
            <a:extLst>
              <a:ext uri="{FF2B5EF4-FFF2-40B4-BE49-F238E27FC236}">
                <a16:creationId xmlns:a16="http://schemas.microsoft.com/office/drawing/2014/main" id="{4DC20FD5-7795-42D8-DA7D-631121095EF5}"/>
              </a:ext>
            </a:extLst>
          </p:cNvPr>
          <p:cNvSpPr txBox="1">
            <a:spLocks/>
          </p:cNvSpPr>
          <p:nvPr/>
        </p:nvSpPr>
        <p:spPr>
          <a:xfrm>
            <a:off x="1957185" y="6046576"/>
            <a:ext cx="3314369" cy="230832"/>
          </a:xfrm>
          <a:prstGeom prst="rect">
            <a:avLst/>
          </a:prstGeom>
        </p:spPr>
        <p:txBody>
          <a:bodyPr wrap="non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헷갈리는 문제가 있었나요</a:t>
            </a:r>
            <a:r>
              <a:rPr lang="en-US" altLang="ko-KR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? </a:t>
            </a:r>
            <a:r>
              <a:rPr lang="ko-KR" altLang="en-US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 헷갈렸나요</a:t>
            </a:r>
            <a:r>
              <a:rPr lang="en-US" altLang="ko-KR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?</a:t>
            </a:r>
            <a:endParaRPr lang="ko-KR" altLang="en-US" sz="1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465F0631-4BB0-C8EF-7D8C-43986E2DD72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67273" y="2539899"/>
            <a:ext cx="2021997" cy="1805596"/>
          </a:xfrm>
          <a:prstGeom prst="rect">
            <a:avLst/>
          </a:prstGeom>
        </p:spPr>
      </p:pic>
      <p:sp>
        <p:nvSpPr>
          <p:cNvPr id="24" name="텍스트 개체 틀 17">
            <a:extLst>
              <a:ext uri="{FF2B5EF4-FFF2-40B4-BE49-F238E27FC236}">
                <a16:creationId xmlns:a16="http://schemas.microsoft.com/office/drawing/2014/main" id="{9E2EBACA-5433-F37C-0C8E-823B5F312635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위치 관계</a:t>
            </a:r>
            <a:endParaRPr lang="ko-KR" altLang="en-US" dirty="0"/>
          </a:p>
        </p:txBody>
      </p:sp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57B57BEF-7FE3-ADD9-3567-49DF03A04C69}"/>
              </a:ext>
            </a:extLst>
          </p:cNvPr>
          <p:cNvSpPr txBox="1">
            <a:spLocks/>
          </p:cNvSpPr>
          <p:nvPr/>
        </p:nvSpPr>
        <p:spPr>
          <a:xfrm>
            <a:off x="1403350" y="1776082"/>
            <a:ext cx="324000" cy="324000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endParaRPr lang="ko-KR" altLang="en-US" dirty="0"/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526353A1-70B0-D6E7-4EA7-797F06DB23FA}"/>
              </a:ext>
            </a:extLst>
          </p:cNvPr>
          <p:cNvSpPr/>
          <p:nvPr/>
        </p:nvSpPr>
        <p:spPr>
          <a:xfrm>
            <a:off x="1443289" y="4566051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1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E2DAFCC8-61F4-183C-D805-6061FF7B9B44}"/>
              </a:ext>
            </a:extLst>
          </p:cNvPr>
          <p:cNvSpPr txBox="1">
            <a:spLocks/>
          </p:cNvSpPr>
          <p:nvPr/>
        </p:nvSpPr>
        <p:spPr>
          <a:xfrm>
            <a:off x="1832918" y="1797220"/>
            <a:ext cx="8920443" cy="609398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다음 그림은 밑면이 정사각형인 사각뿔입니다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                                                                           </a:t>
            </a:r>
          </a:p>
          <a:p>
            <a:pPr marL="0" indent="0"/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사각뿔에서 각 모서리를 연장한 직선에 대한 설명이 옳으면 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O, </a:t>
            </a: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옳지 않으면 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X</a:t>
            </a: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표 하세요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sp>
        <p:nvSpPr>
          <p:cNvPr id="22" name="Shape 7">
            <a:extLst>
              <a:ext uri="{FF2B5EF4-FFF2-40B4-BE49-F238E27FC236}">
                <a16:creationId xmlns:a16="http://schemas.microsoft.com/office/drawing/2014/main" id="{F8DBF47B-1B98-CBBF-32A6-3F68EBDD1604}"/>
              </a:ext>
            </a:extLst>
          </p:cNvPr>
          <p:cNvSpPr/>
          <p:nvPr/>
        </p:nvSpPr>
        <p:spPr>
          <a:xfrm>
            <a:off x="1443289" y="5109868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2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4DFD950A-5A3B-49CE-232D-F693C203D972}"/>
              </a:ext>
            </a:extLst>
          </p:cNvPr>
          <p:cNvSpPr txBox="1">
            <a:spLocks/>
          </p:cNvSpPr>
          <p:nvPr/>
        </p:nvSpPr>
        <p:spPr>
          <a:xfrm>
            <a:off x="1346200" y="1075304"/>
            <a:ext cx="9652000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Wingdings" panose="05000000000000000000" pitchFamily="2" charset="2"/>
              <a:buChar char="§"/>
              <a:defRPr sz="32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</a:t>
            </a:r>
            <a:r>
              <a:rPr lang="en-US" altLang="ko-KR" sz="2400" b="1" kern="0" spc="-37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4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다음 문제를 해결해 봅시다</a:t>
            </a:r>
            <a:r>
              <a:rPr lang="en-US" altLang="ko-KR" sz="24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</a:p>
        </p:txBody>
      </p:sp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8BAF7319-DA9F-597D-0185-86690231830B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ED0A4187-5539-B479-566C-FE331EC918E4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1]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36375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50CEB3-0C38-4D6D-B4C5-3FE6084565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0">
            <a:extLst>
              <a:ext uri="{FF2B5EF4-FFF2-40B4-BE49-F238E27FC236}">
                <a16:creationId xmlns:a16="http://schemas.microsoft.com/office/drawing/2014/main" id="{0E336498-4018-DBDE-C3EC-5E6F2C1813DF}"/>
              </a:ext>
            </a:extLst>
          </p:cNvPr>
          <p:cNvSpPr/>
          <p:nvPr/>
        </p:nvSpPr>
        <p:spPr>
          <a:xfrm>
            <a:off x="1346201" y="2491992"/>
            <a:ext cx="9510258" cy="1933051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텍스트 개체 틀 1">
            <a:extLst>
              <a:ext uri="{FF2B5EF4-FFF2-40B4-BE49-F238E27FC236}">
                <a16:creationId xmlns:a16="http://schemas.microsoft.com/office/drawing/2014/main" id="{47386203-D776-FF32-ACDF-D5E1E19EE2FC}"/>
              </a:ext>
            </a:extLst>
          </p:cNvPr>
          <p:cNvSpPr txBox="1">
            <a:spLocks/>
          </p:cNvSpPr>
          <p:nvPr/>
        </p:nvSpPr>
        <p:spPr>
          <a:xfrm>
            <a:off x="1346200" y="1075304"/>
            <a:ext cx="9652000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Wingdings" panose="05000000000000000000" pitchFamily="2" charset="2"/>
              <a:buChar char="§"/>
              <a:defRPr sz="32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</a:t>
            </a:r>
            <a:r>
              <a:rPr lang="en-US" altLang="ko-KR" sz="2400" b="1" kern="0" spc="-37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4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다음 문제를 해결해 봅시다</a:t>
            </a:r>
            <a:r>
              <a:rPr lang="en-US" altLang="ko-KR" sz="24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27D31C9B-37F5-F42E-D600-89FD76AF5F95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50D34D98-2A48-DBE8-0117-25A0006FEEFF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위치 관계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0AB2F07-B53D-B88E-2E3E-ADF23887CBA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65259" y="2518990"/>
            <a:ext cx="1626054" cy="1890976"/>
          </a:xfrm>
          <a:prstGeom prst="rect">
            <a:avLst/>
          </a:prstGeom>
        </p:spPr>
      </p:pic>
      <p:sp>
        <p:nvSpPr>
          <p:cNvPr id="20" name="텍스트 개체 틀 2">
            <a:extLst>
              <a:ext uri="{FF2B5EF4-FFF2-40B4-BE49-F238E27FC236}">
                <a16:creationId xmlns:a16="http://schemas.microsoft.com/office/drawing/2014/main" id="{CEDA8A46-A555-179F-F799-18A837472C1E}"/>
              </a:ext>
            </a:extLst>
          </p:cNvPr>
          <p:cNvSpPr txBox="1">
            <a:spLocks/>
          </p:cNvSpPr>
          <p:nvPr/>
        </p:nvSpPr>
        <p:spPr>
          <a:xfrm>
            <a:off x="1900838" y="4608329"/>
            <a:ext cx="5166561" cy="246221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직선</a:t>
            </a:r>
            <a:r>
              <a:rPr lang="ko-KR" altLang="en-US" b="1">
                <a:solidFill>
                  <a:srgbClr val="0B3F94"/>
                </a:solidFill>
                <a:latin typeface="Pretendard" pitchFamily="34" charset="0"/>
              </a:rPr>
              <a:t> </a:t>
            </a:r>
            <a:r>
              <a:rPr lang="en-US" altLang="ko-KR" b="1">
                <a:solidFill>
                  <a:srgbClr val="0B3F94"/>
                </a:solidFill>
                <a:latin typeface="Pretendard" pitchFamily="34" charset="0"/>
              </a:rPr>
              <a:t>AB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</a:rPr>
              <a:t>와 평행한 직선은 </a:t>
            </a:r>
            <a:r>
              <a:rPr lang="ko-KR" altLang="en-US" b="1">
                <a:solidFill>
                  <a:srgbClr val="0B3F94"/>
                </a:solidFill>
                <a:latin typeface="Pretendard" pitchFamily="34" charset="0"/>
              </a:rPr>
              <a:t>직선 </a:t>
            </a:r>
            <a:r>
              <a:rPr lang="en-US" altLang="ko-KR" b="1">
                <a:solidFill>
                  <a:srgbClr val="0B3F94"/>
                </a:solidFill>
                <a:latin typeface="Pretendard" pitchFamily="34" charset="0"/>
              </a:rPr>
              <a:t>GH 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</a:rPr>
              <a:t>뿐이다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</a:rPr>
              <a:t>.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</a:rPr>
              <a:t>    (                 )</a:t>
            </a:r>
            <a:endParaRPr lang="en-US" altLang="ko-KR" b="1" dirty="0">
              <a:solidFill>
                <a:srgbClr val="2A3648"/>
              </a:solidFill>
              <a:latin typeface="Pretendard" pitchFamily="34" charset="0"/>
              <a:ea typeface="Pretendard" pitchFamily="34" charset="-122"/>
              <a:cs typeface="Pretendard" pitchFamily="34" charset="-120"/>
            </a:endParaRPr>
          </a:p>
        </p:txBody>
      </p:sp>
      <p:sp>
        <p:nvSpPr>
          <p:cNvPr id="23" name="텍스트 개체 틀 2">
            <a:extLst>
              <a:ext uri="{FF2B5EF4-FFF2-40B4-BE49-F238E27FC236}">
                <a16:creationId xmlns:a16="http://schemas.microsoft.com/office/drawing/2014/main" id="{C4744261-D3BD-2569-7155-C020FF5C1B05}"/>
              </a:ext>
            </a:extLst>
          </p:cNvPr>
          <p:cNvSpPr txBox="1">
            <a:spLocks/>
          </p:cNvSpPr>
          <p:nvPr/>
        </p:nvSpPr>
        <p:spPr>
          <a:xfrm>
            <a:off x="1900838" y="5133912"/>
            <a:ext cx="6496483" cy="246221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직선 </a:t>
            </a:r>
            <a:r>
              <a:rPr lang="en-US" altLang="ko-KR" b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BC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와 </a:t>
            </a:r>
            <a:r>
              <a:rPr lang="ko-KR" altLang="en-US" b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직선 </a:t>
            </a:r>
            <a:r>
              <a:rPr lang="en-US" altLang="ko-KR" b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DJ</a:t>
            </a:r>
            <a:r>
              <a:rPr lang="ko-KR" altLang="en-US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는 꼬인 위치에 있다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r>
              <a:rPr lang="en-US" altLang="ko-KR" b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</a:rPr>
              <a:t>    (                 )</a:t>
            </a:r>
            <a:endParaRPr lang="ko-KR" altLang="en-US" dirty="0"/>
          </a:p>
        </p:txBody>
      </p:sp>
      <p:sp>
        <p:nvSpPr>
          <p:cNvPr id="25" name="Shape 7">
            <a:extLst>
              <a:ext uri="{FF2B5EF4-FFF2-40B4-BE49-F238E27FC236}">
                <a16:creationId xmlns:a16="http://schemas.microsoft.com/office/drawing/2014/main" id="{A94898F0-F145-A30F-0F17-264392DDEDF4}"/>
              </a:ext>
            </a:extLst>
          </p:cNvPr>
          <p:cNvSpPr/>
          <p:nvPr/>
        </p:nvSpPr>
        <p:spPr>
          <a:xfrm>
            <a:off x="1448627" y="4579239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1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7" name="Shape 7">
            <a:extLst>
              <a:ext uri="{FF2B5EF4-FFF2-40B4-BE49-F238E27FC236}">
                <a16:creationId xmlns:a16="http://schemas.microsoft.com/office/drawing/2014/main" id="{A536A9F7-F524-4430-0366-5B7F4B72E173}"/>
              </a:ext>
            </a:extLst>
          </p:cNvPr>
          <p:cNvSpPr/>
          <p:nvPr/>
        </p:nvSpPr>
        <p:spPr>
          <a:xfrm>
            <a:off x="1448627" y="5103483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2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C75B20B1-41F9-594A-5686-CAC76E38EE74}"/>
              </a:ext>
            </a:extLst>
          </p:cNvPr>
          <p:cNvSpPr txBox="1">
            <a:spLocks/>
          </p:cNvSpPr>
          <p:nvPr/>
        </p:nvSpPr>
        <p:spPr>
          <a:xfrm>
            <a:off x="1842443" y="1795383"/>
            <a:ext cx="8920443" cy="609398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ko-KR" altLang="en-US" sz="180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다음 그림은 밑면이 정육각형인 육각기둥입니다</a:t>
            </a:r>
            <a:r>
              <a:rPr lang="en-US" altLang="ko-KR" sz="180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</a:p>
          <a:p>
            <a:pPr marL="0" indent="0"/>
            <a:r>
              <a:rPr lang="ko-KR" altLang="en-US" sz="180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육각기둥에서 각 모서리를 연장한 직선에 대한 설명이 옳으면 </a:t>
            </a:r>
            <a:r>
              <a:rPr lang="en-US" altLang="ko-KR" sz="180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O, </a:t>
            </a:r>
            <a:r>
              <a:rPr lang="ko-KR" altLang="en-US" sz="180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옳지 않으면 </a:t>
            </a:r>
            <a:r>
              <a:rPr lang="en-US" altLang="ko-KR" sz="180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X</a:t>
            </a:r>
            <a:r>
              <a:rPr lang="ko-KR" altLang="en-US" sz="180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표 하세요</a:t>
            </a:r>
            <a:r>
              <a:rPr lang="en-US" altLang="ko-KR" sz="180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DA01972B-DC86-D874-1168-6930D6A2F695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39" name="텍스트 개체 틀 2">
            <a:extLst>
              <a:ext uri="{FF2B5EF4-FFF2-40B4-BE49-F238E27FC236}">
                <a16:creationId xmlns:a16="http://schemas.microsoft.com/office/drawing/2014/main" id="{F31F67FB-45D0-1DB8-14AE-80F20662A13C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1]</a:t>
            </a:r>
            <a:endParaRPr lang="ko-KR" altLang="en-US" dirty="0"/>
          </a:p>
        </p:txBody>
      </p:sp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45DB0664-A97A-23CD-DF74-953676617B08}"/>
              </a:ext>
            </a:extLst>
          </p:cNvPr>
          <p:cNvSpPr txBox="1">
            <a:spLocks/>
          </p:cNvSpPr>
          <p:nvPr/>
        </p:nvSpPr>
        <p:spPr>
          <a:xfrm>
            <a:off x="1403350" y="1776082"/>
            <a:ext cx="324000" cy="324000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BE17CB90-EC95-10D9-2280-E0F00034E5CF}"/>
              </a:ext>
            </a:extLst>
          </p:cNvPr>
          <p:cNvSpPr/>
          <p:nvPr/>
        </p:nvSpPr>
        <p:spPr>
          <a:xfrm>
            <a:off x="1335541" y="5567497"/>
            <a:ext cx="9520918" cy="875082"/>
          </a:xfrm>
          <a:prstGeom prst="roundRect">
            <a:avLst>
              <a:gd name="adj" fmla="val 23197"/>
            </a:avLst>
          </a:prstGeom>
          <a:solidFill>
            <a:schemeClr val="accent4">
              <a:lumMod val="20000"/>
              <a:lumOff val="80000"/>
              <a:alpha val="6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텍스트 개체 틀 2">
            <a:extLst>
              <a:ext uri="{FF2B5EF4-FFF2-40B4-BE49-F238E27FC236}">
                <a16:creationId xmlns:a16="http://schemas.microsoft.com/office/drawing/2014/main" id="{A889A2C3-F25B-69AC-E457-E625E137E019}"/>
              </a:ext>
            </a:extLst>
          </p:cNvPr>
          <p:cNvSpPr txBox="1">
            <a:spLocks/>
          </p:cNvSpPr>
          <p:nvPr/>
        </p:nvSpPr>
        <p:spPr>
          <a:xfrm>
            <a:off x="1957185" y="5717400"/>
            <a:ext cx="558807" cy="215444"/>
          </a:xfrm>
          <a:prstGeom prst="rect">
            <a:avLst/>
          </a:prstGeom>
        </p:spPr>
        <p:txBody>
          <a:bodyPr wrap="non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accent4">
                    <a:lumMod val="50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포인트</a:t>
            </a:r>
            <a:endParaRPr lang="ko-KR" altLang="en-US" sz="1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7" name="그래픽 16">
            <a:extLst>
              <a:ext uri="{FF2B5EF4-FFF2-40B4-BE49-F238E27FC236}">
                <a16:creationId xmlns:a16="http://schemas.microsoft.com/office/drawing/2014/main" id="{CE87782B-CE5B-1D40-E781-0CBFD894FB0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4600" y="5697936"/>
            <a:ext cx="314138" cy="314138"/>
          </a:xfrm>
          <a:prstGeom prst="rect">
            <a:avLst/>
          </a:prstGeom>
        </p:spPr>
      </p:pic>
      <p:sp>
        <p:nvSpPr>
          <p:cNvPr id="19" name="텍스트 개체 틀 2">
            <a:extLst>
              <a:ext uri="{FF2B5EF4-FFF2-40B4-BE49-F238E27FC236}">
                <a16:creationId xmlns:a16="http://schemas.microsoft.com/office/drawing/2014/main" id="{A1A6A6FB-AA32-C5C1-C3B5-23C7EDAC58FF}"/>
              </a:ext>
            </a:extLst>
          </p:cNvPr>
          <p:cNvSpPr txBox="1">
            <a:spLocks/>
          </p:cNvSpPr>
          <p:nvPr/>
        </p:nvSpPr>
        <p:spPr>
          <a:xfrm>
            <a:off x="1957185" y="6046576"/>
            <a:ext cx="3314369" cy="230832"/>
          </a:xfrm>
          <a:prstGeom prst="rect">
            <a:avLst/>
          </a:prstGeom>
        </p:spPr>
        <p:txBody>
          <a:bodyPr wrap="non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헷갈리는 문제가 있었나요</a:t>
            </a:r>
            <a:r>
              <a:rPr lang="en-US" altLang="ko-KR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? </a:t>
            </a:r>
            <a:r>
              <a:rPr lang="ko-KR" altLang="en-US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 헷갈렸나요</a:t>
            </a:r>
            <a:r>
              <a:rPr lang="en-US" altLang="ko-KR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?</a:t>
            </a:r>
            <a:endParaRPr lang="ko-KR" altLang="en-US" sz="1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668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7CF5D-F3BA-A52E-FFD7-6C30C134C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1673FE92-8FA2-F2C6-DB8D-C23314D813E2}"/>
              </a:ext>
            </a:extLst>
          </p:cNvPr>
          <p:cNvSpPr/>
          <p:nvPr/>
        </p:nvSpPr>
        <p:spPr>
          <a:xfrm>
            <a:off x="1346200" y="1813872"/>
            <a:ext cx="9510259" cy="4711781"/>
          </a:xfrm>
          <a:prstGeom prst="roundRect">
            <a:avLst>
              <a:gd name="adj" fmla="val 5077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1143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텍스트 개체 틀 17">
            <a:extLst>
              <a:ext uri="{FF2B5EF4-FFF2-40B4-BE49-F238E27FC236}">
                <a16:creationId xmlns:a16="http://schemas.microsoft.com/office/drawing/2014/main" id="{D5343380-CC86-6D45-627A-6819385E0807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꼬인 위치</a:t>
            </a:r>
            <a:endParaRPr lang="ko-KR" altLang="en-US" dirty="0"/>
          </a:p>
        </p:txBody>
      </p:sp>
      <p:sp>
        <p:nvSpPr>
          <p:cNvPr id="4" name="텍스트 개체 틀 1">
            <a:extLst>
              <a:ext uri="{FF2B5EF4-FFF2-40B4-BE49-F238E27FC236}">
                <a16:creationId xmlns:a16="http://schemas.microsoft.com/office/drawing/2014/main" id="{1C389258-F6E4-4A56-3880-DF025CC9FA20}"/>
              </a:ext>
            </a:extLst>
          </p:cNvPr>
          <p:cNvSpPr txBox="1">
            <a:spLocks/>
          </p:cNvSpPr>
          <p:nvPr/>
        </p:nvSpPr>
        <p:spPr>
          <a:xfrm>
            <a:off x="1346200" y="1075304"/>
            <a:ext cx="9652000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Wingdings" panose="05000000000000000000" pitchFamily="2" charset="2"/>
              <a:buChar char="§"/>
              <a:defRPr sz="32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2]</a:t>
            </a:r>
            <a:endParaRPr lang="en-US" altLang="ko-KR" sz="2400" b="1" kern="0" spc="-90" dirty="0">
              <a:solidFill>
                <a:srgbClr val="14202E"/>
              </a:solidFill>
              <a:latin typeface="Pretendard" pitchFamily="34" charset="0"/>
              <a:ea typeface="Pretendard" pitchFamily="34" charset="-122"/>
              <a:cs typeface="Pretendard" pitchFamily="34" charset="-120"/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CD1B2C4A-B62A-578D-18A7-0F00F4C143A2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>
            <a:extLst>
              <a:ext uri="{FF2B5EF4-FFF2-40B4-BE49-F238E27FC236}">
                <a16:creationId xmlns:a16="http://schemas.microsoft.com/office/drawing/2014/main" id="{4BC6DCF2-3AE7-FFCC-9C10-1389C4304CE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2796" y="2018272"/>
            <a:ext cx="4302984" cy="4302984"/>
          </a:xfrm>
          <a:prstGeom prst="rect">
            <a:avLst/>
          </a:prstGeom>
        </p:spPr>
      </p:pic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16DEF86A-1DA7-2D2B-FE1F-02CA5F65EA1C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8" name="텍스트 개체 틀 2">
            <a:extLst>
              <a:ext uri="{FF2B5EF4-FFF2-40B4-BE49-F238E27FC236}">
                <a16:creationId xmlns:a16="http://schemas.microsoft.com/office/drawing/2014/main" id="{2F583ACE-695C-2CD1-A026-BF380D5DA311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2]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89381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45F97-3A67-6316-49AD-DFC8C4086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2A3322EA-B488-9DF6-52F6-BB1F93182329}"/>
              </a:ext>
            </a:extLst>
          </p:cNvPr>
          <p:cNvSpPr txBox="1">
            <a:spLocks/>
          </p:cNvSpPr>
          <p:nvPr/>
        </p:nvSpPr>
        <p:spPr>
          <a:xfrm>
            <a:off x="1387612" y="1222746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endParaRPr lang="ko-KR" altLang="en-US" dirty="0"/>
          </a:p>
        </p:txBody>
      </p:sp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09E27FCB-196D-BF1F-CF2B-30A76BA361D2}"/>
              </a:ext>
            </a:extLst>
          </p:cNvPr>
          <p:cNvSpPr txBox="1">
            <a:spLocks/>
          </p:cNvSpPr>
          <p:nvPr/>
        </p:nvSpPr>
        <p:spPr>
          <a:xfrm>
            <a:off x="1883945" y="1222121"/>
            <a:ext cx="8920443" cy="616131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b="1" kern="0" spc="-90">
                <a:solidFill>
                  <a:srgbClr val="14202E"/>
                </a:solidFill>
                <a:latin typeface="Pretendard" pitchFamily="34" charset="0"/>
              </a:rPr>
              <a:t>다음은 밑면이 정오각형인 오각기둥에 대한 네 컷 만화입니다</a:t>
            </a:r>
            <a:r>
              <a:rPr lang="en-US" altLang="ko-KR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</a:rPr>
              <a:t>. </a:t>
            </a:r>
          </a:p>
          <a:p>
            <a:pPr marL="0" indent="0">
              <a:lnSpc>
                <a:spcPct val="120000"/>
              </a:lnSpc>
            </a:pPr>
            <a:r>
              <a:rPr lang="ko-KR" altLang="en-US" b="1" kern="0" spc="-90">
                <a:solidFill>
                  <a:srgbClr val="14202E"/>
                </a:solidFill>
                <a:latin typeface="Pretendard" pitchFamily="34" charset="0"/>
              </a:rPr>
              <a:t>네 학생의 의견에 대한 여러분들의 생각을 적어 보고</a:t>
            </a:r>
            <a:r>
              <a:rPr lang="en-US" altLang="ko-KR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</a:rPr>
              <a:t>, </a:t>
            </a:r>
            <a:r>
              <a:rPr lang="ko-KR" altLang="en-US" b="1" kern="0" spc="-90">
                <a:solidFill>
                  <a:srgbClr val="14202E"/>
                </a:solidFill>
                <a:latin typeface="Pretendard" pitchFamily="34" charset="0"/>
              </a:rPr>
              <a:t>그 이유도 같이 말해 봅시다</a:t>
            </a:r>
            <a:r>
              <a:rPr lang="en-US" altLang="ko-KR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</a:rPr>
              <a:t>. </a:t>
            </a:r>
            <a:endParaRPr lang="ko-KR" altLang="en-US" b="1" kern="0" spc="-90" dirty="0">
              <a:solidFill>
                <a:srgbClr val="14202E"/>
              </a:solidFill>
              <a:latin typeface="Pretendard" pitchFamily="34" charset="0"/>
            </a:endParaRPr>
          </a:p>
        </p:txBody>
      </p:sp>
      <p:sp>
        <p:nvSpPr>
          <p:cNvPr id="9" name="텍스트 개체 틀 17">
            <a:extLst>
              <a:ext uri="{FF2B5EF4-FFF2-40B4-BE49-F238E27FC236}">
                <a16:creationId xmlns:a16="http://schemas.microsoft.com/office/drawing/2014/main" id="{DC48B429-C640-4C34-4217-D9EDC2E7DEBC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꼬인 위치</a:t>
            </a:r>
            <a:endParaRPr lang="ko-KR" altLang="en-US" dirty="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290E46B0-F7A5-457B-07FC-C45EDE2E7F3E}"/>
              </a:ext>
            </a:extLst>
          </p:cNvPr>
          <p:cNvSpPr/>
          <p:nvPr/>
        </p:nvSpPr>
        <p:spPr>
          <a:xfrm>
            <a:off x="3324454" y="3317979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Shape 9">
            <a:extLst>
              <a:ext uri="{FF2B5EF4-FFF2-40B4-BE49-F238E27FC236}">
                <a16:creationId xmlns:a16="http://schemas.microsoft.com/office/drawing/2014/main" id="{49C42D45-738B-B1D7-366D-3B030C3BCF04}"/>
              </a:ext>
            </a:extLst>
          </p:cNvPr>
          <p:cNvSpPr/>
          <p:nvPr/>
        </p:nvSpPr>
        <p:spPr>
          <a:xfrm>
            <a:off x="3361944" y="3337181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Shape 15">
            <a:extLst>
              <a:ext uri="{FF2B5EF4-FFF2-40B4-BE49-F238E27FC236}">
                <a16:creationId xmlns:a16="http://schemas.microsoft.com/office/drawing/2014/main" id="{288671E6-CC8E-5D46-1228-541CB1487716}"/>
              </a:ext>
            </a:extLst>
          </p:cNvPr>
          <p:cNvSpPr/>
          <p:nvPr/>
        </p:nvSpPr>
        <p:spPr>
          <a:xfrm>
            <a:off x="9972142" y="3317979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6" name="Shape 16">
            <a:extLst>
              <a:ext uri="{FF2B5EF4-FFF2-40B4-BE49-F238E27FC236}">
                <a16:creationId xmlns:a16="http://schemas.microsoft.com/office/drawing/2014/main" id="{CA9F1C76-9323-893C-53B4-B6A48992F53A}"/>
              </a:ext>
            </a:extLst>
          </p:cNvPr>
          <p:cNvSpPr/>
          <p:nvPr/>
        </p:nvSpPr>
        <p:spPr>
          <a:xfrm>
            <a:off x="9953854" y="3337181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7" name="Shape 0">
            <a:extLst>
              <a:ext uri="{FF2B5EF4-FFF2-40B4-BE49-F238E27FC236}">
                <a16:creationId xmlns:a16="http://schemas.microsoft.com/office/drawing/2014/main" id="{E51E8627-6716-ACC3-503E-42A2F71050CC}"/>
              </a:ext>
            </a:extLst>
          </p:cNvPr>
          <p:cNvSpPr/>
          <p:nvPr/>
        </p:nvSpPr>
        <p:spPr>
          <a:xfrm>
            <a:off x="1333805" y="2032332"/>
            <a:ext cx="9520919" cy="2048256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" name="Text 7">
            <a:extLst>
              <a:ext uri="{FF2B5EF4-FFF2-40B4-BE49-F238E27FC236}">
                <a16:creationId xmlns:a16="http://schemas.microsoft.com/office/drawing/2014/main" id="{F3A58144-CB31-6574-431A-4BF9856F30F1}"/>
              </a:ext>
            </a:extLst>
          </p:cNvPr>
          <p:cNvSpPr txBox="1"/>
          <p:nvPr/>
        </p:nvSpPr>
        <p:spPr>
          <a:xfrm>
            <a:off x="2284311" y="2323641"/>
            <a:ext cx="825685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생각에 대한 나의 판단</a:t>
            </a:r>
            <a:endParaRPr lang="en-US" sz="1600" dirty="0"/>
          </a:p>
        </p:txBody>
      </p:sp>
      <p:sp>
        <p:nvSpPr>
          <p:cNvPr id="19" name="Text 8">
            <a:extLst>
              <a:ext uri="{FF2B5EF4-FFF2-40B4-BE49-F238E27FC236}">
                <a16:creationId xmlns:a16="http://schemas.microsoft.com/office/drawing/2014/main" id="{ED102170-E2BE-8C85-E360-EFF5901CD591}"/>
              </a:ext>
            </a:extLst>
          </p:cNvPr>
          <p:cNvSpPr txBox="1"/>
          <p:nvPr/>
        </p:nvSpPr>
        <p:spPr>
          <a:xfrm>
            <a:off x="1656348" y="2724324"/>
            <a:ext cx="8039100" cy="4672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나는 </a:t>
            </a:r>
            <a:r>
              <a:rPr lang="ko-KR" alt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도윤</a:t>
            </a:r>
            <a:r>
              <a:rPr 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생각에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 (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동의한다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/ 동의하지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않는다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)</a:t>
            </a:r>
            <a:endParaRPr lang="en-US" sz="1600" dirty="0"/>
          </a:p>
        </p:txBody>
      </p:sp>
      <p:sp>
        <p:nvSpPr>
          <p:cNvPr id="20" name="Text 9">
            <a:extLst>
              <a:ext uri="{FF2B5EF4-FFF2-40B4-BE49-F238E27FC236}">
                <a16:creationId xmlns:a16="http://schemas.microsoft.com/office/drawing/2014/main" id="{043AFE2A-F395-1CB0-B38A-B931976A0F6E}"/>
              </a:ext>
            </a:extLst>
          </p:cNvPr>
          <p:cNvSpPr txBox="1"/>
          <p:nvPr/>
        </p:nvSpPr>
        <p:spPr>
          <a:xfrm>
            <a:off x="1668379" y="3466592"/>
            <a:ext cx="893369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왜냐하면</a:t>
            </a:r>
            <a:endParaRPr lang="en-US" sz="1600" dirty="0"/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F760BEA5-2482-E2FE-0D25-E932292EFC2C}"/>
              </a:ext>
            </a:extLst>
          </p:cNvPr>
          <p:cNvSpPr/>
          <p:nvPr/>
        </p:nvSpPr>
        <p:spPr>
          <a:xfrm>
            <a:off x="1656347" y="2303941"/>
            <a:ext cx="581025" cy="361949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도윤</a:t>
            </a:r>
            <a:endParaRPr lang="ko-KR" altLang="en-US" sz="14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0A31B48E-7E77-F984-B600-46C6BEF995F3}"/>
              </a:ext>
            </a:extLst>
          </p:cNvPr>
          <p:cNvCxnSpPr/>
          <p:nvPr/>
        </p:nvCxnSpPr>
        <p:spPr>
          <a:xfrm>
            <a:off x="2513622" y="3705796"/>
            <a:ext cx="7869631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Shape 8">
            <a:extLst>
              <a:ext uri="{FF2B5EF4-FFF2-40B4-BE49-F238E27FC236}">
                <a16:creationId xmlns:a16="http://schemas.microsoft.com/office/drawing/2014/main" id="{62CB8BEB-0C0E-40E6-2FAC-3B3D6D7C3DA7}"/>
              </a:ext>
            </a:extLst>
          </p:cNvPr>
          <p:cNvSpPr/>
          <p:nvPr/>
        </p:nvSpPr>
        <p:spPr>
          <a:xfrm>
            <a:off x="3324454" y="5515085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7" name="Shape 9">
            <a:extLst>
              <a:ext uri="{FF2B5EF4-FFF2-40B4-BE49-F238E27FC236}">
                <a16:creationId xmlns:a16="http://schemas.microsoft.com/office/drawing/2014/main" id="{DE084A41-00F5-3148-808C-66E0955ADB83}"/>
              </a:ext>
            </a:extLst>
          </p:cNvPr>
          <p:cNvSpPr/>
          <p:nvPr/>
        </p:nvSpPr>
        <p:spPr>
          <a:xfrm>
            <a:off x="3361944" y="5534287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1" name="Shape 15">
            <a:extLst>
              <a:ext uri="{FF2B5EF4-FFF2-40B4-BE49-F238E27FC236}">
                <a16:creationId xmlns:a16="http://schemas.microsoft.com/office/drawing/2014/main" id="{5C01BF61-3CAE-A3AD-9074-684108BEA169}"/>
              </a:ext>
            </a:extLst>
          </p:cNvPr>
          <p:cNvSpPr/>
          <p:nvPr/>
        </p:nvSpPr>
        <p:spPr>
          <a:xfrm>
            <a:off x="9972142" y="5515085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" name="Shape 16">
            <a:extLst>
              <a:ext uri="{FF2B5EF4-FFF2-40B4-BE49-F238E27FC236}">
                <a16:creationId xmlns:a16="http://schemas.microsoft.com/office/drawing/2014/main" id="{B2239446-8C5C-DF9B-FF3E-AF134BD7817C}"/>
              </a:ext>
            </a:extLst>
          </p:cNvPr>
          <p:cNvSpPr/>
          <p:nvPr/>
        </p:nvSpPr>
        <p:spPr>
          <a:xfrm>
            <a:off x="9953854" y="5534287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" name="Shape 0">
            <a:extLst>
              <a:ext uri="{FF2B5EF4-FFF2-40B4-BE49-F238E27FC236}">
                <a16:creationId xmlns:a16="http://schemas.microsoft.com/office/drawing/2014/main" id="{BC2FEB75-ED68-4FA3-1A64-49297D2DB349}"/>
              </a:ext>
            </a:extLst>
          </p:cNvPr>
          <p:cNvSpPr/>
          <p:nvPr/>
        </p:nvSpPr>
        <p:spPr>
          <a:xfrm>
            <a:off x="1333805" y="4229438"/>
            <a:ext cx="9520919" cy="2048256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" name="Text 7">
            <a:extLst>
              <a:ext uri="{FF2B5EF4-FFF2-40B4-BE49-F238E27FC236}">
                <a16:creationId xmlns:a16="http://schemas.microsoft.com/office/drawing/2014/main" id="{3562568C-C557-5F35-FE48-BE16D4F9591B}"/>
              </a:ext>
            </a:extLst>
          </p:cNvPr>
          <p:cNvSpPr txBox="1"/>
          <p:nvPr/>
        </p:nvSpPr>
        <p:spPr>
          <a:xfrm>
            <a:off x="2284311" y="4520747"/>
            <a:ext cx="825685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생각에 대한 나의 판단</a:t>
            </a:r>
            <a:endParaRPr lang="en-US" sz="1600" dirty="0"/>
          </a:p>
        </p:txBody>
      </p:sp>
      <p:sp>
        <p:nvSpPr>
          <p:cNvPr id="35" name="Text 8">
            <a:extLst>
              <a:ext uri="{FF2B5EF4-FFF2-40B4-BE49-F238E27FC236}">
                <a16:creationId xmlns:a16="http://schemas.microsoft.com/office/drawing/2014/main" id="{B6D374CF-7202-C60D-6DD2-311E89B12E86}"/>
              </a:ext>
            </a:extLst>
          </p:cNvPr>
          <p:cNvSpPr txBox="1"/>
          <p:nvPr/>
        </p:nvSpPr>
        <p:spPr>
          <a:xfrm>
            <a:off x="1656348" y="4921430"/>
            <a:ext cx="8039100" cy="4672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나는</a:t>
            </a:r>
            <a:r>
              <a:rPr 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민경</a:t>
            </a:r>
            <a:r>
              <a:rPr 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생각에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 (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동의한다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/ 동의하지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않는다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)</a:t>
            </a:r>
            <a:endParaRPr lang="en-US" sz="1600" dirty="0"/>
          </a:p>
        </p:txBody>
      </p:sp>
      <p:sp>
        <p:nvSpPr>
          <p:cNvPr id="36" name="Text 9">
            <a:extLst>
              <a:ext uri="{FF2B5EF4-FFF2-40B4-BE49-F238E27FC236}">
                <a16:creationId xmlns:a16="http://schemas.microsoft.com/office/drawing/2014/main" id="{A5BA187D-1397-F47B-C385-4BD9C2C46466}"/>
              </a:ext>
            </a:extLst>
          </p:cNvPr>
          <p:cNvSpPr txBox="1"/>
          <p:nvPr/>
        </p:nvSpPr>
        <p:spPr>
          <a:xfrm>
            <a:off x="1668379" y="5663698"/>
            <a:ext cx="893369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왜냐하면</a:t>
            </a:r>
            <a:endParaRPr lang="en-US" sz="1600" dirty="0"/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62D0659B-5205-3170-5C08-9BF61B094153}"/>
              </a:ext>
            </a:extLst>
          </p:cNvPr>
          <p:cNvSpPr/>
          <p:nvPr/>
        </p:nvSpPr>
        <p:spPr>
          <a:xfrm>
            <a:off x="1656347" y="4501047"/>
            <a:ext cx="581025" cy="361949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민경</a:t>
            </a:r>
            <a:endParaRPr lang="ko-KR" altLang="en-US" sz="14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3E14C31D-EB97-672E-9C92-C757AC06B3DF}"/>
              </a:ext>
            </a:extLst>
          </p:cNvPr>
          <p:cNvCxnSpPr/>
          <p:nvPr/>
        </p:nvCxnSpPr>
        <p:spPr>
          <a:xfrm>
            <a:off x="2513622" y="5902902"/>
            <a:ext cx="7869631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텍스트 개체 틀 17">
            <a:extLst>
              <a:ext uri="{FF2B5EF4-FFF2-40B4-BE49-F238E27FC236}">
                <a16:creationId xmlns:a16="http://schemas.microsoft.com/office/drawing/2014/main" id="{68FBC457-ACB8-2386-0471-7BC1053F172C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42" name="텍스트 개체 틀 2">
            <a:extLst>
              <a:ext uri="{FF2B5EF4-FFF2-40B4-BE49-F238E27FC236}">
                <a16:creationId xmlns:a16="http://schemas.microsoft.com/office/drawing/2014/main" id="{A083EC2A-EA9C-A218-9F06-0B127A8EE58F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2]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82586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27F57B-A8B2-B540-CE7F-B0DFE5A0A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8">
            <a:extLst>
              <a:ext uri="{FF2B5EF4-FFF2-40B4-BE49-F238E27FC236}">
                <a16:creationId xmlns:a16="http://schemas.microsoft.com/office/drawing/2014/main" id="{190FB056-2FE5-57C2-2347-CC78EBA2949A}"/>
              </a:ext>
            </a:extLst>
          </p:cNvPr>
          <p:cNvSpPr/>
          <p:nvPr/>
        </p:nvSpPr>
        <p:spPr>
          <a:xfrm>
            <a:off x="3324454" y="3327504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Shape 9">
            <a:extLst>
              <a:ext uri="{FF2B5EF4-FFF2-40B4-BE49-F238E27FC236}">
                <a16:creationId xmlns:a16="http://schemas.microsoft.com/office/drawing/2014/main" id="{00D09144-6492-E4BF-CD93-F3EF8BF8F8EB}"/>
              </a:ext>
            </a:extLst>
          </p:cNvPr>
          <p:cNvSpPr/>
          <p:nvPr/>
        </p:nvSpPr>
        <p:spPr>
          <a:xfrm>
            <a:off x="3361944" y="3346706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Shape 15">
            <a:extLst>
              <a:ext uri="{FF2B5EF4-FFF2-40B4-BE49-F238E27FC236}">
                <a16:creationId xmlns:a16="http://schemas.microsoft.com/office/drawing/2014/main" id="{12DAB2D9-3238-780F-38FF-41A7246AD061}"/>
              </a:ext>
            </a:extLst>
          </p:cNvPr>
          <p:cNvSpPr/>
          <p:nvPr/>
        </p:nvSpPr>
        <p:spPr>
          <a:xfrm>
            <a:off x="9972142" y="3327504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Shape 16">
            <a:extLst>
              <a:ext uri="{FF2B5EF4-FFF2-40B4-BE49-F238E27FC236}">
                <a16:creationId xmlns:a16="http://schemas.microsoft.com/office/drawing/2014/main" id="{BFBA0D55-95A3-F289-8B71-5538D5E598F5}"/>
              </a:ext>
            </a:extLst>
          </p:cNvPr>
          <p:cNvSpPr/>
          <p:nvPr/>
        </p:nvSpPr>
        <p:spPr>
          <a:xfrm>
            <a:off x="9953854" y="3346706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Shape 0">
            <a:extLst>
              <a:ext uri="{FF2B5EF4-FFF2-40B4-BE49-F238E27FC236}">
                <a16:creationId xmlns:a16="http://schemas.microsoft.com/office/drawing/2014/main" id="{7F8E75A4-BB2F-882E-21CC-22CC75251B9D}"/>
              </a:ext>
            </a:extLst>
          </p:cNvPr>
          <p:cNvSpPr/>
          <p:nvPr/>
        </p:nvSpPr>
        <p:spPr>
          <a:xfrm>
            <a:off x="1333805" y="2041857"/>
            <a:ext cx="9520919" cy="2048256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" name="Text 7">
            <a:extLst>
              <a:ext uri="{FF2B5EF4-FFF2-40B4-BE49-F238E27FC236}">
                <a16:creationId xmlns:a16="http://schemas.microsoft.com/office/drawing/2014/main" id="{F90767F3-191D-C364-22BB-98A0FB48A044}"/>
              </a:ext>
            </a:extLst>
          </p:cNvPr>
          <p:cNvSpPr txBox="1"/>
          <p:nvPr/>
        </p:nvSpPr>
        <p:spPr>
          <a:xfrm>
            <a:off x="2284311" y="2333166"/>
            <a:ext cx="825685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생각에 대한 나의 판단</a:t>
            </a:r>
            <a:endParaRPr lang="en-US" sz="1600" dirty="0"/>
          </a:p>
        </p:txBody>
      </p:sp>
      <p:sp>
        <p:nvSpPr>
          <p:cNvPr id="24" name="Text 8">
            <a:extLst>
              <a:ext uri="{FF2B5EF4-FFF2-40B4-BE49-F238E27FC236}">
                <a16:creationId xmlns:a16="http://schemas.microsoft.com/office/drawing/2014/main" id="{FF580D0E-4C84-9226-08D4-2AC05E739426}"/>
              </a:ext>
            </a:extLst>
          </p:cNvPr>
          <p:cNvSpPr txBox="1"/>
          <p:nvPr/>
        </p:nvSpPr>
        <p:spPr>
          <a:xfrm>
            <a:off x="1656348" y="2733849"/>
            <a:ext cx="8039100" cy="4672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나는 </a:t>
            </a:r>
            <a:r>
              <a:rPr lang="ko-KR" alt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서준</a:t>
            </a:r>
            <a:r>
              <a:rPr 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생각에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 (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동의한다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/ 동의하지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않는다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)</a:t>
            </a:r>
            <a:endParaRPr lang="en-US" sz="1600" dirty="0"/>
          </a:p>
        </p:txBody>
      </p:sp>
      <p:sp>
        <p:nvSpPr>
          <p:cNvPr id="26" name="Text 9">
            <a:extLst>
              <a:ext uri="{FF2B5EF4-FFF2-40B4-BE49-F238E27FC236}">
                <a16:creationId xmlns:a16="http://schemas.microsoft.com/office/drawing/2014/main" id="{1B326826-B0EB-3D6A-5E0B-388A56C7D145}"/>
              </a:ext>
            </a:extLst>
          </p:cNvPr>
          <p:cNvSpPr txBox="1"/>
          <p:nvPr/>
        </p:nvSpPr>
        <p:spPr>
          <a:xfrm>
            <a:off x="1668379" y="3476117"/>
            <a:ext cx="893369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왜냐하면</a:t>
            </a:r>
            <a:endParaRPr lang="en-US" sz="1600" dirty="0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F94E94E3-3D85-7F7D-AFFF-2B03BD0F2DA0}"/>
              </a:ext>
            </a:extLst>
          </p:cNvPr>
          <p:cNvSpPr/>
          <p:nvPr/>
        </p:nvSpPr>
        <p:spPr>
          <a:xfrm>
            <a:off x="1656347" y="2313466"/>
            <a:ext cx="581025" cy="361949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서준</a:t>
            </a:r>
            <a:endParaRPr lang="ko-KR" altLang="en-US" sz="14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24D74801-2BD7-08D3-E5DB-7C88902200F3}"/>
              </a:ext>
            </a:extLst>
          </p:cNvPr>
          <p:cNvCxnSpPr/>
          <p:nvPr/>
        </p:nvCxnSpPr>
        <p:spPr>
          <a:xfrm>
            <a:off x="2513622" y="3715321"/>
            <a:ext cx="7869631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Shape 8">
            <a:extLst>
              <a:ext uri="{FF2B5EF4-FFF2-40B4-BE49-F238E27FC236}">
                <a16:creationId xmlns:a16="http://schemas.microsoft.com/office/drawing/2014/main" id="{34EFB2B1-CFB8-A63F-8BA5-9941052730D8}"/>
              </a:ext>
            </a:extLst>
          </p:cNvPr>
          <p:cNvSpPr/>
          <p:nvPr/>
        </p:nvSpPr>
        <p:spPr>
          <a:xfrm>
            <a:off x="3324454" y="5524610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0" name="Shape 9">
            <a:extLst>
              <a:ext uri="{FF2B5EF4-FFF2-40B4-BE49-F238E27FC236}">
                <a16:creationId xmlns:a16="http://schemas.microsoft.com/office/drawing/2014/main" id="{062E67D1-38D8-5469-E7DF-0FFB8B838AF0}"/>
              </a:ext>
            </a:extLst>
          </p:cNvPr>
          <p:cNvSpPr/>
          <p:nvPr/>
        </p:nvSpPr>
        <p:spPr>
          <a:xfrm>
            <a:off x="3361944" y="5543812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1" name="Shape 15">
            <a:extLst>
              <a:ext uri="{FF2B5EF4-FFF2-40B4-BE49-F238E27FC236}">
                <a16:creationId xmlns:a16="http://schemas.microsoft.com/office/drawing/2014/main" id="{D2D68495-5472-D41F-ABE7-DCC2F1E2472E}"/>
              </a:ext>
            </a:extLst>
          </p:cNvPr>
          <p:cNvSpPr/>
          <p:nvPr/>
        </p:nvSpPr>
        <p:spPr>
          <a:xfrm>
            <a:off x="9972142" y="5524610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" name="Shape 16">
            <a:extLst>
              <a:ext uri="{FF2B5EF4-FFF2-40B4-BE49-F238E27FC236}">
                <a16:creationId xmlns:a16="http://schemas.microsoft.com/office/drawing/2014/main" id="{689665B8-A315-A1BB-1DCD-0370FAD2C89C}"/>
              </a:ext>
            </a:extLst>
          </p:cNvPr>
          <p:cNvSpPr/>
          <p:nvPr/>
        </p:nvSpPr>
        <p:spPr>
          <a:xfrm>
            <a:off x="9953854" y="5543812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" name="Shape 0">
            <a:extLst>
              <a:ext uri="{FF2B5EF4-FFF2-40B4-BE49-F238E27FC236}">
                <a16:creationId xmlns:a16="http://schemas.microsoft.com/office/drawing/2014/main" id="{2E83EFEE-106D-CDA8-7FB2-A8B54ACD860B}"/>
              </a:ext>
            </a:extLst>
          </p:cNvPr>
          <p:cNvSpPr/>
          <p:nvPr/>
        </p:nvSpPr>
        <p:spPr>
          <a:xfrm>
            <a:off x="1333805" y="4238963"/>
            <a:ext cx="9520919" cy="2048256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" name="Text 7">
            <a:extLst>
              <a:ext uri="{FF2B5EF4-FFF2-40B4-BE49-F238E27FC236}">
                <a16:creationId xmlns:a16="http://schemas.microsoft.com/office/drawing/2014/main" id="{551A2A48-D091-FDA5-E25E-9A69223F03AE}"/>
              </a:ext>
            </a:extLst>
          </p:cNvPr>
          <p:cNvSpPr txBox="1"/>
          <p:nvPr/>
        </p:nvSpPr>
        <p:spPr>
          <a:xfrm>
            <a:off x="2284311" y="4530272"/>
            <a:ext cx="825685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생각에 대한 나의 판단</a:t>
            </a:r>
            <a:endParaRPr lang="en-US" sz="1600" dirty="0"/>
          </a:p>
        </p:txBody>
      </p:sp>
      <p:sp>
        <p:nvSpPr>
          <p:cNvPr id="35" name="Text 8">
            <a:extLst>
              <a:ext uri="{FF2B5EF4-FFF2-40B4-BE49-F238E27FC236}">
                <a16:creationId xmlns:a16="http://schemas.microsoft.com/office/drawing/2014/main" id="{57021912-9334-B71D-43B9-0224F160331A}"/>
              </a:ext>
            </a:extLst>
          </p:cNvPr>
          <p:cNvSpPr txBox="1"/>
          <p:nvPr/>
        </p:nvSpPr>
        <p:spPr>
          <a:xfrm>
            <a:off x="1656348" y="4930955"/>
            <a:ext cx="8039100" cy="4672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나는</a:t>
            </a:r>
            <a:r>
              <a:rPr 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채원</a:t>
            </a:r>
            <a:r>
              <a:rPr lang="en-US" sz="16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생각에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 (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동의한다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/ 동의하지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않는다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)</a:t>
            </a:r>
            <a:endParaRPr lang="en-US" sz="1600" dirty="0"/>
          </a:p>
        </p:txBody>
      </p:sp>
      <p:sp>
        <p:nvSpPr>
          <p:cNvPr id="36" name="Text 9">
            <a:extLst>
              <a:ext uri="{FF2B5EF4-FFF2-40B4-BE49-F238E27FC236}">
                <a16:creationId xmlns:a16="http://schemas.microsoft.com/office/drawing/2014/main" id="{40B99EED-5A24-44A0-2FCB-C03FCBD245DD}"/>
              </a:ext>
            </a:extLst>
          </p:cNvPr>
          <p:cNvSpPr txBox="1"/>
          <p:nvPr/>
        </p:nvSpPr>
        <p:spPr>
          <a:xfrm>
            <a:off x="1668379" y="5673223"/>
            <a:ext cx="893369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왜냐하면</a:t>
            </a:r>
            <a:endParaRPr lang="en-US" sz="1600" dirty="0"/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00480216-4C43-7C81-155C-47DA8CC9ADDB}"/>
              </a:ext>
            </a:extLst>
          </p:cNvPr>
          <p:cNvSpPr/>
          <p:nvPr/>
        </p:nvSpPr>
        <p:spPr>
          <a:xfrm>
            <a:off x="1656347" y="4510572"/>
            <a:ext cx="581025" cy="361949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채원</a:t>
            </a:r>
            <a:endParaRPr lang="ko-KR" altLang="en-US" sz="14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354A9BEB-7ACE-8674-546F-D4DD70C32227}"/>
              </a:ext>
            </a:extLst>
          </p:cNvPr>
          <p:cNvCxnSpPr/>
          <p:nvPr/>
        </p:nvCxnSpPr>
        <p:spPr>
          <a:xfrm>
            <a:off x="2513622" y="5912427"/>
            <a:ext cx="7869631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텍스트 개체 틀 17">
            <a:extLst>
              <a:ext uri="{FF2B5EF4-FFF2-40B4-BE49-F238E27FC236}">
                <a16:creationId xmlns:a16="http://schemas.microsoft.com/office/drawing/2014/main" id="{D51A9AFF-6E9E-4D44-1904-76AF8B590F2E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꼬인 위치</a:t>
            </a:r>
            <a:endParaRPr lang="ko-KR" altLang="en-US" dirty="0"/>
          </a:p>
        </p:txBody>
      </p: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2E2848A0-2F3A-E0F3-6482-E56AFFAB9D1E}"/>
              </a:ext>
            </a:extLst>
          </p:cNvPr>
          <p:cNvSpPr txBox="1">
            <a:spLocks/>
          </p:cNvSpPr>
          <p:nvPr/>
        </p:nvSpPr>
        <p:spPr>
          <a:xfrm>
            <a:off x="1387612" y="1222746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endParaRPr lang="ko-KR" altLang="en-US" dirty="0"/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36C56BAD-3237-1B5A-4303-9003873FE8CD}"/>
              </a:ext>
            </a:extLst>
          </p:cNvPr>
          <p:cNvSpPr txBox="1">
            <a:spLocks/>
          </p:cNvSpPr>
          <p:nvPr/>
        </p:nvSpPr>
        <p:spPr>
          <a:xfrm>
            <a:off x="1883945" y="1222121"/>
            <a:ext cx="8920443" cy="616131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b="1" kern="0" spc="-90" dirty="0">
                <a:solidFill>
                  <a:srgbClr val="14202E"/>
                </a:solidFill>
                <a:latin typeface="Pretendard" pitchFamily="34" charset="0"/>
              </a:rPr>
              <a:t>다음은 밑면이 정오각형인 오각기둥에 대한 네 컷 만화입니다</a:t>
            </a:r>
            <a:r>
              <a:rPr lang="en-US" altLang="ko-KR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</a:rPr>
              <a:t>. </a:t>
            </a:r>
          </a:p>
          <a:p>
            <a:pPr marL="0" indent="0">
              <a:lnSpc>
                <a:spcPct val="120000"/>
              </a:lnSpc>
            </a:pPr>
            <a:r>
              <a:rPr lang="ko-KR" altLang="en-US" b="1" kern="0" spc="-90" dirty="0">
                <a:solidFill>
                  <a:srgbClr val="14202E"/>
                </a:solidFill>
                <a:latin typeface="Pretendard" pitchFamily="34" charset="0"/>
              </a:rPr>
              <a:t>네 학생의 의견에 대한 여러분들의 생각을 적어 보고</a:t>
            </a:r>
            <a:r>
              <a:rPr lang="en-US" altLang="ko-KR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</a:rPr>
              <a:t>, </a:t>
            </a:r>
            <a:r>
              <a:rPr lang="ko-KR" altLang="en-US" b="1" kern="0" spc="-90" dirty="0">
                <a:solidFill>
                  <a:srgbClr val="14202E"/>
                </a:solidFill>
                <a:latin typeface="Pretendard" pitchFamily="34" charset="0"/>
              </a:rPr>
              <a:t>그 이유도 같이 말해 봅시다</a:t>
            </a:r>
            <a:r>
              <a:rPr lang="en-US" altLang="ko-KR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</a:rPr>
              <a:t>. </a:t>
            </a:r>
            <a:endParaRPr lang="ko-KR" altLang="en-US" b="1" kern="0" spc="-90" dirty="0">
              <a:solidFill>
                <a:srgbClr val="14202E"/>
              </a:solidFill>
              <a:latin typeface="Pretendard" pitchFamily="34" charset="0"/>
            </a:endParaRP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5EDC2841-81C6-531F-85BB-AE62FCA757ED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69C8D5E3-B379-C605-FD0C-328616DE5B70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2]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1044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49A160-972E-7EA5-A213-7D070EE83D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17">
            <a:extLst>
              <a:ext uri="{FF2B5EF4-FFF2-40B4-BE49-F238E27FC236}">
                <a16:creationId xmlns:a16="http://schemas.microsoft.com/office/drawing/2014/main" id="{EBF4C8AC-431B-EBE6-6F64-350A84B80848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꼬인 위치</a:t>
            </a:r>
            <a:endParaRPr lang="ko-KR" altLang="en-US" dirty="0"/>
          </a:p>
        </p:txBody>
      </p:sp>
      <p:sp>
        <p:nvSpPr>
          <p:cNvPr id="17" name="Text 10">
            <a:extLst>
              <a:ext uri="{FF2B5EF4-FFF2-40B4-BE49-F238E27FC236}">
                <a16:creationId xmlns:a16="http://schemas.microsoft.com/office/drawing/2014/main" id="{27BC19CF-058D-91B8-A81D-DA9A591E40EA}"/>
              </a:ext>
            </a:extLst>
          </p:cNvPr>
          <p:cNvSpPr txBox="1"/>
          <p:nvPr/>
        </p:nvSpPr>
        <p:spPr>
          <a:xfrm>
            <a:off x="8186221" y="1900906"/>
            <a:ext cx="2954454" cy="74486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solidFill>
              <a:schemeClr val="accent1">
                <a:shade val="15000"/>
                <a:alpha val="10000"/>
              </a:schemeClr>
            </a:solidFill>
          </a:ln>
        </p:spPr>
        <p:txBody>
          <a:bodyPr wrap="non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ko-KR" altLang="en-US" sz="1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내가 고른 장면</a:t>
            </a:r>
            <a:r>
              <a:rPr lang="en-US" altLang="ko-KR" sz="1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: </a:t>
            </a:r>
            <a:r>
              <a:rPr lang="en-US" altLang="ko-KR" sz="1600" b="1" u="sng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              </a:t>
            </a:r>
            <a:r>
              <a:rPr lang="en-US" altLang="ko-KR" sz="1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1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컷</a:t>
            </a:r>
            <a:endParaRPr lang="en-US" sz="16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</a:endParaRPr>
          </a:p>
        </p:txBody>
      </p: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3769BE92-01D3-0F81-3F63-BE20C5FF2A3B}"/>
              </a:ext>
            </a:extLst>
          </p:cNvPr>
          <p:cNvSpPr txBox="1">
            <a:spLocks/>
          </p:cNvSpPr>
          <p:nvPr/>
        </p:nvSpPr>
        <p:spPr>
          <a:xfrm>
            <a:off x="1387612" y="1222746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135EF549-224B-0F4F-F8DD-A544D0A040E1}"/>
              </a:ext>
            </a:extLst>
          </p:cNvPr>
          <p:cNvSpPr txBox="1">
            <a:spLocks/>
          </p:cNvSpPr>
          <p:nvPr/>
        </p:nvSpPr>
        <p:spPr>
          <a:xfrm>
            <a:off x="1883945" y="1248560"/>
            <a:ext cx="8920443" cy="271421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네</a:t>
            </a:r>
            <a:r>
              <a:rPr lang="ko-KR" altLang="en-US" b="1">
                <a:solidFill>
                  <a:srgbClr val="14202E"/>
                </a:solidFill>
                <a:latin typeface="Pretendard" pitchFamily="34" charset="0"/>
              </a:rPr>
              <a:t> 컷 만화에서 한 장면을 골라</a:t>
            </a:r>
            <a:r>
              <a:rPr lang="en-US" altLang="ko-KR" b="1">
                <a:solidFill>
                  <a:srgbClr val="14202E"/>
                </a:solidFill>
                <a:latin typeface="Pretendard" pitchFamily="34" charset="0"/>
              </a:rPr>
              <a:t>, </a:t>
            </a:r>
            <a:r>
              <a:rPr lang="ko-KR" altLang="en-US" b="1">
                <a:solidFill>
                  <a:srgbClr val="14202E"/>
                </a:solidFill>
                <a:latin typeface="Pretendard" pitchFamily="34" charset="0"/>
              </a:rPr>
              <a:t>틀린 의견을 낸 학생을 도울 수 있는 설명을 적어 봅시다</a:t>
            </a:r>
            <a:r>
              <a:rPr lang="en-US" altLang="ko-KR" b="1">
                <a:solidFill>
                  <a:srgbClr val="14202E"/>
                </a:solidFill>
                <a:latin typeface="Pretendard" pitchFamily="34" charset="0"/>
              </a:rPr>
              <a:t>.</a:t>
            </a:r>
            <a:endParaRPr lang="ko-KR" altLang="en-US" b="1" kern="0" spc="-90" dirty="0">
              <a:solidFill>
                <a:srgbClr val="14202E"/>
              </a:solidFill>
              <a:latin typeface="Pretendard" pitchFamily="34" charset="0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DFC277DB-1814-45D2-9A41-ABEE0264489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87612" y="1900906"/>
            <a:ext cx="6580731" cy="4332314"/>
          </a:xfrm>
          <a:prstGeom prst="roundRect">
            <a:avLst>
              <a:gd name="adj" fmla="val 4062"/>
            </a:avLst>
          </a:prstGeom>
        </p:spPr>
      </p:pic>
      <p:sp>
        <p:nvSpPr>
          <p:cNvPr id="9" name="텍스트 개체 틀 17">
            <a:extLst>
              <a:ext uri="{FF2B5EF4-FFF2-40B4-BE49-F238E27FC236}">
                <a16:creationId xmlns:a16="http://schemas.microsoft.com/office/drawing/2014/main" id="{0CB3C9DE-A470-7178-8108-70DC83549FAA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14" name="텍스트 개체 틀 2">
            <a:extLst>
              <a:ext uri="{FF2B5EF4-FFF2-40B4-BE49-F238E27FC236}">
                <a16:creationId xmlns:a16="http://schemas.microsoft.com/office/drawing/2014/main" id="{5055FF3B-05B5-2D7D-C879-487C62815029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2]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7078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2965A4-2756-AC52-8C5D-A982026343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AC05F98A-5D38-1C4C-5A57-AA73D5E49704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스스로 정리하기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6451AAA2-98EC-DA27-2D0A-A49C677D546D}"/>
              </a:ext>
            </a:extLst>
          </p:cNvPr>
          <p:cNvSpPr txBox="1">
            <a:spLocks/>
          </p:cNvSpPr>
          <p:nvPr/>
        </p:nvSpPr>
        <p:spPr>
          <a:xfrm>
            <a:off x="1431444" y="1142549"/>
            <a:ext cx="9372944" cy="362343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sz="2000" b="1" kern="0" spc="-90">
                <a:solidFill>
                  <a:srgbClr val="2A3648"/>
                </a:solidFill>
              </a:rPr>
              <a:t>  지금까지의 활동을 통해 알게 된 </a:t>
            </a:r>
            <a:r>
              <a:rPr lang="ko-KR" altLang="en-US" sz="2000" b="1" kern="0" spc="-90">
                <a:solidFill>
                  <a:srgbClr val="0B3F94"/>
                </a:solidFill>
              </a:rPr>
              <a:t>‘꼬인 위치’</a:t>
            </a:r>
            <a:r>
              <a:rPr lang="ko-KR" altLang="en-US" sz="2000" b="1" kern="0" spc="-90">
                <a:solidFill>
                  <a:srgbClr val="2A3648"/>
                </a:solidFill>
              </a:rPr>
              <a:t>에 대한 생각을 적어 봅시다</a:t>
            </a:r>
            <a:r>
              <a:rPr lang="en-US" altLang="ko-KR" sz="2000" b="1" kern="0" spc="-90">
                <a:solidFill>
                  <a:srgbClr val="2A3648"/>
                </a:solidFill>
              </a:rPr>
              <a:t>.</a:t>
            </a:r>
          </a:p>
        </p:txBody>
      </p:sp>
      <p:sp>
        <p:nvSpPr>
          <p:cNvPr id="3" name="Shape 5">
            <a:extLst>
              <a:ext uri="{FF2B5EF4-FFF2-40B4-BE49-F238E27FC236}">
                <a16:creationId xmlns:a16="http://schemas.microsoft.com/office/drawing/2014/main" id="{E1EBFDBD-80DC-3C3C-B6CF-71949B4F7F16}"/>
              </a:ext>
            </a:extLst>
          </p:cNvPr>
          <p:cNvSpPr/>
          <p:nvPr/>
        </p:nvSpPr>
        <p:spPr>
          <a:xfrm>
            <a:off x="1387612" y="2278601"/>
            <a:ext cx="9416776" cy="3450343"/>
          </a:xfrm>
          <a:prstGeom prst="roundRect">
            <a:avLst>
              <a:gd name="adj" fmla="val 8315"/>
            </a:avLst>
          </a:prstGeom>
          <a:solidFill>
            <a:srgbClr val="EDF4FF"/>
          </a:solidFill>
          <a:ln w="25400">
            <a:solidFill>
              <a:srgbClr val="0B3F94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E04C1A0-DEBF-99FB-CF29-5667BFC89D95}"/>
              </a:ext>
            </a:extLst>
          </p:cNvPr>
          <p:cNvGrpSpPr/>
          <p:nvPr/>
        </p:nvGrpSpPr>
        <p:grpSpPr>
          <a:xfrm>
            <a:off x="1714906" y="2045429"/>
            <a:ext cx="1543507" cy="466344"/>
            <a:chOff x="1778406" y="1939380"/>
            <a:chExt cx="1543507" cy="466344"/>
          </a:xfrm>
        </p:grpSpPr>
        <p:sp>
          <p:nvSpPr>
            <p:cNvPr id="6" name="Shape 15">
              <a:extLst>
                <a:ext uri="{FF2B5EF4-FFF2-40B4-BE49-F238E27FC236}">
                  <a16:creationId xmlns:a16="http://schemas.microsoft.com/office/drawing/2014/main" id="{C4C725B7-2F7D-A8E7-2102-EEE99C7D7A54}"/>
                </a:ext>
              </a:extLst>
            </p:cNvPr>
            <p:cNvSpPr/>
            <p:nvPr/>
          </p:nvSpPr>
          <p:spPr>
            <a:xfrm>
              <a:off x="1778406" y="1939380"/>
              <a:ext cx="1543507" cy="466344"/>
            </a:xfrm>
            <a:prstGeom prst="roundRect">
              <a:avLst>
                <a:gd name="adj" fmla="val 50000"/>
              </a:avLst>
            </a:prstGeom>
            <a:solidFill>
              <a:srgbClr val="0B3F94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     탐정 메모</a:t>
              </a:r>
            </a:p>
          </p:txBody>
        </p:sp>
        <p:pic>
          <p:nvPicPr>
            <p:cNvPr id="8" name="그래픽 7">
              <a:extLst>
                <a:ext uri="{FF2B5EF4-FFF2-40B4-BE49-F238E27FC236}">
                  <a16:creationId xmlns:a16="http://schemas.microsoft.com/office/drawing/2014/main" id="{501DE6F3-3991-7E9B-876F-E8DA83F0B06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4A203AA0-34D6-52DD-B517-7F2FC53159FF}"/>
              </a:ext>
            </a:extLst>
          </p:cNvPr>
          <p:cNvCxnSpPr>
            <a:cxnSpLocks/>
          </p:cNvCxnSpPr>
          <p:nvPr/>
        </p:nvCxnSpPr>
        <p:spPr>
          <a:xfrm>
            <a:off x="1778406" y="3505771"/>
            <a:ext cx="8622894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6B519312-FEA4-12CB-84A2-542B01E772B5}"/>
              </a:ext>
            </a:extLst>
          </p:cNvPr>
          <p:cNvCxnSpPr>
            <a:cxnSpLocks/>
          </p:cNvCxnSpPr>
          <p:nvPr/>
        </p:nvCxnSpPr>
        <p:spPr>
          <a:xfrm>
            <a:off x="1778406" y="4236021"/>
            <a:ext cx="8622894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97A5F737-002D-2CB9-BACE-ECADF1B704A6}"/>
              </a:ext>
            </a:extLst>
          </p:cNvPr>
          <p:cNvCxnSpPr>
            <a:cxnSpLocks/>
          </p:cNvCxnSpPr>
          <p:nvPr/>
        </p:nvCxnSpPr>
        <p:spPr>
          <a:xfrm>
            <a:off x="1778406" y="4966271"/>
            <a:ext cx="8622894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0307C273-9422-F58B-75DB-21DDA79173EA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BED31BF6-0E86-3A07-9640-DFDA4029AFE3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탐정 메모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5488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504140A-A8BB-3E29-935D-46B76A525D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A2397F5-FE57-0BCE-9B07-23E21A3A08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spc="-100" dirty="0">
                <a:solidFill>
                  <a:srgbClr val="0C4CAB"/>
                </a:solidFill>
              </a:rPr>
              <a:t>숨은 단서</a:t>
            </a:r>
            <a:r>
              <a:rPr lang="ko-KR" altLang="en-US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</a:rPr>
              <a:t>를 </a:t>
            </a:r>
            <a:r>
              <a:rPr lang="ko-KR" altLang="en-US" spc="-100" dirty="0"/>
              <a:t>찾아라</a:t>
            </a:r>
            <a:r>
              <a:rPr lang="en-US" altLang="ko-KR" spc="-100" dirty="0"/>
              <a:t>!</a:t>
            </a:r>
            <a:endParaRPr lang="ko-KR" altLang="en-US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</a:endParaRPr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C03D0F0A-8EBC-B4D0-3730-98A538D7E2EF}"/>
              </a:ext>
            </a:extLst>
          </p:cNvPr>
          <p:cNvSpPr txBox="1"/>
          <p:nvPr/>
        </p:nvSpPr>
        <p:spPr>
          <a:xfrm>
            <a:off x="2965720" y="4059998"/>
            <a:ext cx="6260560" cy="677237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여러 상황을 탐색하며 공간에서 두 직선의 위치 관계를 판단하기 위한 </a:t>
            </a:r>
            <a:endParaRPr lang="en-US" altLang="ko-KR" sz="1900" b="1" kern="0" spc="-37" dirty="0">
              <a:solidFill>
                <a:srgbClr val="2A3648"/>
              </a:solidFill>
              <a:latin typeface="Pretendard" pitchFamily="34" charset="0"/>
              <a:ea typeface="Pretendard" pitchFamily="34" charset="-122"/>
              <a:cs typeface="Pretendard" pitchFamily="34" charset="-12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숨은 단서를 찾아봅시다</a:t>
            </a:r>
            <a:r>
              <a:rPr lang="en-US" altLang="ko-KR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1900" dirty="0"/>
          </a:p>
        </p:txBody>
      </p:sp>
    </p:spTree>
    <p:extLst>
      <p:ext uri="{BB962C8B-B14F-4D97-AF65-F5344CB8AC3E}">
        <p14:creationId xmlns:p14="http://schemas.microsoft.com/office/powerpoint/2010/main" val="1154370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8F3F8A-FD45-7C42-5E56-EA6A6C856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809B77CA-092C-8471-F0C8-6EE1B802A145}"/>
              </a:ext>
            </a:extLst>
          </p:cNvPr>
          <p:cNvSpPr/>
          <p:nvPr/>
        </p:nvSpPr>
        <p:spPr>
          <a:xfrm>
            <a:off x="5386008" y="2034857"/>
            <a:ext cx="1419225" cy="504825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텍스트 개체 틀 1">
            <a:extLst>
              <a:ext uri="{FF2B5EF4-FFF2-40B4-BE49-F238E27FC236}">
                <a16:creationId xmlns:a16="http://schemas.microsoft.com/office/drawing/2014/main" id="{17D3F47E-5C57-3976-D859-855CFB1B26AB}"/>
              </a:ext>
            </a:extLst>
          </p:cNvPr>
          <p:cNvSpPr txBox="1">
            <a:spLocks/>
          </p:cNvSpPr>
          <p:nvPr/>
        </p:nvSpPr>
        <p:spPr>
          <a:xfrm>
            <a:off x="5448300" y="2034857"/>
            <a:ext cx="1294642" cy="504825"/>
          </a:xfrm>
        </p:spPr>
        <p:txBody>
          <a:bodyPr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학습목표</a:t>
            </a:r>
          </a:p>
        </p:txBody>
      </p:sp>
      <p:sp>
        <p:nvSpPr>
          <p:cNvPr id="15" name="텍스트 개체 틀 2">
            <a:extLst>
              <a:ext uri="{FF2B5EF4-FFF2-40B4-BE49-F238E27FC236}">
                <a16:creationId xmlns:a16="http://schemas.microsoft.com/office/drawing/2014/main" id="{C9E46C26-6F0F-7A7A-D61D-319492525665}"/>
              </a:ext>
            </a:extLst>
          </p:cNvPr>
          <p:cNvSpPr txBox="1">
            <a:spLocks/>
          </p:cNvSpPr>
          <p:nvPr/>
        </p:nvSpPr>
        <p:spPr>
          <a:xfrm>
            <a:off x="1339853" y="-1086257"/>
            <a:ext cx="9512300" cy="9107424"/>
          </a:xfrm>
        </p:spPr>
        <p:txBody>
          <a:bodyPr wrap="square" anchor="ctr">
            <a:sp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70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</a:pPr>
            <a:r>
              <a:rPr lang="ko-KR" altLang="en-US" sz="4400" dirty="0"/>
              <a:t>공간에서 </a:t>
            </a:r>
            <a:r>
              <a:rPr lang="ko-KR" altLang="en-US" sz="4400" dirty="0">
                <a:solidFill>
                  <a:srgbClr val="0C4CAB"/>
                </a:solidFill>
              </a:rPr>
              <a:t>두 직선의 위치 관계를 다양한 방법으로 판단</a:t>
            </a:r>
            <a:r>
              <a:rPr lang="ko-KR" altLang="en-US" sz="4400" dirty="0"/>
              <a:t>할 수 있다</a:t>
            </a:r>
            <a:r>
              <a:rPr lang="en-US" altLang="ko-KR" sz="4400" dirty="0"/>
              <a:t>.</a:t>
            </a:r>
            <a:endParaRPr lang="ko-KR" altLang="en-US" sz="4400" dirty="0"/>
          </a:p>
        </p:txBody>
      </p:sp>
    </p:spTree>
    <p:extLst>
      <p:ext uri="{BB962C8B-B14F-4D97-AF65-F5344CB8AC3E}">
        <p14:creationId xmlns:p14="http://schemas.microsoft.com/office/powerpoint/2010/main" val="30115576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4944F-63BB-261B-E9BB-4F5D684B4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2DEC1430-D67C-0C83-F63B-44C93FE92936}"/>
              </a:ext>
            </a:extLst>
          </p:cNvPr>
          <p:cNvSpPr/>
          <p:nvPr/>
        </p:nvSpPr>
        <p:spPr>
          <a:xfrm>
            <a:off x="1186975" y="2328368"/>
            <a:ext cx="9818051" cy="4000827"/>
          </a:xfrm>
          <a:prstGeom prst="roundRect">
            <a:avLst>
              <a:gd name="adj" fmla="val 10499"/>
            </a:avLst>
          </a:prstGeom>
          <a:solidFill>
            <a:schemeClr val="accent1">
              <a:lumMod val="20000"/>
              <a:lumOff val="8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62D179E1-A921-FEB9-3AE9-4FC7524D38DD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보는 방향</a:t>
            </a:r>
          </a:p>
        </p:txBody>
      </p:sp>
      <p:sp>
        <p:nvSpPr>
          <p:cNvPr id="19" name="말풍선: 모서리가 둥근 사각형 18">
            <a:extLst>
              <a:ext uri="{FF2B5EF4-FFF2-40B4-BE49-F238E27FC236}">
                <a16:creationId xmlns:a16="http://schemas.microsoft.com/office/drawing/2014/main" id="{CF78EA36-1A82-A630-BFDC-2ED7FB49736F}"/>
              </a:ext>
            </a:extLst>
          </p:cNvPr>
          <p:cNvSpPr/>
          <p:nvPr/>
        </p:nvSpPr>
        <p:spPr>
          <a:xfrm>
            <a:off x="3291976" y="2897644"/>
            <a:ext cx="3413624" cy="1237003"/>
          </a:xfrm>
          <a:prstGeom prst="wedgeRoundRectCallout">
            <a:avLst>
              <a:gd name="adj1" fmla="val -57293"/>
              <a:gd name="adj2" fmla="val 21279"/>
              <a:gd name="adj3" fmla="val 16667"/>
            </a:avLst>
          </a:prstGeom>
          <a:solidFill>
            <a:schemeClr val="bg1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500" b="1" spc="-80">
                <a:ln>
                  <a:solidFill>
                    <a:schemeClr val="accent1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4202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운전석 바로 옆에 기둥이 있어서 </a:t>
            </a:r>
            <a:endParaRPr lang="en-US" altLang="ko-KR" sz="1500" b="1" spc="-80">
              <a:ln>
                <a:solidFill>
                  <a:schemeClr val="accent1">
                    <a:lumMod val="60000"/>
                    <a:lumOff val="40000"/>
                    <a:alpha val="0"/>
                  </a:schemeClr>
                </a:solidFill>
              </a:ln>
              <a:solidFill>
                <a:srgbClr val="14202E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500" b="1" spc="-80">
                <a:ln>
                  <a:solidFill>
                    <a:schemeClr val="accent1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4202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운전자가 내리기 어려웠을 것 같아</a:t>
            </a:r>
            <a:r>
              <a:rPr lang="en-US" altLang="ko-KR" sz="1500" b="1" spc="-80">
                <a:ln>
                  <a:solidFill>
                    <a:schemeClr val="accent1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4202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12C0056D-B381-8C7D-16C1-BE27D1E5722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62101" y="2575773"/>
            <a:ext cx="1440740" cy="1880745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4F761557-2ABA-3614-D519-9FAAFAD73C9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264860" y="4205823"/>
            <a:ext cx="1440740" cy="1880745"/>
          </a:xfrm>
          <a:prstGeom prst="rect">
            <a:avLst/>
          </a:prstGeom>
        </p:spPr>
      </p:pic>
      <p:sp>
        <p:nvSpPr>
          <p:cNvPr id="3" name="말풍선: 모서리가 둥근 사각형 2">
            <a:extLst>
              <a:ext uri="{FF2B5EF4-FFF2-40B4-BE49-F238E27FC236}">
                <a16:creationId xmlns:a16="http://schemas.microsoft.com/office/drawing/2014/main" id="{EEBA18FF-3C65-370D-840C-BEA1D2FFD684}"/>
              </a:ext>
            </a:extLst>
          </p:cNvPr>
          <p:cNvSpPr/>
          <p:nvPr/>
        </p:nvSpPr>
        <p:spPr>
          <a:xfrm>
            <a:off x="1668780" y="4664089"/>
            <a:ext cx="3413624" cy="1237003"/>
          </a:xfrm>
          <a:prstGeom prst="wedgeRoundRectCallout">
            <a:avLst>
              <a:gd name="adj1" fmla="val 58783"/>
              <a:gd name="adj2" fmla="val 18969"/>
              <a:gd name="adj3" fmla="val 16667"/>
            </a:avLst>
          </a:prstGeom>
          <a:solidFill>
            <a:schemeClr val="bg1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500" b="1" spc="-80" dirty="0">
                <a:ln>
                  <a:solidFill>
                    <a:schemeClr val="accent1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4202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기둥 뒤에 공간이 있어서 </a:t>
            </a:r>
            <a:endParaRPr lang="en-US" altLang="ko-KR" sz="1500" b="1" spc="-80" dirty="0">
              <a:ln>
                <a:solidFill>
                  <a:schemeClr val="accent1">
                    <a:lumMod val="60000"/>
                    <a:lumOff val="40000"/>
                    <a:alpha val="0"/>
                  </a:schemeClr>
                </a:solidFill>
              </a:ln>
              <a:solidFill>
                <a:srgbClr val="14202E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500" b="1" spc="-80" dirty="0">
                <a:ln>
                  <a:solidFill>
                    <a:schemeClr val="accent1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4202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문을 쉽게 열 수 있었을 것 같은데</a:t>
            </a:r>
            <a:r>
              <a:rPr lang="en-US" altLang="ko-KR" sz="1500" b="1" spc="-80" dirty="0">
                <a:ln>
                  <a:solidFill>
                    <a:schemeClr val="accent1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4202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1746698E-EB3F-8050-9623-113C4689CE57}"/>
              </a:ext>
            </a:extLst>
          </p:cNvPr>
          <p:cNvSpPr/>
          <p:nvPr/>
        </p:nvSpPr>
        <p:spPr>
          <a:xfrm>
            <a:off x="7092950" y="2578622"/>
            <a:ext cx="3654924" cy="3471174"/>
          </a:xfrm>
          <a:prstGeom prst="roundRect">
            <a:avLst>
              <a:gd name="adj" fmla="val 8468"/>
            </a:avLst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4044AB75-F218-A141-DC1F-30B28EA1224E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 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  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입체도형을 여러 방향에서 보며 두 직선의 위치 관계를 판단하는 방법을 찾아봅시다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</a:p>
        </p:txBody>
      </p:sp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B4B66F02-F5C8-78FB-2854-A8B08AAEE08E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71F5DFEE-02CC-BC56-55F4-767E72A4B9D1}"/>
              </a:ext>
            </a:extLst>
          </p:cNvPr>
          <p:cNvSpPr txBox="1">
            <a:spLocks/>
          </p:cNvSpPr>
          <p:nvPr/>
        </p:nvSpPr>
        <p:spPr>
          <a:xfrm>
            <a:off x="1883945" y="1821497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다음 두 학생의 의견을 보고 누가 옳은지 확인할 방법을 생각해 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3" name="텍스트 개체 틀 17">
            <a:extLst>
              <a:ext uri="{FF2B5EF4-FFF2-40B4-BE49-F238E27FC236}">
                <a16:creationId xmlns:a16="http://schemas.microsoft.com/office/drawing/2014/main" id="{62161933-C622-941F-C467-05F3F830A4B8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35" name="텍스트 개체 틀 2">
            <a:extLst>
              <a:ext uri="{FF2B5EF4-FFF2-40B4-BE49-F238E27FC236}">
                <a16:creationId xmlns:a16="http://schemas.microsoft.com/office/drawing/2014/main" id="{0237E4B2-DF31-9D27-310D-C0B27DDE4F68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탐색 </a:t>
            </a:r>
            <a:r>
              <a:rPr lang="en-US" altLang="ko-KR"/>
              <a:t>1] 1</a:t>
            </a:r>
            <a:r>
              <a:rPr lang="ko-KR" altLang="en-US"/>
              <a:t>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1146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4F1B4-EBAF-067F-754C-F0D2EEF0D7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02483AD8-E6D0-EA73-A1D8-1EB4757A00BF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보는 방향</a:t>
            </a:r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6C873E48-2C2C-50DF-5B60-36D8BBC22092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 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</a:t>
            </a:r>
          </a:p>
        </p:txBody>
      </p:sp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1C6BA3D4-E957-2BFC-5F58-84EEEFD63AC2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endParaRPr lang="ko-KR" altLang="en-US" dirty="0"/>
          </a:p>
        </p:txBody>
      </p:sp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ADAE28AF-15BB-0605-A321-C85A1FEAA2B7}"/>
              </a:ext>
            </a:extLst>
          </p:cNvPr>
          <p:cNvSpPr txBox="1">
            <a:spLocks/>
          </p:cNvSpPr>
          <p:nvPr/>
        </p:nvSpPr>
        <p:spPr>
          <a:xfrm>
            <a:off x="1883945" y="1810114"/>
            <a:ext cx="8920443" cy="970074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현수는 그림과 같이 오각기둥에서 각 모서리를 연장한 직선의 위치 관계를 알아보기 위해 오각기둥을 위에서 보았습니다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오각기둥을 여러 방향으로 돌려 보면 모서리를 연장한 두 직선이 각각 어떻게 보일지 생각해 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EB2F0321-107B-8BEA-6742-0E12D23E7A0C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C454253D-1532-4D71-E746-1156B4892F42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탐색 </a:t>
            </a:r>
            <a:r>
              <a:rPr lang="en-US" altLang="ko-KR"/>
              <a:t>1] 2</a:t>
            </a:r>
            <a:r>
              <a:rPr lang="ko-KR" altLang="en-US"/>
              <a:t>번</a:t>
            </a:r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56D1526-FDBC-4F49-3935-002A64C15A40}"/>
              </a:ext>
            </a:extLst>
          </p:cNvPr>
          <p:cNvSpPr/>
          <p:nvPr/>
        </p:nvSpPr>
        <p:spPr>
          <a:xfrm>
            <a:off x="1186974" y="2933700"/>
            <a:ext cx="9818051" cy="3473689"/>
          </a:xfrm>
          <a:prstGeom prst="roundRect">
            <a:avLst>
              <a:gd name="adj" fmla="val 10499"/>
            </a:avLst>
          </a:prstGeom>
          <a:solidFill>
            <a:schemeClr val="accent1">
              <a:lumMod val="20000"/>
              <a:lumOff val="8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799EF86E-1B22-F776-B4DF-7854E6BD1C25}"/>
              </a:ext>
            </a:extLst>
          </p:cNvPr>
          <p:cNvCxnSpPr>
            <a:cxnSpLocks/>
          </p:cNvCxnSpPr>
          <p:nvPr/>
        </p:nvCxnSpPr>
        <p:spPr>
          <a:xfrm>
            <a:off x="6544798" y="3192722"/>
            <a:ext cx="0" cy="2994718"/>
          </a:xfrm>
          <a:prstGeom prst="line">
            <a:avLst/>
          </a:prstGeom>
          <a:ln w="22225" cap="rnd">
            <a:solidFill>
              <a:schemeClr val="accent1">
                <a:lumMod val="60000"/>
                <a:lumOff val="4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A54D2608-454F-C7DC-6ED7-4B9C47BCDCC8}"/>
              </a:ext>
            </a:extLst>
          </p:cNvPr>
          <p:cNvGrpSpPr/>
          <p:nvPr/>
        </p:nvGrpSpPr>
        <p:grpSpPr>
          <a:xfrm>
            <a:off x="3188973" y="3262315"/>
            <a:ext cx="3116043" cy="2185985"/>
            <a:chOff x="3619371" y="3607582"/>
            <a:chExt cx="3271164" cy="2185985"/>
          </a:xfrm>
        </p:grpSpPr>
        <p:sp>
          <p:nvSpPr>
            <p:cNvPr id="15" name="말풍선: 모서리가 둥근 사각형 14">
              <a:extLst>
                <a:ext uri="{FF2B5EF4-FFF2-40B4-BE49-F238E27FC236}">
                  <a16:creationId xmlns:a16="http://schemas.microsoft.com/office/drawing/2014/main" id="{9D4346D0-8805-06F3-C419-E53DC87008E7}"/>
                </a:ext>
              </a:extLst>
            </p:cNvPr>
            <p:cNvSpPr/>
            <p:nvPr/>
          </p:nvSpPr>
          <p:spPr>
            <a:xfrm>
              <a:off x="3619371" y="3607582"/>
              <a:ext cx="3271164" cy="2185985"/>
            </a:xfrm>
            <a:prstGeom prst="wedgeRoundRectCallout">
              <a:avLst>
                <a:gd name="adj1" fmla="val -60802"/>
                <a:gd name="adj2" fmla="val -20948"/>
                <a:gd name="adj3" fmla="val 16667"/>
              </a:avLst>
            </a:prstGeom>
            <a:solidFill>
              <a:schemeClr val="bg1"/>
            </a:solidFill>
            <a:ln w="19050">
              <a:noFill/>
            </a:ln>
            <a:effectLst>
              <a:outerShdw blurRad="50800" dist="38100" dir="270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ko-KR" sz="1200" dirty="0"/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7C0B2183-CCDB-D1A0-B92F-ACDA116B5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64851" y="3729578"/>
              <a:ext cx="1327960" cy="111404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0EDB86F9-28B7-3852-DAA6-FF038B4BA0FE}"/>
                    </a:ext>
                  </a:extLst>
                </p:cNvPr>
                <p:cNvSpPr txBox="1"/>
                <p:nvPr/>
              </p:nvSpPr>
              <p:spPr>
                <a:xfrm>
                  <a:off x="3718384" y="4830460"/>
                  <a:ext cx="3073137" cy="83606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ko-KR" altLang="en-US" sz="1200" b="1" dirty="0">
                      <a:ln>
                        <a:solidFill>
                          <a:schemeClr val="accent4">
                            <a:alpha val="0"/>
                          </a:schemeClr>
                        </a:solidFill>
                      </a:ln>
                      <a:solidFill>
                        <a:srgbClr val="14202E"/>
                      </a:solidFill>
                      <a:latin typeface="Pretendard" panose="02000503000000020004" pitchFamily="50" charset="-127"/>
                      <a:ea typeface="Pretendard" panose="02000503000000020004" pitchFamily="50" charset="-127"/>
                      <a:cs typeface="Pretendard" panose="02000503000000020004" pitchFamily="50" charset="-127"/>
                    </a:rPr>
                    <a:t>면 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ko-KR" sz="1250" b="0" i="0" dirty="0" smtClean="0">
                          <a:ln>
                            <a:solidFill>
                              <a:schemeClr val="accent4">
                                <a:alpha val="0"/>
                              </a:schemeClr>
                            </a:solidFill>
                          </a:ln>
                          <a:solidFill>
                            <a:srgbClr val="14202E"/>
                          </a:solidFill>
                          <a:latin typeface="Cambria Math" panose="02040503050406030204" pitchFamily="18" charset="0"/>
                          <a:ea typeface="Pretendard" pitchFamily="34" charset="-122"/>
                          <a:cs typeface="Pretendard" pitchFamily="34" charset="-120"/>
                        </a:rPr>
                        <m:t>ABCDE</m:t>
                      </m:r>
                    </m:oMath>
                  </a14:m>
                  <a:r>
                    <a:rPr lang="ko-KR" altLang="en-US" sz="1200" b="1" dirty="0">
                      <a:ln>
                        <a:solidFill>
                          <a:schemeClr val="accent4">
                            <a:alpha val="0"/>
                          </a:schemeClr>
                        </a:solidFill>
                      </a:ln>
                      <a:solidFill>
                        <a:srgbClr val="14202E"/>
                      </a:solidFill>
                      <a:latin typeface="Pretendard" pitchFamily="34" charset="0"/>
                      <a:ea typeface="Pretendard" pitchFamily="34" charset="-122"/>
                      <a:cs typeface="Pretendard" pitchFamily="34" charset="-120"/>
                    </a:rPr>
                    <a:t>가 정면으로 보이도록 오각기둥을</a:t>
                  </a:r>
                  <a:endParaRPr lang="en-US" altLang="ko-KR" sz="1200" b="1" dirty="0">
                    <a:ln>
                      <a:solidFill>
                        <a:schemeClr val="accent4">
                          <a:alpha val="0"/>
                        </a:schemeClr>
                      </a:solidFill>
                    </a:ln>
                    <a:solidFill>
                      <a:srgbClr val="14202E"/>
                    </a:solidFill>
                    <a:latin typeface="Pretendard" pitchFamily="34" charset="0"/>
                    <a:ea typeface="Pretendard" pitchFamily="34" charset="-122"/>
                    <a:cs typeface="Pretendard" pitchFamily="34" charset="-120"/>
                  </a:endParaRPr>
                </a:p>
                <a:p>
                  <a:pPr algn="ctr">
                    <a:lnSpc>
                      <a:spcPct val="130000"/>
                    </a:lnSpc>
                  </a:pPr>
                  <a:r>
                    <a:rPr lang="ko-KR" altLang="en-US" sz="1200" b="1" dirty="0">
                      <a:ln>
                        <a:solidFill>
                          <a:schemeClr val="accent4">
                            <a:alpha val="0"/>
                          </a:schemeClr>
                        </a:solidFill>
                      </a:ln>
                      <a:solidFill>
                        <a:srgbClr val="14202E"/>
                      </a:solidFill>
                      <a:latin typeface="Pretendard" pitchFamily="34" charset="0"/>
                      <a:ea typeface="Pretendard" pitchFamily="34" charset="-122"/>
                      <a:cs typeface="Pretendard" pitchFamily="34" charset="-120"/>
                    </a:rPr>
                    <a:t>위에서 보면</a:t>
                  </a:r>
                  <a:r>
                    <a:rPr lang="en-US" altLang="ko-KR" sz="1200" b="1" dirty="0">
                      <a:ln>
                        <a:solidFill>
                          <a:schemeClr val="accent4">
                            <a:alpha val="0"/>
                          </a:schemeClr>
                        </a:solidFill>
                      </a:ln>
                      <a:solidFill>
                        <a:srgbClr val="14202E"/>
                      </a:solidFill>
                      <a:latin typeface="Pretendard" pitchFamily="34" charset="0"/>
                      <a:ea typeface="Pretendard" pitchFamily="34" charset="-122"/>
                      <a:cs typeface="Pretendard" pitchFamily="34" charset="-120"/>
                    </a:rPr>
                    <a:t>, </a:t>
                  </a:r>
                  <a14:m>
                    <m:oMath xmlns:m="http://schemas.openxmlformats.org/officeDocument/2006/math">
                      <m:acc>
                        <m:accPr>
                          <m:chr m:val="⃡"/>
                          <m:ctrlPr>
                            <a:rPr lang="en-US" altLang="ko-KR" sz="1250">
                              <a:ln>
                                <a:solidFill>
                                  <a:schemeClr val="accent4">
                                    <a:alpha val="0"/>
                                  </a:schemeClr>
                                </a:solidFill>
                              </a:ln>
                              <a:latin typeface="Cambria Math" panose="02040503050406030204" pitchFamily="18" charset="0"/>
                              <a:ea typeface="Pretendard" panose="02000503000000020004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altLang="ko-KR" sz="1250">
                              <a:ln>
                                <a:solidFill>
                                  <a:schemeClr val="accent4">
                                    <a:alpha val="0"/>
                                  </a:schemeClr>
                                </a:solidFill>
                              </a:ln>
                              <a:latin typeface="Cambria Math" panose="02040503050406030204" pitchFamily="18" charset="0"/>
                              <a:ea typeface="Pretendard" panose="02000503000000020004"/>
                            </a:rPr>
                            <m:t>BC</m:t>
                          </m:r>
                        </m:e>
                      </m:acc>
                    </m:oMath>
                  </a14:m>
                  <a:r>
                    <a:rPr lang="ko-KR" altLang="en-US" sz="1200" b="1" dirty="0">
                      <a:ln>
                        <a:solidFill>
                          <a:schemeClr val="accent4">
                            <a:alpha val="0"/>
                          </a:schemeClr>
                        </a:solidFill>
                      </a:ln>
                      <a:solidFill>
                        <a:srgbClr val="14202E"/>
                      </a:solidFill>
                      <a:latin typeface="Pretendard" pitchFamily="34" charset="0"/>
                      <a:ea typeface="Pretendard" pitchFamily="34" charset="-122"/>
                      <a:cs typeface="Pretendard" pitchFamily="34" charset="-120"/>
                    </a:rPr>
                    <a:t>와  </a:t>
                  </a:r>
                  <a14:m>
                    <m:oMath xmlns:m="http://schemas.openxmlformats.org/officeDocument/2006/math">
                      <m:acc>
                        <m:accPr>
                          <m:chr m:val="⃡"/>
                          <m:ctrlPr>
                            <a:rPr lang="en-US" altLang="ko-KR" sz="1250">
                              <a:ln>
                                <a:solidFill>
                                  <a:schemeClr val="accent4">
                                    <a:alpha val="0"/>
                                  </a:schemeClr>
                                </a:solidFill>
                              </a:ln>
                              <a:latin typeface="Cambria Math" panose="02040503050406030204" pitchFamily="18" charset="0"/>
                              <a:ea typeface="Pretendard" panose="02000503000000020004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altLang="ko-KR" sz="1250">
                              <a:ln>
                                <a:solidFill>
                                  <a:schemeClr val="accent4">
                                    <a:alpha val="0"/>
                                  </a:schemeClr>
                                </a:solidFill>
                              </a:ln>
                              <a:latin typeface="Cambria Math" panose="02040503050406030204" pitchFamily="18" charset="0"/>
                              <a:ea typeface="Pretendard" panose="02000503000000020004"/>
                            </a:rPr>
                            <m:t>DE</m:t>
                          </m:r>
                        </m:e>
                      </m:acc>
                    </m:oMath>
                  </a14:m>
                  <a:r>
                    <a:rPr lang="ko-KR" altLang="en-US" sz="1200" b="1" dirty="0">
                      <a:ln>
                        <a:solidFill>
                          <a:schemeClr val="accent4">
                            <a:alpha val="0"/>
                          </a:schemeClr>
                        </a:solidFill>
                      </a:ln>
                      <a:solidFill>
                        <a:srgbClr val="14202E"/>
                      </a:solidFill>
                      <a:latin typeface="Pretendard" pitchFamily="34" charset="0"/>
                      <a:ea typeface="Pretendard" pitchFamily="34" charset="-122"/>
                      <a:cs typeface="Pretendard" pitchFamily="34" charset="-120"/>
                    </a:rPr>
                    <a:t>가 한 점에서 만난다는 것을 쉽게 알 수 있어</a:t>
                  </a:r>
                  <a:r>
                    <a:rPr lang="en-US" altLang="ko-KR" sz="1200" b="1" dirty="0">
                      <a:ln>
                        <a:solidFill>
                          <a:schemeClr val="accent4">
                            <a:alpha val="0"/>
                          </a:schemeClr>
                        </a:solidFill>
                      </a:ln>
                      <a:solidFill>
                        <a:srgbClr val="14202E"/>
                      </a:solidFill>
                      <a:latin typeface="Pretendard" pitchFamily="34" charset="0"/>
                      <a:ea typeface="Pretendard" pitchFamily="34" charset="-122"/>
                      <a:cs typeface="Pretendard" pitchFamily="34" charset="-120"/>
                    </a:rPr>
                    <a:t>. </a:t>
                  </a:r>
                </a:p>
              </p:txBody>
            </p:sp>
          </mc:Choice>
          <mc:Fallback xmlns=""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0EDB86F9-28B7-3852-DAA6-FF038B4BA0F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18384" y="4830460"/>
                  <a:ext cx="3073137" cy="836063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06BB8C1F-076F-6DD4-8713-D97E8892DE0B}"/>
              </a:ext>
            </a:extLst>
          </p:cNvPr>
          <p:cNvGrpSpPr/>
          <p:nvPr/>
        </p:nvGrpSpPr>
        <p:grpSpPr>
          <a:xfrm>
            <a:off x="6677901" y="3570774"/>
            <a:ext cx="4003044" cy="2369232"/>
            <a:chOff x="6746481" y="3711450"/>
            <a:chExt cx="4003044" cy="2369232"/>
          </a:xfrm>
        </p:grpSpPr>
        <p:sp>
          <p:nvSpPr>
            <p:cNvPr id="41" name="Shape 7">
              <a:extLst>
                <a:ext uri="{FF2B5EF4-FFF2-40B4-BE49-F238E27FC236}">
                  <a16:creationId xmlns:a16="http://schemas.microsoft.com/office/drawing/2014/main" id="{31FECF26-C282-804C-55F2-9D2450779F9C}"/>
                </a:ext>
              </a:extLst>
            </p:cNvPr>
            <p:cNvSpPr/>
            <p:nvPr/>
          </p:nvSpPr>
          <p:spPr>
            <a:xfrm>
              <a:off x="7561886" y="3711450"/>
              <a:ext cx="314554" cy="304495"/>
            </a:xfrm>
            <a:prstGeom prst="roundRect">
              <a:avLst>
                <a:gd name="adj" fmla="val 24925"/>
              </a:avLst>
            </a:prstGeom>
            <a:solidFill>
              <a:srgbClr val="0B3F94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algn="ctr"/>
              <a:r>
                <a:rPr lang="en-US" altLang="ko-KR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FFFF"/>
                  </a:solidFill>
                  <a:latin typeface="Pretendard ExtraBold" panose="02000903000000020004" pitchFamily="2" charset="-127"/>
                  <a:ea typeface="Pretendard ExtraBold" panose="02000903000000020004" pitchFamily="2" charset="-127"/>
                  <a:cs typeface="Pretendard ExtraBold" panose="02000903000000020004" pitchFamily="2" charset="-127"/>
                </a:rPr>
                <a:t>1</a:t>
              </a:r>
              <a:endParaRPr lang="en-US" altLang="ko-KR" sz="1600" dirty="0">
                <a:ln>
                  <a:solidFill>
                    <a:srgbClr val="FFFFFF">
                      <a:alpha val="0"/>
                    </a:srgbClr>
                  </a:solidFill>
                </a:ln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endParaRPr>
            </a:p>
          </p:txBody>
        </p:sp>
        <p:sp>
          <p:nvSpPr>
            <p:cNvPr id="43" name="Shape 7">
              <a:extLst>
                <a:ext uri="{FF2B5EF4-FFF2-40B4-BE49-F238E27FC236}">
                  <a16:creationId xmlns:a16="http://schemas.microsoft.com/office/drawing/2014/main" id="{04EA2353-1CA0-7AB5-B523-CDFF2927D95A}"/>
                </a:ext>
              </a:extLst>
            </p:cNvPr>
            <p:cNvSpPr/>
            <p:nvPr/>
          </p:nvSpPr>
          <p:spPr>
            <a:xfrm>
              <a:off x="9627048" y="3711450"/>
              <a:ext cx="314554" cy="304495"/>
            </a:xfrm>
            <a:prstGeom prst="roundRect">
              <a:avLst>
                <a:gd name="adj" fmla="val 24925"/>
              </a:avLst>
            </a:prstGeom>
            <a:solidFill>
              <a:srgbClr val="0B3F94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algn="ctr"/>
              <a:r>
                <a:rPr lang="en-US" altLang="ko-KR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FFFF"/>
                  </a:solidFill>
                  <a:latin typeface="Pretendard ExtraBold" panose="02000903000000020004" pitchFamily="2" charset="-127"/>
                  <a:ea typeface="Pretendard ExtraBold" panose="02000903000000020004" pitchFamily="2" charset="-127"/>
                  <a:cs typeface="Pretendard ExtraBold" panose="02000903000000020004" pitchFamily="2" charset="-127"/>
                </a:rPr>
                <a:t>2</a:t>
              </a:r>
              <a:endParaRPr lang="en-US" altLang="ko-KR" sz="1600" dirty="0">
                <a:ln>
                  <a:solidFill>
                    <a:srgbClr val="FFFFFF">
                      <a:alpha val="0"/>
                    </a:srgbClr>
                  </a:solidFill>
                </a:ln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endParaRPr>
            </a:p>
          </p:txBody>
        </p:sp>
        <p:pic>
          <p:nvPicPr>
            <p:cNvPr id="50" name="그림 49">
              <a:extLst>
                <a:ext uri="{FF2B5EF4-FFF2-40B4-BE49-F238E27FC236}">
                  <a16:creationId xmlns:a16="http://schemas.microsoft.com/office/drawing/2014/main" id="{CCD6A614-AEFE-2FFC-6F48-01B144444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46481" y="4165797"/>
              <a:ext cx="1914885" cy="1914885"/>
            </a:xfrm>
            <a:prstGeom prst="rect">
              <a:avLst/>
            </a:prstGeom>
          </p:spPr>
        </p:pic>
        <p:pic>
          <p:nvPicPr>
            <p:cNvPr id="52" name="그림 51">
              <a:extLst>
                <a:ext uri="{FF2B5EF4-FFF2-40B4-BE49-F238E27FC236}">
                  <a16:creationId xmlns:a16="http://schemas.microsoft.com/office/drawing/2014/main" id="{1B8C85F7-8136-5C24-DC3C-368B97300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19125" y="4149762"/>
              <a:ext cx="1930400" cy="1930400"/>
            </a:xfrm>
            <a:prstGeom prst="rect">
              <a:avLst/>
            </a:prstGeom>
          </p:spPr>
        </p:pic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CE7CA70D-B2D3-1F54-7BAE-B4E02D79631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646" y="3565049"/>
            <a:ext cx="2842340" cy="284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33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D5D08-D1B3-D6F5-1466-918AB0CE0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92B23C8D-4D22-DEC7-3CE3-29CA32A692B5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보는 방향</a:t>
            </a:r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1C92C9D0-CA4A-8301-C7E1-D3179E31FF00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 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</a:t>
            </a:r>
          </a:p>
        </p:txBody>
      </p:sp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C05789C2-E23F-5D45-2D1D-8C2AFA8D800B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endParaRPr lang="ko-KR" altLang="en-US" dirty="0"/>
          </a:p>
        </p:txBody>
      </p:sp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30B3BFFC-07FA-F0C7-DE31-333F97702043}"/>
              </a:ext>
            </a:extLst>
          </p:cNvPr>
          <p:cNvSpPr txBox="1">
            <a:spLocks/>
          </p:cNvSpPr>
          <p:nvPr/>
        </p:nvSpPr>
        <p:spPr>
          <a:xfrm>
            <a:off x="1883945" y="1810944"/>
            <a:ext cx="8920443" cy="637675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짝지어진 두 직선의 위치 관계를 판단하기 위해 어느 면을 정면으로 보면 좋을지 생각해 보고 표를 완성해 봅시다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EB1DFF0A-EE44-9458-9722-FDB2934F7686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D694821A-9CC6-1A9F-51E1-44AD3AF8129C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탐색 </a:t>
            </a:r>
            <a:r>
              <a:rPr lang="en-US" altLang="ko-KR"/>
              <a:t>1] 3</a:t>
            </a:r>
            <a:r>
              <a:rPr lang="ko-KR" altLang="en-US"/>
              <a:t>번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표 13">
                <a:extLst>
                  <a:ext uri="{FF2B5EF4-FFF2-40B4-BE49-F238E27FC236}">
                    <a16:creationId xmlns:a16="http://schemas.microsoft.com/office/drawing/2014/main" id="{6399D077-A037-C5DB-2F2D-D72E22BD5E3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05170934"/>
                  </p:ext>
                </p:extLst>
              </p:nvPr>
            </p:nvGraphicFramePr>
            <p:xfrm>
              <a:off x="1357457" y="2536005"/>
              <a:ext cx="9520917" cy="38693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0765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093496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897604">
                      <a:extLst>
                        <a:ext uri="{9D8B030D-6E8A-4147-A177-3AD203B41FA5}">
                          <a16:colId xmlns:a16="http://schemas.microsoft.com/office/drawing/2014/main" val="3315277114"/>
                        </a:ext>
                      </a:extLst>
                    </a:gridCol>
                    <a:gridCol w="3122159">
                      <a:extLst>
                        <a:ext uri="{9D8B030D-6E8A-4147-A177-3AD203B41FA5}">
                          <a16:colId xmlns:a16="http://schemas.microsoft.com/office/drawing/2014/main" val="1920824837"/>
                        </a:ext>
                      </a:extLst>
                    </a:gridCol>
                  </a:tblGrid>
                  <a:tr h="48124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b="1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b="1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정면으로 본 면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4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이때 보이는 모습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b="1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직선의 위치 관계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1129354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BC</m:t>
                                  </m:r>
                                </m:e>
                              </m:acc>
                            </m:oMath>
                          </a14:m>
                          <a:r>
                            <a:rPr lang="ko-KR" altLang="en-US" sz="16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와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DE</m:t>
                                  </m:r>
                                </m:e>
                              </m:acc>
                            </m:oMath>
                          </a14:m>
                          <a:endParaRPr lang="ko-KR" altLang="en-US" sz="16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solidFill>
                              <a:srgbClr val="0B3F94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면 </a:t>
                          </a:r>
                          <a:r>
                            <a:rPr lang="en-US" altLang="ko-KR" sz="16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ABCDE</a:t>
                          </a:r>
                          <a:endParaRPr lang="ko-KR" altLang="en-US" sz="160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6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한 점에서 만난다</a:t>
                          </a:r>
                          <a:r>
                            <a:rPr lang="en-US" altLang="ko-KR" sz="16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.</a:t>
                          </a:r>
                          <a:endParaRPr lang="ko-KR" altLang="en-US" sz="160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1129354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BC</m:t>
                                  </m:r>
                                </m:e>
                              </m:acc>
                            </m:oMath>
                          </a14:m>
                          <a:r>
                            <a:rPr lang="ko-KR" altLang="en-US" sz="16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와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DI</m:t>
                                  </m:r>
                                </m:e>
                              </m:acc>
                            </m:oMath>
                          </a14:m>
                          <a:endParaRPr lang="ko-KR" altLang="en-US" sz="16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4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4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en-US" altLang="ko-KR" sz="18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  <a:tr h="1129354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BC</m:t>
                                  </m:r>
                                </m:e>
                              </m:acc>
                            </m:oMath>
                          </a14:m>
                          <a:r>
                            <a:rPr lang="ko-KR" altLang="en-US" sz="16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와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6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IJ</m:t>
                                  </m:r>
                                </m:e>
                              </m:acc>
                            </m:oMath>
                          </a14:m>
                          <a:endParaRPr lang="ko-KR" altLang="en-US" sz="14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4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4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en-US" altLang="ko-KR" sz="18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509956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표 13">
                <a:extLst>
                  <a:ext uri="{FF2B5EF4-FFF2-40B4-BE49-F238E27FC236}">
                    <a16:creationId xmlns:a16="http://schemas.microsoft.com/office/drawing/2014/main" id="{6399D077-A037-C5DB-2F2D-D72E22BD5E3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05170934"/>
                  </p:ext>
                </p:extLst>
              </p:nvPr>
            </p:nvGraphicFramePr>
            <p:xfrm>
              <a:off x="1357457" y="2536005"/>
              <a:ext cx="9520917" cy="38693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0765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093496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897604">
                      <a:extLst>
                        <a:ext uri="{9D8B030D-6E8A-4147-A177-3AD203B41FA5}">
                          <a16:colId xmlns:a16="http://schemas.microsoft.com/office/drawing/2014/main" val="3315277114"/>
                        </a:ext>
                      </a:extLst>
                    </a:gridCol>
                    <a:gridCol w="3122159">
                      <a:extLst>
                        <a:ext uri="{9D8B030D-6E8A-4147-A177-3AD203B41FA5}">
                          <a16:colId xmlns:a16="http://schemas.microsoft.com/office/drawing/2014/main" val="1920824837"/>
                        </a:ext>
                      </a:extLst>
                    </a:gridCol>
                  </a:tblGrid>
                  <a:tr h="48124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b="1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b="1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정면으로 본 면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4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이때 보이는 모습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b="1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직선의 위치 관계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1129354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433" t="-43784" r="-578355" b="-2016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면 </a:t>
                          </a:r>
                          <a:r>
                            <a:rPr lang="en-US" altLang="ko-KR" sz="16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ABCDE</a:t>
                          </a:r>
                          <a:endParaRPr lang="ko-KR" altLang="en-US" sz="160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6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한 점에서 만난다</a:t>
                          </a:r>
                          <a:r>
                            <a:rPr lang="en-US" altLang="ko-KR" sz="16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.</a:t>
                          </a:r>
                          <a:endParaRPr lang="ko-KR" altLang="en-US" sz="160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1129354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433" t="-143011" r="-578355" b="-1005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4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4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en-US" altLang="ko-KR" sz="18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  <a:tr h="1129354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433" t="-244324" r="-578355" b="-10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4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4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en-US" altLang="ko-KR" sz="18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509956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17" name="그림 16">
            <a:extLst>
              <a:ext uri="{FF2B5EF4-FFF2-40B4-BE49-F238E27FC236}">
                <a16:creationId xmlns:a16="http://schemas.microsoft.com/office/drawing/2014/main" id="{B911299F-C85D-4521-2EA0-5F2AF156FE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5990" y="3060701"/>
            <a:ext cx="1152009" cy="1028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7657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A207D9-5E11-F569-A9B8-77351D2C8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7612E8F4-5073-4E6D-FF30-0F65D6A478A2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8CED8459-DF0C-E474-D886-D408BC4DE1E8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오늘 발견한 숨은 단서</a:t>
            </a:r>
            <a:r>
              <a:rPr lang="en-US" altLang="ko-KR" b="1" kern="0" spc="-37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b="1" kern="0" spc="-37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①</a:t>
            </a:r>
            <a:endParaRPr lang="ko-KR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770E6AAB-9E21-3D9D-DF61-3458FF287469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</a:rPr>
              <a:t>탐색 </a:t>
            </a:r>
            <a:r>
              <a:rPr lang="en-US" altLang="ko-KR" sz="2000" b="1" kern="0" spc="-90" dirty="0">
                <a:solidFill>
                  <a:srgbClr val="14202E"/>
                </a:solidFill>
              </a:rPr>
              <a:t>1]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활동에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서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찾은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</a:t>
            </a:r>
            <a:r>
              <a:rPr lang="ko-KR" altLang="en-US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숨은 단서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’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ko-KR" altLang="en-US" sz="2000" kern="0" dirty="0">
              <a:solidFill>
                <a:srgbClr val="000000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5" name="Shape 5">
            <a:extLst>
              <a:ext uri="{FF2B5EF4-FFF2-40B4-BE49-F238E27FC236}">
                <a16:creationId xmlns:a16="http://schemas.microsoft.com/office/drawing/2014/main" id="{3EA1D84F-BA31-3ACD-E7CE-193CF1F34702}"/>
              </a:ext>
            </a:extLst>
          </p:cNvPr>
          <p:cNvSpPr/>
          <p:nvPr/>
        </p:nvSpPr>
        <p:spPr>
          <a:xfrm>
            <a:off x="1387612" y="2622477"/>
            <a:ext cx="9416776" cy="3073485"/>
          </a:xfrm>
          <a:prstGeom prst="roundRect">
            <a:avLst>
              <a:gd name="adj" fmla="val 8315"/>
            </a:avLst>
          </a:prstGeom>
          <a:solidFill>
            <a:schemeClr val="accent6">
              <a:lumMod val="20000"/>
              <a:lumOff val="80000"/>
              <a:alpha val="30000"/>
            </a:schemeClr>
          </a:solidFill>
          <a:ln w="38100">
            <a:solidFill>
              <a:srgbClr val="00B05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84743E05-E15B-E204-D84E-066765929DFA}"/>
              </a:ext>
            </a:extLst>
          </p:cNvPr>
          <p:cNvGrpSpPr/>
          <p:nvPr/>
        </p:nvGrpSpPr>
        <p:grpSpPr>
          <a:xfrm>
            <a:off x="1714906" y="2389304"/>
            <a:ext cx="2523265" cy="466344"/>
            <a:chOff x="1778406" y="1939380"/>
            <a:chExt cx="2523265" cy="466344"/>
          </a:xfrm>
        </p:grpSpPr>
        <p:sp>
          <p:nvSpPr>
            <p:cNvPr id="29" name="Shape 15">
              <a:extLst>
                <a:ext uri="{FF2B5EF4-FFF2-40B4-BE49-F238E27FC236}">
                  <a16:creationId xmlns:a16="http://schemas.microsoft.com/office/drawing/2014/main" id="{A4EC06CE-6FF6-284F-70A6-368ED35DA79F}"/>
                </a:ext>
              </a:extLst>
            </p:cNvPr>
            <p:cNvSpPr/>
            <p:nvPr/>
          </p:nvSpPr>
          <p:spPr>
            <a:xfrm>
              <a:off x="1778406" y="1939380"/>
              <a:ext cx="2523265" cy="466344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     오늘 발견한 숨은 단서</a:t>
              </a:r>
              <a:r>
                <a:rPr lang="en-US" altLang="ko-KR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!</a:t>
              </a:r>
              <a:endPara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pic>
          <p:nvPicPr>
            <p:cNvPr id="31" name="그래픽 30">
              <a:extLst>
                <a:ext uri="{FF2B5EF4-FFF2-40B4-BE49-F238E27FC236}">
                  <a16:creationId xmlns:a16="http://schemas.microsoft.com/office/drawing/2014/main" id="{5D523B09-801E-5BAB-A50F-1F3EBE26993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C2C0D11C-E8D3-9618-6FED-50D6D0D68E42}"/>
              </a:ext>
            </a:extLst>
          </p:cNvPr>
          <p:cNvCxnSpPr>
            <a:cxnSpLocks/>
          </p:cNvCxnSpPr>
          <p:nvPr/>
        </p:nvCxnSpPr>
        <p:spPr>
          <a:xfrm>
            <a:off x="1778406" y="38496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0F22CA7F-3F8F-E7DA-3EAB-A0CC0C671579}"/>
              </a:ext>
            </a:extLst>
          </p:cNvPr>
          <p:cNvCxnSpPr>
            <a:cxnSpLocks/>
          </p:cNvCxnSpPr>
          <p:nvPr/>
        </p:nvCxnSpPr>
        <p:spPr>
          <a:xfrm>
            <a:off x="1778406" y="45100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6">
            <a:extLst>
              <a:ext uri="{FF2B5EF4-FFF2-40B4-BE49-F238E27FC236}">
                <a16:creationId xmlns:a16="http://schemas.microsoft.com/office/drawing/2014/main" id="{62AD394A-EE9E-39BF-EE05-A156A0136C36}"/>
              </a:ext>
            </a:extLst>
          </p:cNvPr>
          <p:cNvSpPr txBox="1"/>
          <p:nvPr/>
        </p:nvSpPr>
        <p:spPr>
          <a:xfrm>
            <a:off x="1778406" y="3342527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4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입체도형에서 두 직선의 위치 관계를 판단하는 </a:t>
            </a:r>
            <a:r>
              <a:rPr lang="en-US" sz="2400" b="1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첫 </a:t>
            </a:r>
            <a:r>
              <a:rPr lang="en-US" sz="2400" b="1" dirty="0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번째 숨은 단서</a:t>
            </a:r>
            <a:r>
              <a:rPr 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는</a:t>
            </a:r>
            <a:endParaRPr lang="en-US" sz="2400" dirty="0"/>
          </a:p>
        </p:txBody>
      </p:sp>
      <p:sp>
        <p:nvSpPr>
          <p:cNvPr id="37" name="Text 6">
            <a:extLst>
              <a:ext uri="{FF2B5EF4-FFF2-40B4-BE49-F238E27FC236}">
                <a16:creationId xmlns:a16="http://schemas.microsoft.com/office/drawing/2014/main" id="{524BC6AB-47BD-4629-7814-F56F4C1BA39F}"/>
              </a:ext>
            </a:extLst>
          </p:cNvPr>
          <p:cNvSpPr txBox="1"/>
          <p:nvPr/>
        </p:nvSpPr>
        <p:spPr>
          <a:xfrm>
            <a:off x="1806469" y="4708806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r">
              <a:buNone/>
            </a:pPr>
            <a:r>
              <a:rPr lang="ko-KR" alt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이다</a:t>
            </a:r>
            <a:r>
              <a:rPr lang="en-US" altLang="ko-KR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!</a:t>
            </a:r>
            <a:endParaRPr lang="en-US" sz="2400" dirty="0"/>
          </a:p>
        </p:txBody>
      </p:sp>
      <p:sp>
        <p:nvSpPr>
          <p:cNvPr id="39" name="텍스트 개체 틀 17">
            <a:extLst>
              <a:ext uri="{FF2B5EF4-FFF2-40B4-BE49-F238E27FC236}">
                <a16:creationId xmlns:a16="http://schemas.microsoft.com/office/drawing/2014/main" id="{4EE36304-6707-C5AE-9291-03EE1A516F8B}"/>
              </a:ext>
            </a:extLst>
          </p:cNvPr>
          <p:cNvSpPr txBox="1">
            <a:spLocks/>
          </p:cNvSpPr>
          <p:nvPr/>
        </p:nvSpPr>
        <p:spPr>
          <a:xfrm>
            <a:off x="9301482" y="287124"/>
            <a:ext cx="1839194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첫 번째 숨은 단서</a:t>
            </a:r>
            <a:endParaRPr lang="ko-KR" altLang="en-US" dirty="0"/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6426F870-57B1-6B04-2F27-9533782F213C}"/>
              </a:ext>
            </a:extLst>
          </p:cNvPr>
          <p:cNvCxnSpPr>
            <a:cxnSpLocks/>
          </p:cNvCxnSpPr>
          <p:nvPr/>
        </p:nvCxnSpPr>
        <p:spPr>
          <a:xfrm>
            <a:off x="1778406" y="5186321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텍스트 개체 틀 2">
            <a:extLst>
              <a:ext uri="{FF2B5EF4-FFF2-40B4-BE49-F238E27FC236}">
                <a16:creationId xmlns:a16="http://schemas.microsoft.com/office/drawing/2014/main" id="{E1E75AB2-B191-47BD-E59E-30A6E526B571}"/>
              </a:ext>
            </a:extLst>
          </p:cNvPr>
          <p:cNvSpPr txBox="1">
            <a:spLocks/>
          </p:cNvSpPr>
          <p:nvPr/>
        </p:nvSpPr>
        <p:spPr>
          <a:xfrm>
            <a:off x="1600200" y="1778000"/>
            <a:ext cx="9067800" cy="361949"/>
          </a:xfrm>
          <a:prstGeom prst="rect">
            <a:avLst/>
          </a:prstGeom>
        </p:spPr>
        <p:txBody>
          <a:bodyPr tIns="0" bIns="0" anchor="ctr"/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Char char="•"/>
              <a:defRPr sz="20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공간에서 두 직선의 위치 관계를 판단할 때</a:t>
            </a:r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어떤 정보를 활용할 수 있을까요</a:t>
            </a:r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?</a:t>
            </a:r>
            <a:endParaRPr lang="en-US" altLang="ko-KR" dirty="0">
              <a:ln>
                <a:solidFill>
                  <a:schemeClr val="bg2">
                    <a:lumMod val="50000"/>
                    <a:alpha val="0"/>
                  </a:schemeClr>
                </a:solidFill>
              </a:ln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CE5C9900-12D2-3A79-1C06-93FDA1ED2033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4954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A781D-48B1-7491-F2D0-45A074461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표 13">
                <a:extLst>
                  <a:ext uri="{FF2B5EF4-FFF2-40B4-BE49-F238E27FC236}">
                    <a16:creationId xmlns:a16="http://schemas.microsoft.com/office/drawing/2014/main" id="{ADE5723C-24A6-9D23-CC49-33605F80763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1575824"/>
                  </p:ext>
                </p:extLst>
              </p:nvPr>
            </p:nvGraphicFramePr>
            <p:xfrm>
              <a:off x="4724400" y="2629009"/>
              <a:ext cx="6132058" cy="362891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0661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846232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379208">
                      <a:extLst>
                        <a:ext uri="{9D8B030D-6E8A-4147-A177-3AD203B41FA5}">
                          <a16:colId xmlns:a16="http://schemas.microsoft.com/office/drawing/2014/main" val="1920824837"/>
                        </a:ext>
                      </a:extLst>
                    </a:gridCol>
                  </a:tblGrid>
                  <a:tr h="547428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</a:t>
                          </a:r>
                          <a:endParaRPr lang="ko-KR" altLang="en-US" sz="13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직선의 위치 관계</a:t>
                          </a:r>
                        </a:p>
                      </a:txBody>
                      <a:tcPr marL="67492" marR="67492" marT="33746" marB="33746"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직선을 모두 포함하는 평면</a:t>
                          </a:r>
                          <a:endParaRPr lang="ko-KR" altLang="en-US" sz="13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770372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AB</m:t>
                                  </m:r>
                                </m:e>
                              </m:acc>
                            </m:oMath>
                          </a14:m>
                          <a:r>
                            <a:rPr lang="ko-KR" altLang="en-US" sz="13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와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EF</m:t>
                                  </m:r>
                                </m:e>
                              </m:acc>
                            </m:oMath>
                          </a14:m>
                          <a:endParaRPr lang="ko-KR" altLang="en-US" sz="13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solidFill>
                              <a:srgbClr val="0B3F94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ko-KR" altLang="en-US" sz="130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ase" latinLnBrk="1"/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□ 있음 </a:t>
                          </a:r>
                          <a:r>
                            <a:rPr lang="en-US" altLang="ko-KR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____________ </a:t>
                          </a: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없음</a:t>
                          </a:r>
                          <a:endParaRPr lang="ko-KR" altLang="en-US" sz="1300" kern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solidFill>
                              <a:schemeClr val="tx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770372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AB</m:t>
                                  </m:r>
                                </m:e>
                              </m:acc>
                            </m:oMath>
                          </a14:m>
                          <a:r>
                            <a:rPr lang="ko-KR" altLang="en-US" sz="13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와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DE</m:t>
                                  </m:r>
                                </m:e>
                              </m:acc>
                            </m:oMath>
                          </a14:m>
                          <a:endParaRPr lang="ko-KR" altLang="en-US" sz="13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3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있음 </a:t>
                          </a:r>
                          <a:r>
                            <a:rPr lang="en-US" altLang="ko-KR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____________ </a:t>
                          </a: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없음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  <a:tr h="770372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AB</m:t>
                                  </m:r>
                                </m:e>
                              </m:acc>
                            </m:oMath>
                          </a14:m>
                          <a:r>
                            <a:rPr lang="ko-KR" altLang="en-US" sz="13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와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DJ</m:t>
                                  </m:r>
                                </m:e>
                              </m:acc>
                            </m:oMath>
                          </a14:m>
                          <a:endParaRPr lang="ko-KR" altLang="en-US" sz="13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3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□ 있음 </a:t>
                          </a:r>
                          <a:r>
                            <a:rPr lang="en-US" altLang="ko-KR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____________ </a:t>
                          </a: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없음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5099568"/>
                      </a:ext>
                    </a:extLst>
                  </a:tr>
                  <a:tr h="77037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AB</m:t>
                                  </m:r>
                                </m:e>
                              </m:acc>
                            </m:oMath>
                          </a14:m>
                          <a:r>
                            <a:rPr lang="ko-KR" altLang="en-US" sz="13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와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⃡"/>
                                  <m:ctrl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ko-KR" sz="1300" b="0" i="0" smtClean="0">
                                      <a:ln>
                                        <a:solidFill>
                                          <a:schemeClr val="accent1">
                                            <a:shade val="15000"/>
                                            <a:alpha val="0"/>
                                          </a:schemeClr>
                                        </a:solidFill>
                                      </a:ln>
                                      <a:latin typeface="Cambria Math" panose="02040503050406030204" pitchFamily="18" charset="0"/>
                                      <a:ea typeface="Pretendard" panose="02000503000000020004"/>
                                    </a:rPr>
                                    <m:t>IJ</m:t>
                                  </m:r>
                                </m:e>
                              </m:acc>
                            </m:oMath>
                          </a14:m>
                          <a:endParaRPr lang="ko-KR" altLang="en-US" sz="13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3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300" kern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□ 있음 </a:t>
                          </a:r>
                          <a:r>
                            <a:rPr lang="en-US" altLang="ko-KR" sz="1300" kern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____________ </a:t>
                          </a:r>
                          <a:r>
                            <a:rPr lang="ko-KR" altLang="en-US" sz="1300" kern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없음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6058273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표 13">
                <a:extLst>
                  <a:ext uri="{FF2B5EF4-FFF2-40B4-BE49-F238E27FC236}">
                    <a16:creationId xmlns:a16="http://schemas.microsoft.com/office/drawing/2014/main" id="{ADE5723C-24A6-9D23-CC49-33605F80763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1575824"/>
                  </p:ext>
                </p:extLst>
              </p:nvPr>
            </p:nvGraphicFramePr>
            <p:xfrm>
              <a:off x="4724400" y="2629009"/>
              <a:ext cx="6132058" cy="362891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0661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846232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379208">
                      <a:extLst>
                        <a:ext uri="{9D8B030D-6E8A-4147-A177-3AD203B41FA5}">
                          <a16:colId xmlns:a16="http://schemas.microsoft.com/office/drawing/2014/main" val="1920824837"/>
                        </a:ext>
                      </a:extLst>
                    </a:gridCol>
                  </a:tblGrid>
                  <a:tr h="547428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</a:t>
                          </a:r>
                          <a:endParaRPr lang="ko-KR" altLang="en-US" sz="13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직선의 위치 관계</a:t>
                          </a:r>
                        </a:p>
                      </a:txBody>
                      <a:tcPr marL="67492" marR="67492" marT="33746" marB="33746"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두 직선을 모두 포함하는 평면</a:t>
                          </a:r>
                          <a:endParaRPr lang="ko-KR" altLang="en-US" sz="13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770372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blipFill>
                          <a:blip r:embed="rId3"/>
                          <a:stretch>
                            <a:fillRect l="-1342" t="-72222" r="-578523" b="-3031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ko-KR" altLang="en-US" sz="130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ase" latinLnBrk="1"/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□ 있음 </a:t>
                          </a:r>
                          <a:r>
                            <a:rPr lang="en-US" altLang="ko-KR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____________ </a:t>
                          </a: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없음</a:t>
                          </a:r>
                          <a:endParaRPr lang="ko-KR" altLang="en-US" sz="1300" kern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solidFill>
                              <a:schemeClr val="tx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770372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blipFill>
                          <a:blip r:embed="rId3"/>
                          <a:stretch>
                            <a:fillRect l="-1342" t="-170866" r="-578523" b="-2007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3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있음 </a:t>
                          </a:r>
                          <a:r>
                            <a:rPr lang="en-US" altLang="ko-KR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____________ </a:t>
                          </a: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없음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  <a:tr h="770372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blipFill>
                          <a:blip r:embed="rId3"/>
                          <a:stretch>
                            <a:fillRect l="-1342" t="-273016" r="-578523" b="-1023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3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□ 있음 </a:t>
                          </a:r>
                          <a:r>
                            <a:rPr lang="en-US" altLang="ko-KR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____________ </a:t>
                          </a:r>
                          <a:r>
                            <a:rPr lang="ko-KR" altLang="en-US" sz="1300" kern="120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없음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5099568"/>
                      </a:ext>
                    </a:extLst>
                  </a:tr>
                  <a:tr h="770372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blipFill>
                          <a:blip r:embed="rId3"/>
                          <a:stretch>
                            <a:fillRect l="-1342" t="-370079" r="-578523" b="-15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300" b="1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300" kern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□ 있음 </a:t>
                          </a:r>
                          <a:r>
                            <a:rPr lang="en-US" altLang="ko-KR" sz="1300" kern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____________ </a:t>
                          </a:r>
                          <a:r>
                            <a:rPr lang="ko-KR" altLang="en-US" sz="1300" kern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□ 없음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6058273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EE3DDD8C-6F22-EF7C-F55D-B4DB42D20374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한 평면</a:t>
            </a:r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CB7B200B-7E6C-A77E-0BA2-0E1197DA8240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343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 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2]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두 직선을 모두 포함하는 평면을 찾아 위치 관계를 판단하는 다른 방법을 알아봅시다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</a:p>
        </p:txBody>
      </p:sp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BA551003-12BA-17EB-0B94-06F5925F7AB8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endParaRPr lang="ko-KR" altLang="en-US" dirty="0"/>
          </a:p>
        </p:txBody>
      </p:sp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CD99ECEA-F357-E727-898A-3D9E20BFD640}"/>
              </a:ext>
            </a:extLst>
          </p:cNvPr>
          <p:cNvSpPr txBox="1">
            <a:spLocks/>
          </p:cNvSpPr>
          <p:nvPr/>
        </p:nvSpPr>
        <p:spPr>
          <a:xfrm>
            <a:off x="1883945" y="1801419"/>
            <a:ext cx="8920443" cy="637675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다음 그림은 밑면이 정육각형인 육각기둥입니다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육각기둥에서 각 모서리를 연장한 직선에 대해 짝지어진 두 직선의 위치 관계를 판단하고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포함하는 평면이 있는지 확인해 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DD0C48D6-F629-FAB7-5501-207E0807100D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12A925E5-3C2B-9524-23A4-FBB2105B326B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탐색 </a:t>
            </a:r>
            <a:r>
              <a:rPr lang="en-US" altLang="ko-KR"/>
              <a:t>2] 1</a:t>
            </a:r>
            <a:r>
              <a:rPr lang="ko-KR" altLang="en-US"/>
              <a:t>번</a:t>
            </a:r>
            <a:endParaRPr lang="ko-KR" altLang="en-US" dirty="0"/>
          </a:p>
        </p:txBody>
      </p:sp>
      <p:sp>
        <p:nvSpPr>
          <p:cNvPr id="27" name="Shape 0">
            <a:extLst>
              <a:ext uri="{FF2B5EF4-FFF2-40B4-BE49-F238E27FC236}">
                <a16:creationId xmlns:a16="http://schemas.microsoft.com/office/drawing/2014/main" id="{6EEDD1A6-C780-867D-117C-53D93143A722}"/>
              </a:ext>
            </a:extLst>
          </p:cNvPr>
          <p:cNvSpPr/>
          <p:nvPr/>
        </p:nvSpPr>
        <p:spPr>
          <a:xfrm>
            <a:off x="1346199" y="2631611"/>
            <a:ext cx="3197225" cy="3628915"/>
          </a:xfrm>
          <a:prstGeom prst="roundRect">
            <a:avLst>
              <a:gd name="adj" fmla="val 7433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5A896D1F-B95A-F857-1A05-2E665CF6D29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EFE"/>
              </a:clrFrom>
              <a:clrTo>
                <a:srgbClr val="FF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31545" y="2806700"/>
            <a:ext cx="2548355" cy="327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7504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D5383-AB1F-410A-C5FE-0F34DEB94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6B04D531-5DAC-F499-FA55-913AA96E408D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텍스트 개체 틀 2">
                <a:extLst>
                  <a:ext uri="{FF2B5EF4-FFF2-40B4-BE49-F238E27FC236}">
                    <a16:creationId xmlns:a16="http://schemas.microsoft.com/office/drawing/2014/main" id="{1CFEA8BD-6240-9B33-CC3B-9834CF9FDB2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778464"/>
                <a:ext cx="8920443" cy="683585"/>
              </a:xfrm>
              <a:prstGeom prst="rect">
                <a:avLst/>
              </a:prstGeom>
            </p:spPr>
            <p:txBody>
              <a:bodyPr wrap="square" lIns="0" tIns="0" bIns="0" anchor="ctr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10000"/>
                  </a:lnSpc>
                </a:pP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80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80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AB</m:t>
                        </m:r>
                      </m:e>
                    </m:acc>
                  </m:oMath>
                </a14:m>
                <a:r>
                  <a:rPr lang="ko-KR" altLang="en-US" sz="1800" dirty="0">
                    <a:latin typeface="Pretendard" panose="02000503000000020004"/>
                    <a:ea typeface="Pretendard SemiBold" panose="02000703000000020004"/>
                  </a:rPr>
                  <a:t>와 </a:t>
                </a:r>
                <a14:m>
                  <m:oMath xmlns:m="http://schemas.openxmlformats.org/officeDocument/2006/math">
                    <m:acc>
                      <m:accPr>
                        <m:chr m:val="⃡"/>
                        <m:ctrlPr>
                          <a:rPr lang="en-US" altLang="ko-KR" sz="1800">
                            <a:latin typeface="Cambria Math" panose="02040503050406030204" pitchFamily="18" charset="0"/>
                            <a:ea typeface="Pretendard" panose="02000503000000020004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ko-KR" sz="1800">
                            <a:latin typeface="Cambria Math" panose="02040503050406030204" pitchFamily="18" charset="0"/>
                            <a:ea typeface="Pretendard" panose="02000503000000020004"/>
                          </a:rPr>
                          <m:t>JK</m:t>
                        </m:r>
                      </m:e>
                    </m:acc>
                  </m:oMath>
                </a14:m>
                <a:r>
                  <a:rPr lang="ko-KR" altLang="en-US" sz="1800" dirty="0">
                    <a:ea typeface="Pretendard SemiBold" panose="02000703000000020004"/>
                  </a:rPr>
                  <a:t>의</a:t>
                </a:r>
                <a:r>
                  <a:rPr lang="en-US" altLang="ko-KR" sz="1800" dirty="0">
                    <a:ea typeface="Pretendard SemiBold" panose="02000703000000020004"/>
                  </a:rPr>
                  <a:t> </a:t>
                </a:r>
                <a:r>
                  <a:rPr lang="ko-KR" altLang="en-US" sz="1800" dirty="0">
                    <a:ea typeface="Pretendard SemiBold" panose="02000703000000020004"/>
                  </a:rPr>
                  <a:t>위치</a:t>
                </a:r>
                <a:r>
                  <a:rPr lang="en-US" altLang="ko-KR" sz="1800" dirty="0">
                    <a:ea typeface="Pretendard SemiBold" panose="02000703000000020004"/>
                  </a:rPr>
                  <a:t> </a:t>
                </a:r>
                <a:r>
                  <a:rPr lang="ko-KR" altLang="en-US" sz="1800" dirty="0">
                    <a:ea typeface="Pretendard SemiBold" panose="02000703000000020004"/>
                  </a:rPr>
                  <a:t>관계를 판단하고</a:t>
                </a:r>
                <a:r>
                  <a:rPr lang="en-US" altLang="ko-KR" sz="1800" dirty="0">
                    <a:ea typeface="Pretendard SemiBold" panose="02000703000000020004"/>
                  </a:rPr>
                  <a:t>, </a:t>
                </a:r>
                <a:r>
                  <a:rPr lang="ko-KR" altLang="en-US" sz="1800" dirty="0">
                    <a:ea typeface="Pretendard SemiBold" panose="02000703000000020004"/>
                  </a:rPr>
                  <a:t>두 직선을 모두 포함하는 평면이 있는지 알아봅시다</a:t>
                </a:r>
                <a:r>
                  <a:rPr lang="en-US" altLang="ko-KR" sz="1800">
                    <a:ea typeface="Pretendard SemiBold" panose="02000703000000020004"/>
                  </a:rPr>
                  <a:t>. </a:t>
                </a:r>
              </a:p>
              <a:p>
                <a:pPr marL="0" indent="0">
                  <a:lnSpc>
                    <a:spcPct val="110000"/>
                  </a:lnSpc>
                </a:pPr>
                <a:r>
                  <a:rPr lang="ko-KR" altLang="en-US" sz="1800">
                    <a:ea typeface="Pretendard SemiBold" panose="02000703000000020004"/>
                  </a:rPr>
                  <a:t>만약</a:t>
                </a:r>
                <a:r>
                  <a:rPr lang="en-US" altLang="ko-KR" sz="1800" dirty="0">
                    <a:ea typeface="Pretendard SemiBold" panose="02000703000000020004"/>
                  </a:rPr>
                  <a:t>, </a:t>
                </a:r>
                <a:r>
                  <a:rPr lang="ko-KR" altLang="en-US" sz="1800" dirty="0">
                    <a:ea typeface="Pretendard SemiBold" panose="02000703000000020004"/>
                  </a:rPr>
                  <a:t>두 직선을 모두 포함하는 평면이 있다면 이를 그림에 나타내어 봅시다</a:t>
                </a:r>
                <a:r>
                  <a:rPr lang="en-US" altLang="ko-KR" sz="1800" dirty="0">
                    <a:ea typeface="Pretendard SemiBold" panose="02000703000000020004"/>
                  </a:rPr>
                  <a:t>.</a:t>
                </a:r>
                <a:endParaRPr lang="en-US" altLang="ko-KR" sz="1800"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endParaRPr>
              </a:p>
            </p:txBody>
          </p:sp>
        </mc:Choice>
        <mc:Fallback xmlns="">
          <p:sp>
            <p:nvSpPr>
              <p:cNvPr id="22" name="텍스트 개체 틀 2">
                <a:extLst>
                  <a:ext uri="{FF2B5EF4-FFF2-40B4-BE49-F238E27FC236}">
                    <a16:creationId xmlns:a16="http://schemas.microsoft.com/office/drawing/2014/main" id="{1CFEA8BD-6240-9B33-CC3B-9834CF9FDB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778464"/>
                <a:ext cx="8920443" cy="683585"/>
              </a:xfrm>
              <a:prstGeom prst="rect">
                <a:avLst/>
              </a:prstGeom>
              <a:blipFill>
                <a:blip r:embed="rId3"/>
                <a:stretch>
                  <a:fillRect l="-6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EBD43EEF-6CC6-73C9-68FE-6591A3FD00F7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3164EDFC-8702-756A-8631-51E806166AF3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탐색 </a:t>
            </a:r>
            <a:r>
              <a:rPr lang="en-US" altLang="ko-KR"/>
              <a:t>2] 2</a:t>
            </a:r>
            <a:r>
              <a:rPr lang="ko-KR" altLang="en-US"/>
              <a:t>번</a:t>
            </a:r>
            <a:endParaRPr lang="ko-KR" altLang="en-US" dirty="0"/>
          </a:p>
        </p:txBody>
      </p:sp>
      <p:sp>
        <p:nvSpPr>
          <p:cNvPr id="6" name="Shape 0">
            <a:extLst>
              <a:ext uri="{FF2B5EF4-FFF2-40B4-BE49-F238E27FC236}">
                <a16:creationId xmlns:a16="http://schemas.microsoft.com/office/drawing/2014/main" id="{38A1A79F-F31F-B155-35B0-4F3ED31F096E}"/>
              </a:ext>
            </a:extLst>
          </p:cNvPr>
          <p:cNvSpPr/>
          <p:nvPr/>
        </p:nvSpPr>
        <p:spPr>
          <a:xfrm>
            <a:off x="1346199" y="2624381"/>
            <a:ext cx="9458189" cy="3719269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1" name="텍스트 개체 틀 17">
            <a:extLst>
              <a:ext uri="{FF2B5EF4-FFF2-40B4-BE49-F238E27FC236}">
                <a16:creationId xmlns:a16="http://schemas.microsoft.com/office/drawing/2014/main" id="{103D2566-6106-E759-3DF6-5098A10DFBB6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한 평면</a:t>
            </a:r>
          </a:p>
        </p:txBody>
      </p:sp>
      <p:sp>
        <p:nvSpPr>
          <p:cNvPr id="33" name="텍스트 개체 틀 2">
            <a:extLst>
              <a:ext uri="{FF2B5EF4-FFF2-40B4-BE49-F238E27FC236}">
                <a16:creationId xmlns:a16="http://schemas.microsoft.com/office/drawing/2014/main" id="{DD5F8184-9F14-7A81-7DA5-38C3A50EAB61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 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2]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BAD11B0-7696-88D9-D7FF-385D95F4767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EFE"/>
              </a:clrFrom>
              <a:clrTo>
                <a:srgbClr val="FF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10201" y="2602523"/>
            <a:ext cx="2865744" cy="3687090"/>
          </a:xfrm>
          <a:prstGeom prst="rect">
            <a:avLst/>
          </a:prstGeom>
        </p:spPr>
      </p:pic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A3B61DA9-63D1-A9B0-208B-D293976F5CB7}"/>
              </a:ext>
            </a:extLst>
          </p:cNvPr>
          <p:cNvSpPr/>
          <p:nvPr/>
        </p:nvSpPr>
        <p:spPr>
          <a:xfrm>
            <a:off x="5177933" y="3090781"/>
            <a:ext cx="1909291" cy="2677826"/>
          </a:xfrm>
          <a:custGeom>
            <a:avLst/>
            <a:gdLst>
              <a:gd name="csX0" fmla="*/ 357188 w 1697832"/>
              <a:gd name="csY0" fmla="*/ 0 h 2381250"/>
              <a:gd name="csX1" fmla="*/ 0 w 1697832"/>
              <a:gd name="csY1" fmla="*/ 381000 h 2381250"/>
              <a:gd name="csX2" fmla="*/ 1338263 w 1697832"/>
              <a:gd name="csY2" fmla="*/ 2381250 h 2381250"/>
              <a:gd name="csX3" fmla="*/ 1697832 w 1697832"/>
              <a:gd name="csY3" fmla="*/ 2014537 h 2381250"/>
              <a:gd name="csX4" fmla="*/ 357188 w 1697832"/>
              <a:gd name="csY4" fmla="*/ 0 h 23812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697832" h="2381250">
                <a:moveTo>
                  <a:pt x="357188" y="0"/>
                </a:moveTo>
                <a:lnTo>
                  <a:pt x="0" y="381000"/>
                </a:lnTo>
                <a:lnTo>
                  <a:pt x="1338263" y="2381250"/>
                </a:lnTo>
                <a:lnTo>
                  <a:pt x="1697832" y="2014537"/>
                </a:lnTo>
                <a:lnTo>
                  <a:pt x="357188" y="0"/>
                </a:lnTo>
                <a:close/>
              </a:path>
            </a:pathLst>
          </a:custGeom>
          <a:solidFill>
            <a:srgbClr val="FF0000">
              <a:alpha val="22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48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F66131-447B-6D19-56CD-1FD173D11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1C7F04D1-5592-9F81-DDD2-574E7FBD8A0D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257A0561-5315-5FEB-D14D-195F1E8FBF96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탐색 </a:t>
            </a:r>
            <a:r>
              <a:rPr lang="en-US" altLang="ko-KR"/>
              <a:t>2] 3</a:t>
            </a:r>
            <a:r>
              <a:rPr lang="ko-KR" altLang="en-US"/>
              <a:t>번</a:t>
            </a:r>
            <a:endParaRPr lang="ko-KR" altLang="en-US" dirty="0"/>
          </a:p>
        </p:txBody>
      </p:sp>
      <p:sp>
        <p:nvSpPr>
          <p:cNvPr id="2" name="텍스트 개체 틀 17">
            <a:extLst>
              <a:ext uri="{FF2B5EF4-FFF2-40B4-BE49-F238E27FC236}">
                <a16:creationId xmlns:a16="http://schemas.microsoft.com/office/drawing/2014/main" id="{1D5ED08A-740E-8486-6CD7-F39AC40AD43F}"/>
              </a:ext>
            </a:extLst>
          </p:cNvPr>
          <p:cNvSpPr txBox="1">
            <a:spLocks/>
          </p:cNvSpPr>
          <p:nvPr/>
        </p:nvSpPr>
        <p:spPr>
          <a:xfrm>
            <a:off x="1387612" y="1288989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4" name="텍스트 개체 틀 2">
            <a:extLst>
              <a:ext uri="{FF2B5EF4-FFF2-40B4-BE49-F238E27FC236}">
                <a16:creationId xmlns:a16="http://schemas.microsoft.com/office/drawing/2014/main" id="{75B99C73-D5F8-6998-EFED-DD0FCF7F6790}"/>
              </a:ext>
            </a:extLst>
          </p:cNvPr>
          <p:cNvSpPr txBox="1">
            <a:spLocks/>
          </p:cNvSpPr>
          <p:nvPr/>
        </p:nvSpPr>
        <p:spPr>
          <a:xfrm>
            <a:off x="1883945" y="1321742"/>
            <a:ext cx="8920443" cy="276999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>
                <a:solidFill>
                  <a:srgbClr val="14202E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두 직선을 모두 포함하는 평면이 있는 경우</a:t>
            </a:r>
            <a:r>
              <a:rPr lang="en-US" altLang="ko-KR" sz="1800">
                <a:solidFill>
                  <a:srgbClr val="14202E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</a:t>
            </a:r>
            <a:r>
              <a:rPr lang="ko-KR" altLang="en-US" sz="1800">
                <a:solidFill>
                  <a:srgbClr val="14202E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가능한 두 직선의 위치 관계는 무엇인지 말해봅시다</a:t>
            </a:r>
            <a:r>
              <a:rPr lang="en-US" altLang="ko-KR" sz="1800">
                <a:solidFill>
                  <a:srgbClr val="14202E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  <a:endParaRPr lang="ko-KR" altLang="en-US" sz="1800" dirty="0"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8" name="Shape 5">
            <a:extLst>
              <a:ext uri="{FF2B5EF4-FFF2-40B4-BE49-F238E27FC236}">
                <a16:creationId xmlns:a16="http://schemas.microsoft.com/office/drawing/2014/main" id="{EF1C5DD4-21EA-3C93-D314-29E5A0AD22AB}"/>
              </a:ext>
            </a:extLst>
          </p:cNvPr>
          <p:cNvSpPr/>
          <p:nvPr/>
        </p:nvSpPr>
        <p:spPr>
          <a:xfrm>
            <a:off x="1387612" y="1792943"/>
            <a:ext cx="9416776" cy="3450343"/>
          </a:xfrm>
          <a:prstGeom prst="roundRect">
            <a:avLst>
              <a:gd name="adj" fmla="val 8315"/>
            </a:avLst>
          </a:prstGeom>
          <a:solidFill>
            <a:srgbClr val="EDF4FF"/>
          </a:solidFill>
          <a:ln w="25400">
            <a:solidFill>
              <a:srgbClr val="0B3F94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37C95347-D386-8E5B-6202-08FFFFE83484}"/>
              </a:ext>
            </a:extLst>
          </p:cNvPr>
          <p:cNvGrpSpPr/>
          <p:nvPr/>
        </p:nvGrpSpPr>
        <p:grpSpPr>
          <a:xfrm>
            <a:off x="1778406" y="2916920"/>
            <a:ext cx="8622894" cy="1460500"/>
            <a:chOff x="1778406" y="3628322"/>
            <a:chExt cx="8622894" cy="1460500"/>
          </a:xfrm>
        </p:grpSpPr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1346A96B-097E-982F-8E76-106BB164D48D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3628322"/>
              <a:ext cx="8622894" cy="0"/>
            </a:xfrm>
            <a:prstGeom prst="line">
              <a:avLst/>
            </a:prstGeom>
            <a:ln>
              <a:solidFill>
                <a:srgbClr val="0B3F9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35B1BFA7-101A-18CE-A7F0-CADA10BEECF1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4358572"/>
              <a:ext cx="8622894" cy="0"/>
            </a:xfrm>
            <a:prstGeom prst="line">
              <a:avLst/>
            </a:prstGeom>
            <a:ln>
              <a:solidFill>
                <a:srgbClr val="0B3F9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>
              <a:extLst>
                <a:ext uri="{FF2B5EF4-FFF2-40B4-BE49-F238E27FC236}">
                  <a16:creationId xmlns:a16="http://schemas.microsoft.com/office/drawing/2014/main" id="{529FF0CF-8AFB-CBDF-29C7-297FA2E0EF40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5088822"/>
              <a:ext cx="8622894" cy="0"/>
            </a:xfrm>
            <a:prstGeom prst="line">
              <a:avLst/>
            </a:prstGeom>
            <a:ln>
              <a:solidFill>
                <a:srgbClr val="0B3F9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텍스트 개체 틀 17">
            <a:extLst>
              <a:ext uri="{FF2B5EF4-FFF2-40B4-BE49-F238E27FC236}">
                <a16:creationId xmlns:a16="http://schemas.microsoft.com/office/drawing/2014/main" id="{50D8327A-CCA7-24D3-F7FD-13EE7E1496E4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한 평면</a:t>
            </a:r>
          </a:p>
        </p:txBody>
      </p:sp>
    </p:spTree>
    <p:extLst>
      <p:ext uri="{BB962C8B-B14F-4D97-AF65-F5344CB8AC3E}">
        <p14:creationId xmlns:p14="http://schemas.microsoft.com/office/powerpoint/2010/main" val="38040642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3289C-80FC-94F1-CDE8-DB4053015C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3C88FDD4-58C3-68C2-BD98-0A3800104067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2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D58DF68E-DA8B-3E35-0773-0CC4DA1931CA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탐색 </a:t>
            </a:r>
            <a:r>
              <a:rPr lang="en-US" altLang="ko-KR"/>
              <a:t>2] 4</a:t>
            </a:r>
            <a:r>
              <a:rPr lang="ko-KR" altLang="en-US"/>
              <a:t>번</a:t>
            </a:r>
            <a:endParaRPr lang="ko-KR" altLang="en-US" dirty="0"/>
          </a:p>
        </p:txBody>
      </p:sp>
      <p:sp>
        <p:nvSpPr>
          <p:cNvPr id="2" name="텍스트 개체 틀 17">
            <a:extLst>
              <a:ext uri="{FF2B5EF4-FFF2-40B4-BE49-F238E27FC236}">
                <a16:creationId xmlns:a16="http://schemas.microsoft.com/office/drawing/2014/main" id="{BDD6949B-9894-3C07-FA9D-3A07F5AB2EC8}"/>
              </a:ext>
            </a:extLst>
          </p:cNvPr>
          <p:cNvSpPr txBox="1">
            <a:spLocks/>
          </p:cNvSpPr>
          <p:nvPr/>
        </p:nvSpPr>
        <p:spPr>
          <a:xfrm>
            <a:off x="1387612" y="1288989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4</a:t>
            </a:r>
            <a:endParaRPr lang="ko-KR" altLang="en-US" dirty="0"/>
          </a:p>
        </p:txBody>
      </p:sp>
      <p:sp>
        <p:nvSpPr>
          <p:cNvPr id="4" name="텍스트 개체 틀 2">
            <a:extLst>
              <a:ext uri="{FF2B5EF4-FFF2-40B4-BE49-F238E27FC236}">
                <a16:creationId xmlns:a16="http://schemas.microsoft.com/office/drawing/2014/main" id="{4C424ECE-390B-AA8D-AC35-CE747F8467C7}"/>
              </a:ext>
            </a:extLst>
          </p:cNvPr>
          <p:cNvSpPr txBox="1">
            <a:spLocks/>
          </p:cNvSpPr>
          <p:nvPr/>
        </p:nvSpPr>
        <p:spPr>
          <a:xfrm>
            <a:off x="1883945" y="1321742"/>
            <a:ext cx="8920443" cy="276999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>
                <a:solidFill>
                  <a:srgbClr val="14202E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두 직선을 모두 포함하는 평면이 없는 경우</a:t>
            </a:r>
            <a:r>
              <a:rPr lang="en-US" altLang="ko-KR" sz="1800">
                <a:solidFill>
                  <a:srgbClr val="14202E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</a:t>
            </a:r>
            <a:r>
              <a:rPr lang="ko-KR" altLang="en-US" sz="1800">
                <a:solidFill>
                  <a:srgbClr val="14202E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가능한 두 직선의 위치 관계는 무엇인지 말해봅시다</a:t>
            </a:r>
            <a:r>
              <a:rPr lang="en-US" altLang="ko-KR" sz="1800">
                <a:solidFill>
                  <a:srgbClr val="14202E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  <a:endParaRPr lang="ko-KR" altLang="en-US" sz="1800" dirty="0"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8" name="Shape 5">
            <a:extLst>
              <a:ext uri="{FF2B5EF4-FFF2-40B4-BE49-F238E27FC236}">
                <a16:creationId xmlns:a16="http://schemas.microsoft.com/office/drawing/2014/main" id="{859E8172-87AD-150F-E5EE-04F8A6C125FC}"/>
              </a:ext>
            </a:extLst>
          </p:cNvPr>
          <p:cNvSpPr/>
          <p:nvPr/>
        </p:nvSpPr>
        <p:spPr>
          <a:xfrm>
            <a:off x="1387612" y="1792943"/>
            <a:ext cx="9416776" cy="3450343"/>
          </a:xfrm>
          <a:prstGeom prst="roundRect">
            <a:avLst>
              <a:gd name="adj" fmla="val 8315"/>
            </a:avLst>
          </a:prstGeom>
          <a:solidFill>
            <a:srgbClr val="EDF4FF"/>
          </a:solidFill>
          <a:ln w="25400">
            <a:solidFill>
              <a:srgbClr val="0B3F94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BEE9566C-87B1-7EF0-59C8-915E94F25872}"/>
              </a:ext>
            </a:extLst>
          </p:cNvPr>
          <p:cNvGrpSpPr/>
          <p:nvPr/>
        </p:nvGrpSpPr>
        <p:grpSpPr>
          <a:xfrm>
            <a:off x="1778406" y="2916920"/>
            <a:ext cx="8622894" cy="1460500"/>
            <a:chOff x="1778406" y="3628322"/>
            <a:chExt cx="8622894" cy="1460500"/>
          </a:xfrm>
        </p:grpSpPr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6B48D0FC-9026-0AC4-612D-BC6A2D7589F9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3628322"/>
              <a:ext cx="8622894" cy="0"/>
            </a:xfrm>
            <a:prstGeom prst="line">
              <a:avLst/>
            </a:prstGeom>
            <a:ln>
              <a:solidFill>
                <a:srgbClr val="0B3F9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54CC1C8B-5BD7-8229-2454-2CB5D3EBECDC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4358572"/>
              <a:ext cx="8622894" cy="0"/>
            </a:xfrm>
            <a:prstGeom prst="line">
              <a:avLst/>
            </a:prstGeom>
            <a:ln>
              <a:solidFill>
                <a:srgbClr val="0B3F9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>
              <a:extLst>
                <a:ext uri="{FF2B5EF4-FFF2-40B4-BE49-F238E27FC236}">
                  <a16:creationId xmlns:a16="http://schemas.microsoft.com/office/drawing/2014/main" id="{67D57FD3-005A-B655-F54F-2958C784A5F4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5088822"/>
              <a:ext cx="8622894" cy="0"/>
            </a:xfrm>
            <a:prstGeom prst="line">
              <a:avLst/>
            </a:prstGeom>
            <a:ln>
              <a:solidFill>
                <a:srgbClr val="0B3F9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텍스트 개체 틀 17">
            <a:extLst>
              <a:ext uri="{FF2B5EF4-FFF2-40B4-BE49-F238E27FC236}">
                <a16:creationId xmlns:a16="http://schemas.microsoft.com/office/drawing/2014/main" id="{3B4D980D-83F2-3674-2411-A1FBA3BEDD39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한 평면</a:t>
            </a:r>
          </a:p>
        </p:txBody>
      </p:sp>
    </p:spTree>
    <p:extLst>
      <p:ext uri="{BB962C8B-B14F-4D97-AF65-F5344CB8AC3E}">
        <p14:creationId xmlns:p14="http://schemas.microsoft.com/office/powerpoint/2010/main" val="1227593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A4157-6B00-F235-9AF3-7F7DCAD9B9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C51C1F75-DB42-94B0-1C52-6C0EFDC5B278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6CAEC08C-C59F-2ACE-9766-023EA442BEBB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오늘 발견한 숨은 </a:t>
            </a:r>
            <a:r>
              <a:rPr lang="ko-KR" altLang="en-US"/>
              <a:t>단서</a:t>
            </a:r>
            <a:r>
              <a:rPr lang="en-US" altLang="ko-KR" b="1" kern="0" spc="-37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b="1" kern="0" spc="-37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②</a:t>
            </a:r>
            <a:endParaRPr lang="ko-KR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B353E93C-BCD3-E56A-4957-C0C5A212B219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</a:rPr>
              <a:t>탐색 </a:t>
            </a:r>
            <a:r>
              <a:rPr lang="en-US" altLang="ko-KR" sz="2000" b="1" kern="0" spc="-90">
                <a:solidFill>
                  <a:srgbClr val="14202E"/>
                </a:solidFill>
              </a:rPr>
              <a:t>2]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활동에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서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찾은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</a:t>
            </a:r>
            <a:r>
              <a:rPr lang="ko-KR" altLang="en-US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숨은 단서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’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ko-KR" altLang="en-US" sz="2000" kern="0" dirty="0">
              <a:solidFill>
                <a:srgbClr val="000000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5" name="Shape 5">
            <a:extLst>
              <a:ext uri="{FF2B5EF4-FFF2-40B4-BE49-F238E27FC236}">
                <a16:creationId xmlns:a16="http://schemas.microsoft.com/office/drawing/2014/main" id="{B0BC315D-BB9E-A5C1-C7D6-EE0AE51F1784}"/>
              </a:ext>
            </a:extLst>
          </p:cNvPr>
          <p:cNvSpPr/>
          <p:nvPr/>
        </p:nvSpPr>
        <p:spPr>
          <a:xfrm>
            <a:off x="1387612" y="2622477"/>
            <a:ext cx="9416776" cy="3073485"/>
          </a:xfrm>
          <a:prstGeom prst="roundRect">
            <a:avLst>
              <a:gd name="adj" fmla="val 8315"/>
            </a:avLst>
          </a:prstGeom>
          <a:solidFill>
            <a:schemeClr val="accent6">
              <a:lumMod val="20000"/>
              <a:lumOff val="80000"/>
              <a:alpha val="30000"/>
            </a:schemeClr>
          </a:solidFill>
          <a:ln w="38100">
            <a:solidFill>
              <a:srgbClr val="00B05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6F094096-8278-A839-527D-E28789BBF56D}"/>
              </a:ext>
            </a:extLst>
          </p:cNvPr>
          <p:cNvGrpSpPr/>
          <p:nvPr/>
        </p:nvGrpSpPr>
        <p:grpSpPr>
          <a:xfrm>
            <a:off x="1714906" y="2389304"/>
            <a:ext cx="2523265" cy="466344"/>
            <a:chOff x="1778406" y="1939380"/>
            <a:chExt cx="2523265" cy="466344"/>
          </a:xfrm>
        </p:grpSpPr>
        <p:sp>
          <p:nvSpPr>
            <p:cNvPr id="29" name="Shape 15">
              <a:extLst>
                <a:ext uri="{FF2B5EF4-FFF2-40B4-BE49-F238E27FC236}">
                  <a16:creationId xmlns:a16="http://schemas.microsoft.com/office/drawing/2014/main" id="{C20847A7-AA2C-6ED2-B401-06490360B5DD}"/>
                </a:ext>
              </a:extLst>
            </p:cNvPr>
            <p:cNvSpPr/>
            <p:nvPr/>
          </p:nvSpPr>
          <p:spPr>
            <a:xfrm>
              <a:off x="1778406" y="1939380"/>
              <a:ext cx="2523265" cy="466344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     오늘 발견한 숨은 단서</a:t>
              </a:r>
              <a:r>
                <a:rPr lang="en-US" altLang="ko-KR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!</a:t>
              </a:r>
              <a:endPara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pic>
          <p:nvPicPr>
            <p:cNvPr id="31" name="그래픽 30">
              <a:extLst>
                <a:ext uri="{FF2B5EF4-FFF2-40B4-BE49-F238E27FC236}">
                  <a16:creationId xmlns:a16="http://schemas.microsoft.com/office/drawing/2014/main" id="{179E718D-0BC9-3D5A-9F1E-215DE3DD3FB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BA237E12-2E83-F2FA-0118-79F4637753E9}"/>
              </a:ext>
            </a:extLst>
          </p:cNvPr>
          <p:cNvCxnSpPr>
            <a:cxnSpLocks/>
          </p:cNvCxnSpPr>
          <p:nvPr/>
        </p:nvCxnSpPr>
        <p:spPr>
          <a:xfrm>
            <a:off x="1778406" y="38496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C4DE486E-8CDA-BC99-798E-0ED9A166EEB7}"/>
              </a:ext>
            </a:extLst>
          </p:cNvPr>
          <p:cNvCxnSpPr>
            <a:cxnSpLocks/>
          </p:cNvCxnSpPr>
          <p:nvPr/>
        </p:nvCxnSpPr>
        <p:spPr>
          <a:xfrm>
            <a:off x="1778406" y="45100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6">
            <a:extLst>
              <a:ext uri="{FF2B5EF4-FFF2-40B4-BE49-F238E27FC236}">
                <a16:creationId xmlns:a16="http://schemas.microsoft.com/office/drawing/2014/main" id="{7543CBAB-7378-C07E-6AF6-D738D4621824}"/>
              </a:ext>
            </a:extLst>
          </p:cNvPr>
          <p:cNvSpPr txBox="1"/>
          <p:nvPr/>
        </p:nvSpPr>
        <p:spPr>
          <a:xfrm>
            <a:off x="1778406" y="3342527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400" b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입체도형에서 두 직선의 위치 관계를 판단하는 </a:t>
            </a:r>
            <a:r>
              <a:rPr lang="ko-KR" altLang="en-US" sz="2400" b="1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</a:t>
            </a:r>
            <a:r>
              <a:rPr lang="en-US" sz="2400" b="1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sz="2400" b="1" dirty="0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번째 숨은 단서</a:t>
            </a:r>
            <a:r>
              <a:rPr 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는</a:t>
            </a:r>
            <a:endParaRPr lang="en-US" sz="2400" dirty="0"/>
          </a:p>
        </p:txBody>
      </p:sp>
      <p:sp>
        <p:nvSpPr>
          <p:cNvPr id="37" name="Text 6">
            <a:extLst>
              <a:ext uri="{FF2B5EF4-FFF2-40B4-BE49-F238E27FC236}">
                <a16:creationId xmlns:a16="http://schemas.microsoft.com/office/drawing/2014/main" id="{E92D1587-B4A5-C821-5D17-C917FB3416DA}"/>
              </a:ext>
            </a:extLst>
          </p:cNvPr>
          <p:cNvSpPr txBox="1"/>
          <p:nvPr/>
        </p:nvSpPr>
        <p:spPr>
          <a:xfrm>
            <a:off x="1806469" y="4708806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r">
              <a:buNone/>
            </a:pPr>
            <a:r>
              <a:rPr lang="ko-KR" alt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이다</a:t>
            </a:r>
            <a:r>
              <a:rPr lang="en-US" altLang="ko-KR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!</a:t>
            </a:r>
            <a:endParaRPr lang="en-US" sz="2400" dirty="0"/>
          </a:p>
        </p:txBody>
      </p:sp>
      <p:sp>
        <p:nvSpPr>
          <p:cNvPr id="39" name="텍스트 개체 틀 17">
            <a:extLst>
              <a:ext uri="{FF2B5EF4-FFF2-40B4-BE49-F238E27FC236}">
                <a16:creationId xmlns:a16="http://schemas.microsoft.com/office/drawing/2014/main" id="{18068571-0370-62BD-8D82-6081A7C5C1BD}"/>
              </a:ext>
            </a:extLst>
          </p:cNvPr>
          <p:cNvSpPr txBox="1">
            <a:spLocks/>
          </p:cNvSpPr>
          <p:nvPr/>
        </p:nvSpPr>
        <p:spPr>
          <a:xfrm>
            <a:off x="9301482" y="287124"/>
            <a:ext cx="1839194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두 번째 숨은 단서</a:t>
            </a:r>
            <a:endParaRPr lang="ko-KR" altLang="en-US" dirty="0"/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08EA0FE5-2DA0-8A53-A37D-29AD4F870FC0}"/>
              </a:ext>
            </a:extLst>
          </p:cNvPr>
          <p:cNvCxnSpPr>
            <a:cxnSpLocks/>
          </p:cNvCxnSpPr>
          <p:nvPr/>
        </p:nvCxnSpPr>
        <p:spPr>
          <a:xfrm>
            <a:off x="1778406" y="5186321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텍스트 개체 틀 2">
            <a:extLst>
              <a:ext uri="{FF2B5EF4-FFF2-40B4-BE49-F238E27FC236}">
                <a16:creationId xmlns:a16="http://schemas.microsoft.com/office/drawing/2014/main" id="{A2DEA5EC-E678-2AD6-A4F9-5E0DA7BAA46E}"/>
              </a:ext>
            </a:extLst>
          </p:cNvPr>
          <p:cNvSpPr txBox="1">
            <a:spLocks/>
          </p:cNvSpPr>
          <p:nvPr/>
        </p:nvSpPr>
        <p:spPr>
          <a:xfrm>
            <a:off x="1600200" y="1778000"/>
            <a:ext cx="9067800" cy="361949"/>
          </a:xfrm>
          <a:prstGeom prst="rect">
            <a:avLst/>
          </a:prstGeom>
        </p:spPr>
        <p:txBody>
          <a:bodyPr tIns="0" bIns="0" anchor="ctr"/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Char char="•"/>
              <a:defRPr sz="20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공간에서 두 직선의 위치 관계를 판단할 때</a:t>
            </a:r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어떤 정보를 활용할 수 있을까요</a:t>
            </a:r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?</a:t>
            </a:r>
            <a:endParaRPr lang="en-US" altLang="ko-KR" dirty="0">
              <a:ln>
                <a:solidFill>
                  <a:schemeClr val="bg2">
                    <a:lumMod val="50000"/>
                    <a:alpha val="0"/>
                  </a:schemeClr>
                </a:solidFill>
              </a:ln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6A150B1-D782-5A1C-2DF5-525A2258C84F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47342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7E8AB-B858-911C-34C2-94F4BDC03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>
            <a:extLst>
              <a:ext uri="{FF2B5EF4-FFF2-40B4-BE49-F238E27FC236}">
                <a16:creationId xmlns:a16="http://schemas.microsoft.com/office/drawing/2014/main" id="{500C2EB2-35CE-9074-90E9-B9D3BBC228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2FAF8498-AA5E-C444-2DD0-C2654538B805}"/>
              </a:ext>
            </a:extLst>
          </p:cNvPr>
          <p:cNvSpPr txBox="1"/>
          <p:nvPr/>
        </p:nvSpPr>
        <p:spPr>
          <a:xfrm>
            <a:off x="1809598" y="1724579"/>
            <a:ext cx="8572500" cy="12865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ko-KR" altLang="en-US" sz="8800" b="1" kern="0" spc="-300" dirty="0">
                <a:solidFill>
                  <a:srgbClr val="0B2149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꼬인 위치의 </a:t>
            </a:r>
            <a:r>
              <a:rPr lang="ko-KR" altLang="en-US" sz="8800" b="1" kern="0" spc="-300" dirty="0">
                <a:solidFill>
                  <a:srgbClr val="0C4CAB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비밀</a:t>
            </a:r>
            <a:endParaRPr lang="en-US" sz="8800" dirty="0">
              <a:solidFill>
                <a:srgbClr val="0C4CAB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Shape 3">
            <a:extLst>
              <a:ext uri="{FF2B5EF4-FFF2-40B4-BE49-F238E27FC236}">
                <a16:creationId xmlns:a16="http://schemas.microsoft.com/office/drawing/2014/main" id="{7000E8CC-763C-D2CB-7955-8632C3C47BAD}"/>
              </a:ext>
            </a:extLst>
          </p:cNvPr>
          <p:cNvSpPr/>
          <p:nvPr/>
        </p:nvSpPr>
        <p:spPr>
          <a:xfrm>
            <a:off x="4326941" y="6096305"/>
            <a:ext cx="3543300" cy="437998"/>
          </a:xfrm>
          <a:prstGeom prst="roundRect">
            <a:avLst>
              <a:gd name="adj" fmla="val 50104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633AB904-46C2-653D-B826-42F7D902A2CF}"/>
              </a:ext>
            </a:extLst>
          </p:cNvPr>
          <p:cNvSpPr/>
          <p:nvPr/>
        </p:nvSpPr>
        <p:spPr>
          <a:xfrm>
            <a:off x="2850998" y="3290577"/>
            <a:ext cx="6489700" cy="2057511"/>
          </a:xfrm>
          <a:prstGeom prst="roundRect">
            <a:avLst>
              <a:gd name="adj" fmla="val 18712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EE80FA2B-EB9C-F313-3463-90A9B0A868C0}"/>
              </a:ext>
            </a:extLst>
          </p:cNvPr>
          <p:cNvSpPr txBox="1"/>
          <p:nvPr/>
        </p:nvSpPr>
        <p:spPr>
          <a:xfrm>
            <a:off x="3348757" y="3691116"/>
            <a:ext cx="5495094" cy="1256434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ko-KR" altLang="en-US" sz="4000" b="1" kern="0" spc="-150">
                <a:solidFill>
                  <a:srgbClr val="262626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직선의 위치 관계를 밝히</a:t>
            </a:r>
            <a:r>
              <a:rPr lang="en-US" altLang="ko-KR" sz="4000" b="1" kern="0" spc="-150">
                <a:solidFill>
                  <a:srgbClr val="262626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는</a:t>
            </a:r>
            <a:endParaRPr lang="en-US" altLang="ko-KR" sz="4000">
              <a:solidFill>
                <a:srgbClr val="262626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en-US" altLang="ko-KR" sz="4000" b="1" kern="0" spc="-100">
                <a:solidFill>
                  <a:srgbClr val="0C4CAB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</a:t>
            </a:r>
            <a:r>
              <a:rPr lang="en-US" altLang="ko-KR" sz="4000" b="1" kern="0" spc="-100" dirty="0" err="1">
                <a:solidFill>
                  <a:srgbClr val="0C4CAB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숨은</a:t>
            </a:r>
            <a:r>
              <a:rPr lang="en-US" altLang="ko-KR" sz="4000" b="1" kern="0" spc="-100" dirty="0">
                <a:solidFill>
                  <a:srgbClr val="0C4CAB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4000" b="1" kern="0" spc="-100" dirty="0" err="1">
                <a:solidFill>
                  <a:srgbClr val="0C4CAB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단서’</a:t>
            </a:r>
            <a:r>
              <a:rPr lang="en-US" altLang="ko-KR" sz="4000" b="1" kern="0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</a:t>
            </a:r>
            <a:r>
              <a:rPr lang="en-US" altLang="ko-KR" sz="4000" b="1" kern="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4000" b="1" kern="0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찾아라</a:t>
            </a:r>
            <a:endParaRPr lang="en-US" altLang="ko-KR" sz="4000" spc="-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5830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A9AFC2-C03C-F134-EFFF-D9DB2C04F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2C5AC342-DA9B-1F16-6914-D02F6A3A15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E4F307A1-59BC-C231-314C-923B54BD60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39853" y="-1946844"/>
            <a:ext cx="9512300" cy="114250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ko-KR" sz="6600" spc="-100">
                <a:solidFill>
                  <a:srgbClr val="0C4CAB"/>
                </a:solidFill>
              </a:rPr>
              <a:t>‘</a:t>
            </a:r>
            <a:r>
              <a:rPr lang="ko-KR" altLang="en-US" sz="6600" spc="-100">
                <a:solidFill>
                  <a:srgbClr val="0C4CAB"/>
                </a:solidFill>
              </a:rPr>
              <a:t>위치 관계</a:t>
            </a:r>
            <a:r>
              <a:rPr lang="en-US" altLang="ko-KR" sz="6600" spc="-100">
                <a:solidFill>
                  <a:srgbClr val="0C4CAB"/>
                </a:solidFill>
              </a:rPr>
              <a:t>’</a:t>
            </a:r>
            <a:endParaRPr lang="en-US" altLang="ko-KR" sz="6600" spc="-100" dirty="0">
              <a:solidFill>
                <a:srgbClr val="0C4CAB"/>
              </a:solidFill>
            </a:endParaRPr>
          </a:p>
          <a:p>
            <a:pPr>
              <a:lnSpc>
                <a:spcPct val="80000"/>
              </a:lnSpc>
            </a:pPr>
            <a:r>
              <a:rPr lang="ko-KR" altLang="en-US" sz="66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</a:rPr>
              <a:t>전문가가 되어라</a:t>
            </a:r>
            <a:r>
              <a:rPr lang="en-US" altLang="ko-KR" sz="6600" spc="-100" dirty="0"/>
              <a:t>!</a:t>
            </a:r>
            <a:endParaRPr lang="ko-KR" altLang="en-US" sz="6600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95DA7F20-49CE-087E-3188-7501E5EF82A0}"/>
              </a:ext>
            </a:extLst>
          </p:cNvPr>
          <p:cNvSpPr txBox="1"/>
          <p:nvPr/>
        </p:nvSpPr>
        <p:spPr>
          <a:xfrm>
            <a:off x="0" y="4813730"/>
            <a:ext cx="12192610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ko-KR" altLang="en-US" sz="1900" b="1" kern="0" spc="-37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지난 시간에 배운 내용을 확인하고</a:t>
            </a:r>
            <a:r>
              <a:rPr lang="en-US" altLang="ko-KR" sz="1900" b="1" kern="0" spc="-37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1900" b="1" kern="0" spc="-37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오답 처방전과 나만의 탐정 규칙으로 마무리해 봅시다</a:t>
            </a:r>
            <a:r>
              <a:rPr lang="en-US" altLang="ko-KR" sz="1900" b="1" kern="0" spc="-37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1900" b="1" kern="0" spc="-37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2A3648"/>
              </a:solidFill>
              <a:latin typeface="Pretendard" pitchFamily="34" charset="0"/>
              <a:ea typeface="Pretendard" pitchFamily="34" charset="-122"/>
              <a:cs typeface="Pretendard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846818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B81D17-92B4-B9AF-6BF4-589EBA2DB9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2F4450F-5AD3-47FC-3C2B-337E8AF09C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10200" y="1948232"/>
            <a:ext cx="1332742" cy="504825"/>
          </a:xfrm>
        </p:spPr>
        <p:txBody>
          <a:bodyPr/>
          <a:lstStyle/>
          <a:p>
            <a:r>
              <a:rPr lang="ko-KR" altLang="en-US" dirty="0"/>
              <a:t>학습목표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2B5E1A5-2CFE-0BF6-DE0A-9A18EDF675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1611" y="2311942"/>
            <a:ext cx="10888779" cy="2408548"/>
          </a:xfrm>
        </p:spPr>
        <p:txBody>
          <a:bodyPr wrap="square" lIns="0" tIns="0" rIns="0" bIns="0">
            <a:noAutofit/>
          </a:bodyPr>
          <a:lstStyle/>
          <a:p>
            <a:pPr marL="0" indent="0"/>
            <a:r>
              <a:rPr lang="ko-KR" altLang="en-US" sz="4400"/>
              <a:t>두 직선의 위치 관계를 정확하게 판단하고</a:t>
            </a:r>
            <a:r>
              <a:rPr lang="en-US" altLang="ko-KR" sz="4400"/>
              <a:t>, </a:t>
            </a:r>
            <a:r>
              <a:rPr lang="ko-KR" altLang="en-US" sz="4400"/>
              <a:t> </a:t>
            </a:r>
            <a:endParaRPr lang="en-US" altLang="ko-KR" sz="4400"/>
          </a:p>
          <a:p>
            <a:pPr marL="0" indent="0"/>
            <a:r>
              <a:rPr lang="ko-KR" altLang="en-US" sz="4400"/>
              <a:t>그 </a:t>
            </a:r>
            <a:r>
              <a:rPr lang="ko-KR" altLang="en-US" sz="4400">
                <a:solidFill>
                  <a:srgbClr val="0C4CAB"/>
                </a:solidFill>
              </a:rPr>
              <a:t>판단 근거</a:t>
            </a:r>
            <a:r>
              <a:rPr lang="ko-KR" altLang="en-US" sz="4400"/>
              <a:t>를 설명할 수 있다</a:t>
            </a:r>
            <a:r>
              <a:rPr lang="en-US" altLang="ko-KR" sz="4400"/>
              <a:t>. </a:t>
            </a:r>
            <a:endParaRPr lang="ko-KR" altLang="en-US" sz="4400" dirty="0"/>
          </a:p>
        </p:txBody>
      </p:sp>
      <p:sp>
        <p:nvSpPr>
          <p:cNvPr id="13" name="텍스트 개체 틀 1">
            <a:extLst>
              <a:ext uri="{FF2B5EF4-FFF2-40B4-BE49-F238E27FC236}">
                <a16:creationId xmlns:a16="http://schemas.microsoft.com/office/drawing/2014/main" id="{8A8E79B7-ED81-C7AB-FFDD-78C4F51D8DBB}"/>
              </a:ext>
            </a:extLst>
          </p:cNvPr>
          <p:cNvSpPr txBox="1">
            <a:spLocks/>
          </p:cNvSpPr>
          <p:nvPr/>
        </p:nvSpPr>
        <p:spPr>
          <a:xfrm>
            <a:off x="5410200" y="1948232"/>
            <a:ext cx="1332742" cy="504825"/>
          </a:xfrm>
        </p:spPr>
        <p:txBody>
          <a:bodyPr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학습목표</a:t>
            </a:r>
            <a:endParaRPr lang="ko-KR" altLang="en-US" dirty="0"/>
          </a:p>
        </p:txBody>
      </p:sp>
      <p:sp>
        <p:nvSpPr>
          <p:cNvPr id="14" name="텍스트 개체 틀 1">
            <a:extLst>
              <a:ext uri="{FF2B5EF4-FFF2-40B4-BE49-F238E27FC236}">
                <a16:creationId xmlns:a16="http://schemas.microsoft.com/office/drawing/2014/main" id="{9A50AD32-F1B8-80D7-F195-7CC3E464CD00}"/>
              </a:ext>
            </a:extLst>
          </p:cNvPr>
          <p:cNvSpPr txBox="1">
            <a:spLocks/>
          </p:cNvSpPr>
          <p:nvPr/>
        </p:nvSpPr>
        <p:spPr>
          <a:xfrm>
            <a:off x="5410200" y="1948232"/>
            <a:ext cx="1332742" cy="504825"/>
          </a:xfrm>
        </p:spPr>
        <p:txBody>
          <a:bodyPr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학습목표</a:t>
            </a:r>
            <a:endParaRPr lang="ko-KR" altLang="en-US" dirty="0"/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BDC5DFF6-1553-D2B5-0D37-8A41A879C4B7}"/>
              </a:ext>
            </a:extLst>
          </p:cNvPr>
          <p:cNvSpPr/>
          <p:nvPr/>
        </p:nvSpPr>
        <p:spPr>
          <a:xfrm>
            <a:off x="5386008" y="2034857"/>
            <a:ext cx="1419225" cy="504825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텍스트 개체 틀 1">
            <a:extLst>
              <a:ext uri="{FF2B5EF4-FFF2-40B4-BE49-F238E27FC236}">
                <a16:creationId xmlns:a16="http://schemas.microsoft.com/office/drawing/2014/main" id="{CE868066-47E2-1783-E62D-A28CC8CB110B}"/>
              </a:ext>
            </a:extLst>
          </p:cNvPr>
          <p:cNvSpPr txBox="1">
            <a:spLocks/>
          </p:cNvSpPr>
          <p:nvPr/>
        </p:nvSpPr>
        <p:spPr>
          <a:xfrm>
            <a:off x="5448300" y="2034857"/>
            <a:ext cx="1294642" cy="504825"/>
          </a:xfrm>
        </p:spPr>
        <p:txBody>
          <a:bodyPr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79843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27A41-AAB5-1008-B065-CFDE4360E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텍스트 개체 틀 17">
            <a:extLst>
              <a:ext uri="{FF2B5EF4-FFF2-40B4-BE49-F238E27FC236}">
                <a16:creationId xmlns:a16="http://schemas.microsoft.com/office/drawing/2014/main" id="{655D8AF8-FA97-2E6E-4542-7FB6CF261304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문제 상황</a:t>
            </a:r>
            <a:endParaRPr lang="ko-KR" altLang="en-US" dirty="0"/>
          </a:p>
        </p:txBody>
      </p:sp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F6FFA852-92B6-63B5-79EF-8D103AAA1BAB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C0A54D46-37C5-2C62-1103-474F80FB45FA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] </a:t>
            </a:r>
            <a:r>
              <a:rPr lang="ko-KR" altLang="en-US"/>
              <a:t>지난 시간 복습 </a:t>
            </a:r>
            <a:r>
              <a:rPr lang="en-US" altLang="ko-KR"/>
              <a:t>· </a:t>
            </a:r>
            <a:r>
              <a:rPr lang="ko-KR" altLang="en-US"/>
              <a:t>판단하기</a:t>
            </a:r>
            <a:endParaRPr lang="ko-KR" altLang="en-US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80E0CCB5-F1C6-5650-15A4-AF7AEC2A77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409874"/>
              </p:ext>
            </p:extLst>
          </p:nvPr>
        </p:nvGraphicFramePr>
        <p:xfrm>
          <a:off x="4724400" y="2631611"/>
          <a:ext cx="6132059" cy="3628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0175">
                  <a:extLst>
                    <a:ext uri="{9D8B030D-6E8A-4147-A177-3AD203B41FA5}">
                      <a16:colId xmlns:a16="http://schemas.microsoft.com/office/drawing/2014/main" val="1461095176"/>
                    </a:ext>
                  </a:extLst>
                </a:gridCol>
                <a:gridCol w="2365942">
                  <a:extLst>
                    <a:ext uri="{9D8B030D-6E8A-4147-A177-3AD203B41FA5}">
                      <a16:colId xmlns:a16="http://schemas.microsoft.com/office/drawing/2014/main" val="2386150497"/>
                    </a:ext>
                  </a:extLst>
                </a:gridCol>
                <a:gridCol w="2365942">
                  <a:extLst>
                    <a:ext uri="{9D8B030D-6E8A-4147-A177-3AD203B41FA5}">
                      <a16:colId xmlns:a16="http://schemas.microsoft.com/office/drawing/2014/main" val="1920824837"/>
                    </a:ext>
                  </a:extLst>
                </a:gridCol>
              </a:tblGrid>
              <a:tr h="37012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선택한 직선</a:t>
                      </a:r>
                      <a:endParaRPr lang="ko-KR" altLang="en-US" sz="14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67492" marR="67492" marT="33746" marB="33746" anchor="ctr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B3F9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>
                          <a:solidFill>
                            <a:schemeClr val="bg1"/>
                          </a:solidFill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두 직선의 위치 관계</a:t>
                      </a:r>
                    </a:p>
                  </a:txBody>
                  <a:tcPr marL="67492" marR="67492" marT="33746" marB="3374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67492" marR="67492" marT="33746" marB="33746" anchor="ctr"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1870580"/>
                  </a:ext>
                </a:extLst>
              </a:tr>
              <a:tr h="37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>
                          <a:solidFill>
                            <a:schemeClr val="bg1"/>
                          </a:solidFill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나의 판단</a:t>
                      </a:r>
                    </a:p>
                  </a:txBody>
                  <a:tcPr marL="67492" marR="67492" marT="33746" marB="3374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>
                          <a:solidFill>
                            <a:schemeClr val="bg1"/>
                          </a:solidFill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확인 결과</a:t>
                      </a:r>
                    </a:p>
                  </a:txBody>
                  <a:tcPr marL="67492" marR="67492" marT="33746" marB="33746" anchor="ctr"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284510"/>
                  </a:ext>
                </a:extLst>
              </a:tr>
              <a:tr h="9628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직선 </a:t>
                      </a:r>
                      <a:r>
                        <a:rPr lang="en-US" altLang="ko-KR" sz="1300" b="1"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_____</a:t>
                      </a:r>
                    </a:p>
                  </a:txBody>
                  <a:tcPr marL="67492" marR="67492" marT="33746" marB="33746" anchor="ctr">
                    <a:solidFill>
                      <a:schemeClr val="accent1">
                        <a:tint val="4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한 점에서 만난다 </a:t>
                      </a:r>
                      <a:endParaRPr lang="en-US" altLang="ko-KR" sz="1300" kern="1200">
                        <a:solidFill>
                          <a:schemeClr val="dk1"/>
                        </a:solidFill>
                        <a:effectLst/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평행하다 </a:t>
                      </a: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꼬인 위치에 있다</a:t>
                      </a:r>
                    </a:p>
                  </a:txBody>
                  <a:tcPr marL="67492" marR="67492" marT="33746" marB="33746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tint val="4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한 점에서 만난다 </a:t>
                      </a:r>
                      <a:endParaRPr lang="en-US" altLang="ko-KR" sz="1300" kern="1200">
                        <a:solidFill>
                          <a:schemeClr val="dk1"/>
                        </a:solidFill>
                        <a:effectLst/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평행하다 </a:t>
                      </a: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꼬인 위치에 있다</a:t>
                      </a:r>
                    </a:p>
                  </a:txBody>
                  <a:tcPr marL="67492" marR="67492" marT="33746" marB="33746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tint val="40000"/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885663"/>
                  </a:ext>
                </a:extLst>
              </a:tr>
              <a:tr h="9628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직선 </a:t>
                      </a:r>
                      <a:r>
                        <a:rPr lang="en-US" altLang="ko-KR" sz="1300" b="1"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_____</a:t>
                      </a:r>
                      <a:endParaRPr lang="en-US" altLang="ko-KR" sz="1300" b="1" dirty="0"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marL="67492" marR="67492" marT="33746" marB="33746" anchor="ctr">
                    <a:solidFill>
                      <a:schemeClr val="accent1">
                        <a:tint val="2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한 점에서 만난다 </a:t>
                      </a:r>
                      <a:endParaRPr lang="en-US" altLang="ko-KR" sz="1300" kern="1200">
                        <a:solidFill>
                          <a:schemeClr val="dk1"/>
                        </a:solidFill>
                        <a:effectLst/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평행하다 </a:t>
                      </a: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꼬인 위치에 있다</a:t>
                      </a:r>
                    </a:p>
                  </a:txBody>
                  <a:tcPr marL="67492" marR="67492" marT="33746" marB="33746" anchor="ctr">
                    <a:solidFill>
                      <a:schemeClr val="accent1">
                        <a:tint val="2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한 점에서 만난다 </a:t>
                      </a:r>
                      <a:endParaRPr lang="en-US" altLang="ko-KR" sz="1300" kern="1200">
                        <a:solidFill>
                          <a:schemeClr val="dk1"/>
                        </a:solidFill>
                        <a:effectLst/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평행하다 </a:t>
                      </a: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꼬인 위치에 있다</a:t>
                      </a:r>
                    </a:p>
                  </a:txBody>
                  <a:tcPr marL="67492" marR="67492" marT="33746" marB="33746" anchor="ctr">
                    <a:solidFill>
                      <a:schemeClr val="accent1">
                        <a:tint val="20000"/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879770"/>
                  </a:ext>
                </a:extLst>
              </a:tr>
              <a:tr h="9628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직선 </a:t>
                      </a:r>
                      <a:r>
                        <a:rPr lang="en-US" altLang="ko-KR" sz="1300" b="1"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_____</a:t>
                      </a:r>
                      <a:endParaRPr lang="en-US" altLang="ko-KR" sz="1300" b="1" dirty="0"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marL="67492" marR="67492" marT="33746" marB="33746" anchor="ctr">
                    <a:solidFill>
                      <a:schemeClr val="accent1">
                        <a:tint val="4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한 점에서 만난다</a:t>
                      </a:r>
                      <a:endParaRPr lang="en-US" altLang="ko-KR" sz="1300" kern="1200">
                        <a:solidFill>
                          <a:schemeClr val="dk1"/>
                        </a:solidFill>
                        <a:effectLst/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평행하다 </a:t>
                      </a: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꼬인 위치에 있다</a:t>
                      </a:r>
                    </a:p>
                  </a:txBody>
                  <a:tcPr marL="67492" marR="67492" marT="33746" marB="33746" anchor="ctr">
                    <a:solidFill>
                      <a:schemeClr val="accent1">
                        <a:tint val="4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한 점에서 만난다 </a:t>
                      </a:r>
                      <a:endParaRPr lang="en-US" altLang="ko-KR" sz="1300" kern="1200">
                        <a:solidFill>
                          <a:schemeClr val="dk1"/>
                        </a:solidFill>
                        <a:effectLst/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평행하다 </a:t>
                      </a:r>
                    </a:p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r>
                        <a:rPr lang="ko-KR" altLang="ko-KR" sz="1300" kern="1200">
                          <a:solidFill>
                            <a:schemeClr val="dk1"/>
                          </a:solidFill>
                          <a:effectLst/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□ 꼬인 위치에 있다</a:t>
                      </a:r>
                    </a:p>
                  </a:txBody>
                  <a:tcPr marL="67492" marR="67492" marT="33746" marB="33746" anchor="ctr">
                    <a:solidFill>
                      <a:schemeClr val="accent1">
                        <a:tint val="40000"/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5099568"/>
                  </a:ext>
                </a:extLst>
              </a:tr>
            </a:tbl>
          </a:graphicData>
        </a:graphic>
      </p:graphicFrame>
      <p:sp>
        <p:nvSpPr>
          <p:cNvPr id="5" name="Shape 0">
            <a:extLst>
              <a:ext uri="{FF2B5EF4-FFF2-40B4-BE49-F238E27FC236}">
                <a16:creationId xmlns:a16="http://schemas.microsoft.com/office/drawing/2014/main" id="{3BD489DB-D803-7867-E725-B1FBE0072687}"/>
              </a:ext>
            </a:extLst>
          </p:cNvPr>
          <p:cNvSpPr/>
          <p:nvPr/>
        </p:nvSpPr>
        <p:spPr>
          <a:xfrm>
            <a:off x="1346199" y="2631611"/>
            <a:ext cx="3197225" cy="3628915"/>
          </a:xfrm>
          <a:prstGeom prst="roundRect">
            <a:avLst>
              <a:gd name="adj" fmla="val 7433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589C5BE-C4EE-FD7F-CC10-CFEC73BFFE1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7986" y="3179243"/>
            <a:ext cx="2533651" cy="2533651"/>
          </a:xfrm>
          <a:prstGeom prst="rect">
            <a:avLst/>
          </a:prstGeom>
        </p:spPr>
      </p:pic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E7DD8CDB-B055-9E16-E54E-1FF0F1C873ED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지난 시간까지 학습한 내용을 돌아보며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6A66D853-5563-63E8-8EFA-B2B4F066D928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9" name="텍스트 개체 틀 2">
            <a:extLst>
              <a:ext uri="{FF2B5EF4-FFF2-40B4-BE49-F238E27FC236}">
                <a16:creationId xmlns:a16="http://schemas.microsoft.com/office/drawing/2014/main" id="{F5EB7681-B89F-5E80-8EE5-431F68697698}"/>
              </a:ext>
            </a:extLst>
          </p:cNvPr>
          <p:cNvSpPr txBox="1">
            <a:spLocks/>
          </p:cNvSpPr>
          <p:nvPr/>
        </p:nvSpPr>
        <p:spPr>
          <a:xfrm>
            <a:off x="1883945" y="1788501"/>
            <a:ext cx="8920443" cy="637675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다음 그림은 직육면체를 세 점 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H, I, J</a:t>
            </a: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를 지나는 평면으로 잘라낸 입체도형입니다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이 입체도형에서 모서리를 연장한 직선 중 세 개를 선택하고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선택한 직선과 직선 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BH</a:t>
            </a: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의 위치 관계를 알아봅시다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75123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B8D93C-A143-1C4B-6401-90346A6DE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6EF97456-8F76-E9B3-67A3-CEF855CD6A0D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004D2031-F6EA-4AF8-62CE-1EAA11CF2D1C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[</a:t>
            </a: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문제 상황</a:t>
            </a:r>
            <a:r>
              <a:rPr lang="en-US" altLang="ko-K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] </a:t>
            </a:r>
            <a:r>
              <a:rPr lang="en-US" altLang="ko-KR" b="1" kern="0" spc="-37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2</a:t>
            </a:r>
            <a:r>
              <a:rPr lang="ko-KR" altLang="en-US" b="1" kern="0" spc="-37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번 판단과 확인 비교</a:t>
            </a:r>
            <a:endParaRPr lang="ko-KR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2931BCF3-3420-B803-F4A5-D22ED6DBFA81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44ACF098-9B89-B05F-C176-3106562E3422}"/>
              </a:ext>
            </a:extLst>
          </p:cNvPr>
          <p:cNvSpPr txBox="1">
            <a:spLocks/>
          </p:cNvSpPr>
          <p:nvPr/>
        </p:nvSpPr>
        <p:spPr>
          <a:xfrm>
            <a:off x="1883945" y="1802677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kern="1100" spc="-8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나의 판단과 확인 결과가 다른 것이 있다면</a:t>
            </a:r>
            <a:r>
              <a:rPr lang="en-US" altLang="ko-KR" sz="1800" kern="1100" spc="-8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sz="1800" kern="1100" spc="-8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어떤 점을 잘못 보았거나 어떤 ‘숨은 단서’를 놓쳤는지 써 봅시다</a:t>
            </a:r>
            <a:r>
              <a:rPr lang="en-US" altLang="ko-KR" sz="1800" kern="1100" spc="-8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1800" kern="1100" spc="-8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2" name="텍스트 개체 틀 17">
            <a:extLst>
              <a:ext uri="{FF2B5EF4-FFF2-40B4-BE49-F238E27FC236}">
                <a16:creationId xmlns:a16="http://schemas.microsoft.com/office/drawing/2014/main" id="{0C7A8D27-0EEA-CC81-9C11-935FC8775544}"/>
              </a:ext>
            </a:extLst>
          </p:cNvPr>
          <p:cNvSpPr txBox="1">
            <a:spLocks/>
          </p:cNvSpPr>
          <p:nvPr/>
        </p:nvSpPr>
        <p:spPr>
          <a:xfrm>
            <a:off x="9944100" y="287124"/>
            <a:ext cx="1196576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문제 상황</a:t>
            </a:r>
            <a:endParaRPr lang="ko-KR" altLang="en-US" dirty="0"/>
          </a:p>
        </p:txBody>
      </p:sp>
      <p:sp>
        <p:nvSpPr>
          <p:cNvPr id="5" name="텍스트 개체 틀 2">
            <a:extLst>
              <a:ext uri="{FF2B5EF4-FFF2-40B4-BE49-F238E27FC236}">
                <a16:creationId xmlns:a16="http://schemas.microsoft.com/office/drawing/2014/main" id="{1BAEC1CD-5F7F-D251-2A25-114B649FB99C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</a:t>
            </a:r>
            <a:endParaRPr lang="en-US" altLang="ko-KR" sz="2000" dirty="0"/>
          </a:p>
        </p:txBody>
      </p:sp>
      <p:sp>
        <p:nvSpPr>
          <p:cNvPr id="9" name="Shape 0">
            <a:extLst>
              <a:ext uri="{FF2B5EF4-FFF2-40B4-BE49-F238E27FC236}">
                <a16:creationId xmlns:a16="http://schemas.microsoft.com/office/drawing/2014/main" id="{7FF5275F-6410-A387-1046-05E89FBA60DF}"/>
              </a:ext>
            </a:extLst>
          </p:cNvPr>
          <p:cNvSpPr/>
          <p:nvPr/>
        </p:nvSpPr>
        <p:spPr>
          <a:xfrm>
            <a:off x="1387613" y="2691221"/>
            <a:ext cx="9416776" cy="3507499"/>
          </a:xfrm>
          <a:prstGeom prst="roundRect">
            <a:avLst>
              <a:gd name="adj" fmla="val 9006"/>
            </a:avLst>
          </a:prstGeom>
          <a:solidFill>
            <a:schemeClr val="accent5">
              <a:lumMod val="20000"/>
              <a:lumOff val="80000"/>
              <a:alpha val="40000"/>
            </a:schemeClr>
          </a:solidFill>
          <a:ln w="38100">
            <a:solidFill>
              <a:srgbClr val="0B3F94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Shape 11">
            <a:extLst>
              <a:ext uri="{FF2B5EF4-FFF2-40B4-BE49-F238E27FC236}">
                <a16:creationId xmlns:a16="http://schemas.microsoft.com/office/drawing/2014/main" id="{EA822887-8417-0920-5830-55B29438CE66}"/>
              </a:ext>
            </a:extLst>
          </p:cNvPr>
          <p:cNvSpPr/>
          <p:nvPr/>
        </p:nvSpPr>
        <p:spPr>
          <a:xfrm>
            <a:off x="2735325" y="2460618"/>
            <a:ext cx="6502655" cy="533095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b="1" dirty="0" err="1"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판단</a:t>
            </a:r>
            <a:r>
              <a:rPr lang="en-US" altLang="ko-KR" b="1" dirty="0"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≠ </a:t>
            </a:r>
            <a:r>
              <a:rPr lang="en-US" altLang="ko-KR" b="1" dirty="0" err="1"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확인</a:t>
            </a:r>
            <a:r>
              <a:rPr lang="en-US" altLang="ko-KR" b="1" dirty="0"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인 </a:t>
            </a:r>
            <a:r>
              <a:rPr lang="en-US" altLang="ko-KR" b="1" dirty="0" err="1"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문항</a:t>
            </a:r>
            <a:endParaRPr lang="en-US" altLang="ko-KR" dirty="0">
              <a:ln>
                <a:solidFill>
                  <a:srgbClr val="FFFFFF">
                    <a:alpha val="0"/>
                  </a:srgb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5815DBFD-A28C-60E5-13F7-146A2A439A68}"/>
              </a:ext>
            </a:extLst>
          </p:cNvPr>
          <p:cNvGrpSpPr/>
          <p:nvPr/>
        </p:nvGrpSpPr>
        <p:grpSpPr>
          <a:xfrm>
            <a:off x="1933578" y="4288903"/>
            <a:ext cx="8292140" cy="1460500"/>
            <a:chOff x="1778406" y="3628322"/>
            <a:chExt cx="8622894" cy="1460500"/>
          </a:xfrm>
        </p:grpSpPr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83A24E18-FC5E-3246-05B5-4B05CDA7763D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3628322"/>
              <a:ext cx="8622894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75830D8B-EEB8-4756-09BC-4E39DEC92A5B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4358572"/>
              <a:ext cx="8622894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D5285F3D-9CC4-592B-8721-ED1C5266B87F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5088822"/>
              <a:ext cx="8622894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3E417864-74EB-3F66-FF03-F3E0A82F6906}"/>
              </a:ext>
            </a:extLst>
          </p:cNvPr>
          <p:cNvSpPr txBox="1"/>
          <p:nvPr/>
        </p:nvSpPr>
        <p:spPr>
          <a:xfrm>
            <a:off x="1865156" y="3824832"/>
            <a:ext cx="2465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잘못 본 점</a:t>
            </a:r>
            <a:r>
              <a:rPr lang="en-US" altLang="ko-KR" sz="2000">
                <a:solidFill>
                  <a:schemeClr val="tx1">
                    <a:lumMod val="95000"/>
                    <a:lumOff val="5000"/>
                  </a:schemeClr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:</a:t>
            </a:r>
            <a:endParaRPr lang="en-US" altLang="ko-KR" sz="2000" dirty="0">
              <a:solidFill>
                <a:schemeClr val="tx1">
                  <a:lumMod val="95000"/>
                  <a:lumOff val="5000"/>
                </a:schemeClr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657891A-1AFE-93CE-71DA-38A0351A86B2}"/>
              </a:ext>
            </a:extLst>
          </p:cNvPr>
          <p:cNvSpPr txBox="1"/>
          <p:nvPr/>
        </p:nvSpPr>
        <p:spPr>
          <a:xfrm>
            <a:off x="1865156" y="3241198"/>
            <a:ext cx="5513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판단과 확인 결과가 다른 직선</a:t>
            </a:r>
            <a:r>
              <a:rPr lang="en-US" altLang="ko-KR" sz="2000">
                <a:solidFill>
                  <a:schemeClr val="tx1">
                    <a:lumMod val="95000"/>
                    <a:lumOff val="5000"/>
                  </a:schemeClr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3298789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30C936-7002-9FD9-5F86-2F72AB01E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1D368699-21D5-6D0E-5661-CC2D86BDDF56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762388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직선의 위치 관계를 잘못 판단하게 되는 이유를 생각해 보고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지금까지 찾은 ‘숨은 단서’를 보완해 봅시다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B5A1BEE7-F2FF-D9CB-1318-C8AEDD42A159}"/>
              </a:ext>
            </a:extLst>
          </p:cNvPr>
          <p:cNvSpPr txBox="1">
            <a:spLocks/>
          </p:cNvSpPr>
          <p:nvPr/>
        </p:nvSpPr>
        <p:spPr>
          <a:xfrm>
            <a:off x="1387612" y="2115600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ACFAE617-34F9-45E3-321F-4E94F0702E3F}"/>
              </a:ext>
            </a:extLst>
          </p:cNvPr>
          <p:cNvSpPr txBox="1">
            <a:spLocks/>
          </p:cNvSpPr>
          <p:nvPr/>
        </p:nvSpPr>
        <p:spPr>
          <a:xfrm>
            <a:off x="1883945" y="2107339"/>
            <a:ext cx="8920443" cy="637675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모둠별로 한 사람당 과제 카드를 하나씩 선택해서 두 직선의 위치 관계를 잘못 판단하는 경우의 예를 그림이나 글로 제시하고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잘못 판단하는 이유를 적어 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graphicFrame>
        <p:nvGraphicFramePr>
          <p:cNvPr id="136" name="표 135">
            <a:extLst>
              <a:ext uri="{FF2B5EF4-FFF2-40B4-BE49-F238E27FC236}">
                <a16:creationId xmlns:a16="http://schemas.microsoft.com/office/drawing/2014/main" id="{114E8373-8022-6713-77E7-C94530AFA9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822750"/>
              </p:ext>
            </p:extLst>
          </p:nvPr>
        </p:nvGraphicFramePr>
        <p:xfrm>
          <a:off x="1313234" y="2895911"/>
          <a:ext cx="4739224" cy="1690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8580">
                  <a:extLst>
                    <a:ext uri="{9D8B030D-6E8A-4147-A177-3AD203B41FA5}">
                      <a16:colId xmlns:a16="http://schemas.microsoft.com/office/drawing/2014/main" val="1721693446"/>
                    </a:ext>
                  </a:extLst>
                </a:gridCol>
                <a:gridCol w="1580322">
                  <a:extLst>
                    <a:ext uri="{9D8B030D-6E8A-4147-A177-3AD203B41FA5}">
                      <a16:colId xmlns:a16="http://schemas.microsoft.com/office/drawing/2014/main" val="2004267281"/>
                    </a:ext>
                  </a:extLst>
                </a:gridCol>
                <a:gridCol w="1580322">
                  <a:extLst>
                    <a:ext uri="{9D8B030D-6E8A-4147-A177-3AD203B41FA5}">
                      <a16:colId xmlns:a16="http://schemas.microsoft.com/office/drawing/2014/main" val="781514919"/>
                    </a:ext>
                  </a:extLst>
                </a:gridCol>
              </a:tblGrid>
              <a:tr h="354085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과제 카드 </a:t>
                      </a:r>
                      <a:r>
                        <a:rPr lang="en-US" altLang="ko-KR" sz="16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1</a:t>
                      </a:r>
                      <a:endParaRPr lang="ko-KR" altLang="en-US" sz="16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015833"/>
                  </a:ext>
                </a:extLst>
              </a:tr>
              <a:tr h="4455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잘못 판단하는 경우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7EA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예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7EA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잘못 판단하는 이유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7EA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39311"/>
                  </a:ext>
                </a:extLst>
              </a:tr>
              <a:tr h="8911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서로 평행하지만 </a:t>
                      </a: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꼬인 위치라고 </a:t>
                      </a: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잘못 판단하는 경우</a:t>
                      </a: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877322"/>
                  </a:ext>
                </a:extLst>
              </a:tr>
            </a:tbl>
          </a:graphicData>
        </a:graphic>
      </p:graphicFrame>
      <p:graphicFrame>
        <p:nvGraphicFramePr>
          <p:cNvPr id="137" name="표 136">
            <a:extLst>
              <a:ext uri="{FF2B5EF4-FFF2-40B4-BE49-F238E27FC236}">
                <a16:creationId xmlns:a16="http://schemas.microsoft.com/office/drawing/2014/main" id="{018DF086-0DCA-A07B-20A5-B6F38E3C80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144330"/>
              </p:ext>
            </p:extLst>
          </p:nvPr>
        </p:nvGraphicFramePr>
        <p:xfrm>
          <a:off x="1311492" y="4695824"/>
          <a:ext cx="4740966" cy="1680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322">
                  <a:extLst>
                    <a:ext uri="{9D8B030D-6E8A-4147-A177-3AD203B41FA5}">
                      <a16:colId xmlns:a16="http://schemas.microsoft.com/office/drawing/2014/main" val="1721693446"/>
                    </a:ext>
                  </a:extLst>
                </a:gridCol>
                <a:gridCol w="1580322">
                  <a:extLst>
                    <a:ext uri="{9D8B030D-6E8A-4147-A177-3AD203B41FA5}">
                      <a16:colId xmlns:a16="http://schemas.microsoft.com/office/drawing/2014/main" val="2219096557"/>
                    </a:ext>
                  </a:extLst>
                </a:gridCol>
                <a:gridCol w="1580322">
                  <a:extLst>
                    <a:ext uri="{9D8B030D-6E8A-4147-A177-3AD203B41FA5}">
                      <a16:colId xmlns:a16="http://schemas.microsoft.com/office/drawing/2014/main" val="781514919"/>
                    </a:ext>
                  </a:extLst>
                </a:gridCol>
              </a:tblGrid>
              <a:tr h="343634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과제 카드 </a:t>
                      </a:r>
                      <a:r>
                        <a:rPr lang="en-US" altLang="ko-KR" sz="16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3</a:t>
                      </a:r>
                      <a:endParaRPr lang="ko-KR" altLang="en-US" sz="16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015833"/>
                  </a:ext>
                </a:extLst>
              </a:tr>
              <a:tr h="4455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잘못 판단하는 경우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tint val="4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예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tint val="4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잘못 판단하는 이유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tint val="4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39311"/>
                  </a:ext>
                </a:extLst>
              </a:tr>
              <a:tr h="8911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꼬인 위치이지만 </a:t>
                      </a:r>
                      <a:endParaRPr lang="en-US" altLang="ko-KR" sz="120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서로 평행하다고 </a:t>
                      </a:r>
                      <a:endParaRPr lang="en-US" altLang="ko-KR" sz="120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잘못 판단하는 경우</a:t>
                      </a: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877322"/>
                  </a:ext>
                </a:extLst>
              </a:tr>
            </a:tbl>
          </a:graphicData>
        </a:graphic>
      </p:graphicFrame>
      <p:graphicFrame>
        <p:nvGraphicFramePr>
          <p:cNvPr id="139" name="표 138">
            <a:extLst>
              <a:ext uri="{FF2B5EF4-FFF2-40B4-BE49-F238E27FC236}">
                <a16:creationId xmlns:a16="http://schemas.microsoft.com/office/drawing/2014/main" id="{D0F73D1C-EDB6-5410-601A-7030B662EF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767984"/>
              </p:ext>
            </p:extLst>
          </p:nvPr>
        </p:nvGraphicFramePr>
        <p:xfrm>
          <a:off x="6163511" y="2895911"/>
          <a:ext cx="4740966" cy="1690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322">
                  <a:extLst>
                    <a:ext uri="{9D8B030D-6E8A-4147-A177-3AD203B41FA5}">
                      <a16:colId xmlns:a16="http://schemas.microsoft.com/office/drawing/2014/main" val="1721693446"/>
                    </a:ext>
                  </a:extLst>
                </a:gridCol>
                <a:gridCol w="1580322">
                  <a:extLst>
                    <a:ext uri="{9D8B030D-6E8A-4147-A177-3AD203B41FA5}">
                      <a16:colId xmlns:a16="http://schemas.microsoft.com/office/drawing/2014/main" val="2444558505"/>
                    </a:ext>
                  </a:extLst>
                </a:gridCol>
                <a:gridCol w="1580322">
                  <a:extLst>
                    <a:ext uri="{9D8B030D-6E8A-4147-A177-3AD203B41FA5}">
                      <a16:colId xmlns:a16="http://schemas.microsoft.com/office/drawing/2014/main" val="781514919"/>
                    </a:ext>
                  </a:extLst>
                </a:gridCol>
              </a:tblGrid>
              <a:tr h="354085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과제 카드 </a:t>
                      </a:r>
                      <a:r>
                        <a:rPr lang="en-US" altLang="ko-KR" sz="16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2</a:t>
                      </a:r>
                      <a:endParaRPr lang="ko-KR" altLang="en-US" sz="16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marL="0" marR="0" anchor="ctr">
                    <a:solidFill>
                      <a:srgbClr val="0B3F9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marL="0" marR="0" anchor="ctr"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015833"/>
                  </a:ext>
                </a:extLst>
              </a:tr>
              <a:tr h="4455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잘못 판단하는 경우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tint val="4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예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tint val="4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잘못 판단하는 이유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tint val="4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39311"/>
                  </a:ext>
                </a:extLst>
              </a:tr>
              <a:tr h="8911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한 점에서 만나는데 </a:t>
                      </a:r>
                      <a:endParaRPr lang="en-US" altLang="ko-KR" sz="120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만나지 않는다고 </a:t>
                      </a:r>
                      <a:endParaRPr lang="en-US" altLang="ko-KR" sz="120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잘못 판단하는 경우</a:t>
                      </a: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877322"/>
                  </a:ext>
                </a:extLst>
              </a:tr>
            </a:tbl>
          </a:graphicData>
        </a:graphic>
      </p:graphicFrame>
      <p:graphicFrame>
        <p:nvGraphicFramePr>
          <p:cNvPr id="140" name="표 139">
            <a:extLst>
              <a:ext uri="{FF2B5EF4-FFF2-40B4-BE49-F238E27FC236}">
                <a16:creationId xmlns:a16="http://schemas.microsoft.com/office/drawing/2014/main" id="{A36E764A-15CA-F1A1-245A-0A16C60C6B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425852"/>
              </p:ext>
            </p:extLst>
          </p:nvPr>
        </p:nvGraphicFramePr>
        <p:xfrm>
          <a:off x="6163511" y="4695824"/>
          <a:ext cx="4740966" cy="1672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322">
                  <a:extLst>
                    <a:ext uri="{9D8B030D-6E8A-4147-A177-3AD203B41FA5}">
                      <a16:colId xmlns:a16="http://schemas.microsoft.com/office/drawing/2014/main" val="1721693446"/>
                    </a:ext>
                  </a:extLst>
                </a:gridCol>
                <a:gridCol w="1580322">
                  <a:extLst>
                    <a:ext uri="{9D8B030D-6E8A-4147-A177-3AD203B41FA5}">
                      <a16:colId xmlns:a16="http://schemas.microsoft.com/office/drawing/2014/main" val="512997239"/>
                    </a:ext>
                  </a:extLst>
                </a:gridCol>
                <a:gridCol w="1580322">
                  <a:extLst>
                    <a:ext uri="{9D8B030D-6E8A-4147-A177-3AD203B41FA5}">
                      <a16:colId xmlns:a16="http://schemas.microsoft.com/office/drawing/2014/main" val="781514919"/>
                    </a:ext>
                  </a:extLst>
                </a:gridCol>
              </a:tblGrid>
              <a:tr h="333376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과제 카드 </a:t>
                      </a:r>
                      <a:r>
                        <a:rPr lang="en-US" altLang="ko-KR" sz="1600" dirty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4</a:t>
                      </a:r>
                      <a:endParaRPr lang="ko-KR" altLang="en-US" sz="16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015833"/>
                  </a:ext>
                </a:extLst>
              </a:tr>
              <a:tr h="4455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잘못 판단하는 경우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tint val="4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예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tint val="4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잘못 판단하는 이유</a:t>
                      </a:r>
                      <a:endParaRPr lang="ko-KR" altLang="en-US" sz="1200" b="1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tint val="4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39311"/>
                  </a:ext>
                </a:extLst>
              </a:tr>
              <a:tr h="8911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꼬인 위치이지만 </a:t>
                      </a:r>
                      <a:endParaRPr lang="en-US" altLang="ko-KR" sz="120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한 점에서 만난다고 </a:t>
                      </a:r>
                      <a:endParaRPr lang="en-US" altLang="ko-KR" sz="120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Medium" panose="02000603000000020004" pitchFamily="50" charset="-127"/>
                          <a:ea typeface="Pretendard Medium" panose="02000603000000020004" pitchFamily="50" charset="-127"/>
                          <a:cs typeface="Pretendard Medium" panose="02000603000000020004" pitchFamily="50" charset="-127"/>
                        </a:rPr>
                        <a:t>잘못 판단하는 경우</a:t>
                      </a: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lnB w="9525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877322"/>
                  </a:ext>
                </a:extLst>
              </a:tr>
            </a:tbl>
          </a:graphicData>
        </a:graphic>
      </p:graphicFrame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FCB28DCD-2638-B834-639B-473CB9BF3E5A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72BDBFEC-855D-4371-31FF-0FD3602DCB99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탐색</a:t>
            </a:r>
            <a:r>
              <a:rPr lang="en-US" altLang="ko-KR"/>
              <a:t>] 1</a:t>
            </a:r>
            <a:r>
              <a:rPr lang="ko-KR" altLang="en-US"/>
              <a:t>번</a:t>
            </a:r>
            <a:endParaRPr lang="ko-KR" altLang="en-US" dirty="0"/>
          </a:p>
        </p:txBody>
      </p:sp>
      <p:sp>
        <p:nvSpPr>
          <p:cNvPr id="14" name="텍스트 개체 틀 17">
            <a:extLst>
              <a:ext uri="{FF2B5EF4-FFF2-40B4-BE49-F238E27FC236}">
                <a16:creationId xmlns:a16="http://schemas.microsoft.com/office/drawing/2014/main" id="{628FC218-3C23-4D92-5EC4-2A3F3BB5BC36}"/>
              </a:ext>
            </a:extLst>
          </p:cNvPr>
          <p:cNvSpPr txBox="1">
            <a:spLocks/>
          </p:cNvSpPr>
          <p:nvPr/>
        </p:nvSpPr>
        <p:spPr>
          <a:xfrm>
            <a:off x="9944100" y="287124"/>
            <a:ext cx="1196576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과제 카드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84494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9612DC-E87F-EA7D-44CD-D40F76AD3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E4013685-E8F5-26E5-FFDB-0C32D9A377D4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E7B98F22-2BB8-0AA0-7480-127CE8285F13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] 1</a:t>
            </a:r>
            <a:r>
              <a:rPr lang="ko-KR" altLang="en-US" dirty="0"/>
              <a:t>번 </a:t>
            </a:r>
            <a:r>
              <a:rPr lang="en-US" altLang="ko-KR" dirty="0"/>
              <a:t>- </a:t>
            </a:r>
            <a:r>
              <a:rPr lang="ko-KR" altLang="en-US" dirty="0"/>
              <a:t>학생 예시 답안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CCC1344B-25E7-C425-5BF8-6EC8D0092668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1.</a:t>
            </a:r>
            <a:endParaRPr lang="en-US" altLang="ko-KR" sz="2000" dirty="0"/>
          </a:p>
        </p:txBody>
      </p: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7608F157-C3AC-2C40-2EF0-C8B52650C793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graphicFrame>
        <p:nvGraphicFramePr>
          <p:cNvPr id="3" name="Table 0">
            <a:extLst>
              <a:ext uri="{FF2B5EF4-FFF2-40B4-BE49-F238E27FC236}">
                <a16:creationId xmlns:a16="http://schemas.microsoft.com/office/drawing/2014/main" id="{0647AE74-7A1C-8265-6FEA-190F95AEE9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376846"/>
              </p:ext>
            </p:extLst>
          </p:nvPr>
        </p:nvGraphicFramePr>
        <p:xfrm>
          <a:off x="1431444" y="1812263"/>
          <a:ext cx="9488805" cy="408396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rgbClr val="F5F9FF"/>
                  </a:outerShdw>
                </a:effectLst>
              </a:tblPr>
              <a:tblGrid>
                <a:gridCol w="1877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05496">
                  <a:extLst>
                    <a:ext uri="{9D8B030D-6E8A-4147-A177-3AD203B41FA5}">
                      <a16:colId xmlns:a16="http://schemas.microsoft.com/office/drawing/2014/main" val="1047375048"/>
                    </a:ext>
                  </a:extLst>
                </a:gridCol>
                <a:gridCol w="3805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1249">
                <a:tc grid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chemeClr val="bg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과제 카드 </a:t>
                      </a:r>
                      <a:r>
                        <a:rPr lang="en-US" altLang="ko-KR" sz="2000" kern="0" spc="0" dirty="0">
                          <a:solidFill>
                            <a:schemeClr val="bg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1</a:t>
                      </a:r>
                      <a:endParaRPr lang="ko-KR" altLang="en-US" sz="2000" kern="0" spc="0" dirty="0">
                        <a:solidFill>
                          <a:schemeClr val="bg1"/>
                        </a:solidFill>
                        <a:effectLst/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0" marR="0" marT="0" marB="1080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8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kern="1200" dirty="0">
                        <a:solidFill>
                          <a:schemeClr val="tx1"/>
                        </a:solidFill>
                        <a:effectLst/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52705" marR="152705" marT="114300" marB="1143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9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SemiBold" panose="02000703000000020004" pitchFamily="50" charset="-127"/>
                          <a:ea typeface="Pretendard SemiBold" panose="02000703000000020004" pitchFamily="50" charset="-127"/>
                          <a:cs typeface="Pretendard SemiBold" panose="02000703000000020004" pitchFamily="50" charset="-127"/>
                        </a:rPr>
                        <a:t>잘못 판단하는 경우</a:t>
                      </a:r>
                      <a:endParaRPr lang="ko-KR" altLang="en-US" sz="1600" b="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SemiBold" panose="02000703000000020004" pitchFamily="50" charset="-127"/>
                        <a:ea typeface="Pretendard SemiBold" panose="02000703000000020004" pitchFamily="50" charset="-127"/>
                        <a:cs typeface="Pretendard SemiBold" panose="02000703000000020004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SemiBold" panose="02000703000000020004" pitchFamily="50" charset="-127"/>
                          <a:ea typeface="Pretendard SemiBold" panose="02000703000000020004" pitchFamily="50" charset="-127"/>
                          <a:cs typeface="Pretendard SemiBold" panose="02000703000000020004" pitchFamily="50" charset="-127"/>
                        </a:rPr>
                        <a:t>예</a:t>
                      </a:r>
                      <a:endParaRPr lang="ko-KR" altLang="en-US" sz="1600" b="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SemiBold" panose="02000703000000020004" pitchFamily="50" charset="-127"/>
                        <a:ea typeface="Pretendard SemiBold" panose="02000703000000020004" pitchFamily="50" charset="-127"/>
                        <a:cs typeface="Pretendard SemiBold" panose="02000703000000020004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SemiBold" panose="02000703000000020004" pitchFamily="50" charset="-127"/>
                          <a:ea typeface="Pretendard SemiBold" panose="02000703000000020004" pitchFamily="50" charset="-127"/>
                          <a:cs typeface="Pretendard SemiBold" panose="02000703000000020004" pitchFamily="50" charset="-127"/>
                        </a:rPr>
                        <a:t>잘못 판단하는 이유</a:t>
                      </a:r>
                      <a:endParaRPr lang="ko-KR" altLang="en-US" sz="1600" b="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SemiBold" panose="02000703000000020004" pitchFamily="50" charset="-127"/>
                        <a:ea typeface="Pretendard SemiBold" panose="02000703000000020004" pitchFamily="50" charset="-127"/>
                        <a:cs typeface="Pretendard SemiBold" panose="02000703000000020004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6548705"/>
                  </a:ext>
                </a:extLst>
              </a:tr>
              <a:tr h="2948742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0000"/>
                        </a:lnSpc>
                        <a:buNone/>
                      </a:pP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서로 평행하지만 </a:t>
                      </a:r>
                    </a:p>
                    <a:p>
                      <a:pPr marL="0" indent="0" algn="ctr">
                        <a:lnSpc>
                          <a:spcPct val="110000"/>
                        </a:lnSpc>
                        <a:buNone/>
                      </a:pP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꼬인 위치라고 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  <a:p>
                      <a:pPr marL="0" indent="0" algn="ctr">
                        <a:lnSpc>
                          <a:spcPct val="110000"/>
                        </a:lnSpc>
                        <a:buNone/>
                      </a:pP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잘못 판단하는 경우</a:t>
                      </a:r>
                    </a:p>
                  </a:txBody>
                  <a:tcPr marL="0" marR="0" marT="0" marB="1080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0" marR="0" marT="0" marB="1080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입체도형에서 직선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AB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와 직선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HG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를 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포함하는 면을 찾을 수 없기 때문에 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꼬인 위치라고 잘못 판단할 수 있다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. </a:t>
                      </a: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0" marR="0" marT="0" marB="1080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8592416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63A8B46A-93FB-C0ED-8EE8-60A038DC523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319" y="3103124"/>
            <a:ext cx="2714015" cy="2714015"/>
          </a:xfrm>
          <a:prstGeom prst="rect">
            <a:avLst/>
          </a:prstGeom>
        </p:spPr>
      </p:pic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B16B1D7E-2DA3-70AA-28FF-F533E1DD91D9}"/>
              </a:ext>
            </a:extLst>
          </p:cNvPr>
          <p:cNvCxnSpPr/>
          <p:nvPr/>
        </p:nvCxnSpPr>
        <p:spPr>
          <a:xfrm flipV="1">
            <a:off x="4206875" y="3387725"/>
            <a:ext cx="822325" cy="6731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E6F4B23A-DDFF-C636-D4C0-22CA6D2B3064}"/>
              </a:ext>
            </a:extLst>
          </p:cNvPr>
          <p:cNvCxnSpPr>
            <a:cxnSpLocks/>
          </p:cNvCxnSpPr>
          <p:nvPr/>
        </p:nvCxnSpPr>
        <p:spPr>
          <a:xfrm flipV="1">
            <a:off x="5485130" y="4643438"/>
            <a:ext cx="795020" cy="76676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78584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FE084E-068F-4929-3679-0C81796DD6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3400C37E-599C-C360-660D-274381E6D3A1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A104940D-8495-7C00-5AE4-E5B2804C5D4D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탐색</a:t>
            </a:r>
            <a:r>
              <a:rPr lang="en-US" altLang="ko-KR"/>
              <a:t>] </a:t>
            </a:r>
            <a:r>
              <a:rPr lang="en-US" altLang="ko-KR" dirty="0"/>
              <a:t>1</a:t>
            </a:r>
            <a:r>
              <a:rPr lang="ko-KR" altLang="en-US" dirty="0"/>
              <a:t>번 </a:t>
            </a:r>
            <a:r>
              <a:rPr lang="en-US" altLang="ko-KR" dirty="0"/>
              <a:t>- </a:t>
            </a:r>
            <a:r>
              <a:rPr lang="ko-KR" altLang="en-US" dirty="0"/>
              <a:t>학생 예시 답안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03732FFA-933B-F84F-484B-DA9F16FC4205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1.</a:t>
            </a:r>
            <a:endParaRPr lang="en-US" altLang="ko-KR" sz="2000" dirty="0"/>
          </a:p>
        </p:txBody>
      </p: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776E7FEC-37B4-8E1F-28CC-B35FC25718EF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graphicFrame>
        <p:nvGraphicFramePr>
          <p:cNvPr id="3" name="Table 0">
            <a:extLst>
              <a:ext uri="{FF2B5EF4-FFF2-40B4-BE49-F238E27FC236}">
                <a16:creationId xmlns:a16="http://schemas.microsoft.com/office/drawing/2014/main" id="{A671033C-5AA1-72FD-6092-3C74FC8678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164219"/>
              </p:ext>
            </p:extLst>
          </p:nvPr>
        </p:nvGraphicFramePr>
        <p:xfrm>
          <a:off x="1431444" y="1812263"/>
          <a:ext cx="9488805" cy="408396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rgbClr val="F5F9FF"/>
                  </a:outerShdw>
                </a:effectLst>
              </a:tblPr>
              <a:tblGrid>
                <a:gridCol w="1877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05496">
                  <a:extLst>
                    <a:ext uri="{9D8B030D-6E8A-4147-A177-3AD203B41FA5}">
                      <a16:colId xmlns:a16="http://schemas.microsoft.com/office/drawing/2014/main" val="1047375048"/>
                    </a:ext>
                  </a:extLst>
                </a:gridCol>
                <a:gridCol w="3805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1249">
                <a:tc grid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chemeClr val="bg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과제 카드 </a:t>
                      </a:r>
                      <a:r>
                        <a:rPr lang="en-US" altLang="ko-KR" sz="2000" kern="0" spc="0" dirty="0">
                          <a:solidFill>
                            <a:schemeClr val="bg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2</a:t>
                      </a:r>
                      <a:endParaRPr lang="ko-KR" altLang="en-US" sz="2000" kern="0" spc="0" dirty="0">
                        <a:solidFill>
                          <a:schemeClr val="bg1"/>
                        </a:solidFill>
                        <a:effectLst/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0" marR="0" marT="0" marB="1080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8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kern="1200" dirty="0">
                        <a:solidFill>
                          <a:schemeClr val="tx1"/>
                        </a:solidFill>
                        <a:effectLst/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52705" marR="152705" marT="114300" marB="1143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9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SemiBold" panose="02000703000000020004" pitchFamily="50" charset="-127"/>
                          <a:ea typeface="Pretendard SemiBold" panose="02000703000000020004" pitchFamily="50" charset="-127"/>
                          <a:cs typeface="Pretendard SemiBold" panose="02000703000000020004" pitchFamily="50" charset="-127"/>
                        </a:rPr>
                        <a:t>잘못 판단하는 경우</a:t>
                      </a:r>
                      <a:endParaRPr lang="ko-KR" altLang="en-US" sz="1600" b="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SemiBold" panose="02000703000000020004" pitchFamily="50" charset="-127"/>
                        <a:ea typeface="Pretendard SemiBold" panose="02000703000000020004" pitchFamily="50" charset="-127"/>
                        <a:cs typeface="Pretendard SemiBold" panose="02000703000000020004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SemiBold" panose="02000703000000020004" pitchFamily="50" charset="-127"/>
                          <a:ea typeface="Pretendard SemiBold" panose="02000703000000020004" pitchFamily="50" charset="-127"/>
                          <a:cs typeface="Pretendard SemiBold" panose="02000703000000020004" pitchFamily="50" charset="-127"/>
                        </a:rPr>
                        <a:t>예</a:t>
                      </a:r>
                      <a:endParaRPr lang="ko-KR" altLang="en-US" sz="1600" b="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SemiBold" panose="02000703000000020004" pitchFamily="50" charset="-127"/>
                        <a:ea typeface="Pretendard SemiBold" panose="02000703000000020004" pitchFamily="50" charset="-127"/>
                        <a:cs typeface="Pretendard SemiBold" panose="02000703000000020004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>
                          <a:ln>
                            <a:solidFill>
                              <a:srgbClr val="FFFFFF">
                                <a:alpha val="0"/>
                              </a:srgbClr>
                            </a:solidFill>
                          </a:ln>
                          <a:latin typeface="Pretendard SemiBold" panose="02000703000000020004" pitchFamily="50" charset="-127"/>
                          <a:ea typeface="Pretendard SemiBold" panose="02000703000000020004" pitchFamily="50" charset="-127"/>
                          <a:cs typeface="Pretendard SemiBold" panose="02000703000000020004" pitchFamily="50" charset="-127"/>
                        </a:rPr>
                        <a:t>잘못 판단하는 이유</a:t>
                      </a:r>
                      <a:endParaRPr lang="ko-KR" altLang="en-US" sz="1600" b="0" dirty="0">
                        <a:ln>
                          <a:solidFill>
                            <a:srgbClr val="FFFFFF">
                              <a:alpha val="0"/>
                            </a:srgbClr>
                          </a:solidFill>
                        </a:ln>
                        <a:latin typeface="Pretendard SemiBold" panose="02000703000000020004" pitchFamily="50" charset="-127"/>
                        <a:ea typeface="Pretendard SemiBold" panose="02000703000000020004" pitchFamily="50" charset="-127"/>
                        <a:cs typeface="Pretendard SemiBold" panose="02000703000000020004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6548705"/>
                  </a:ext>
                </a:extLst>
              </a:tr>
              <a:tr h="294874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한 점에서 만나는데 만나지 않는다고 </a:t>
                      </a:r>
                      <a:endParaRPr lang="en-US" altLang="ko-KR" sz="1600">
                        <a:solidFill>
                          <a:schemeClr val="tx1"/>
                        </a:solidFill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잘못 판단하는 경우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0" marR="0" marT="0" marB="1080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0" marR="0" marT="0" marB="1080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그림만 보고 직선 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BH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와 직선 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CJ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가 </a:t>
                      </a:r>
                      <a:endParaRPr lang="en-US" altLang="ko-KR" sz="1600" kern="1200" dirty="0">
                        <a:solidFill>
                          <a:schemeClr val="tx1"/>
                        </a:solidFill>
                        <a:effectLst/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만나지 않는다고 생각하여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꼬인 위치라고 잘못 판단할 수 있다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effectLst/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. </a:t>
                      </a:r>
                      <a:endParaRPr lang="ko-KR" altLang="en-US" sz="1600" kern="1200" dirty="0">
                        <a:solidFill>
                          <a:schemeClr val="tx1"/>
                        </a:solidFill>
                        <a:effectLst/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0" marR="0" marT="0" marB="108000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859241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2C22745D-6798-5E0A-DD1B-3FC76022633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950" y="3067951"/>
            <a:ext cx="2732786" cy="2732786"/>
          </a:xfrm>
          <a:prstGeom prst="rect">
            <a:avLst/>
          </a:prstGeom>
        </p:spPr>
      </p:pic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BC74AA98-AEBC-2302-F868-71AE9BFC5679}"/>
              </a:ext>
            </a:extLst>
          </p:cNvPr>
          <p:cNvCxnSpPr>
            <a:cxnSpLocks/>
          </p:cNvCxnSpPr>
          <p:nvPr/>
        </p:nvCxnSpPr>
        <p:spPr>
          <a:xfrm>
            <a:off x="3879850" y="4076700"/>
            <a:ext cx="1320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5BF37501-33E3-EC6E-BF2F-985202E216B0}"/>
              </a:ext>
            </a:extLst>
          </p:cNvPr>
          <p:cNvCxnSpPr/>
          <p:nvPr/>
        </p:nvCxnSpPr>
        <p:spPr>
          <a:xfrm flipV="1">
            <a:off x="5753100" y="3429000"/>
            <a:ext cx="469900" cy="4762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06980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B68232-B0CA-BC2F-D30F-C1670A480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BED6BB2A-CAF7-2B5B-58AB-DAA037839074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EE3EA939-20C2-609B-71FB-14F0EF34F9C5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] </a:t>
            </a:r>
            <a:r>
              <a:rPr lang="ko-KR" altLang="en-US" dirty="0"/>
              <a:t>공통점 찾기</a:t>
            </a: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4930EEF8-51B0-839E-94A8-AD737A2BE0E8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공통점 찾기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EA434357-6346-3D1B-464F-DD7B7AB85C17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2. 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직선의 위치 관계를 정확하게 판단하려면 무엇을 더 확인해야 하는지 생각해 봅시다</a:t>
            </a:r>
            <a:r>
              <a:rPr lang="en-US" altLang="ko-KR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44" name="Shape 0">
            <a:extLst>
              <a:ext uri="{FF2B5EF4-FFF2-40B4-BE49-F238E27FC236}">
                <a16:creationId xmlns:a16="http://schemas.microsoft.com/office/drawing/2014/main" id="{73C97FA4-B03B-3C14-6698-20A7A4919087}"/>
              </a:ext>
            </a:extLst>
          </p:cNvPr>
          <p:cNvSpPr/>
          <p:nvPr/>
        </p:nvSpPr>
        <p:spPr>
          <a:xfrm>
            <a:off x="6218047" y="2306885"/>
            <a:ext cx="4586341" cy="2847441"/>
          </a:xfrm>
          <a:prstGeom prst="roundRect">
            <a:avLst>
              <a:gd name="adj" fmla="val 9006"/>
            </a:avLst>
          </a:prstGeom>
          <a:solidFill>
            <a:schemeClr val="accent5">
              <a:lumMod val="20000"/>
              <a:lumOff val="80000"/>
              <a:alpha val="40000"/>
            </a:schemeClr>
          </a:solidFill>
          <a:ln w="38100">
            <a:solidFill>
              <a:srgbClr val="0B3F94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" name="Shape 11">
            <a:extLst>
              <a:ext uri="{FF2B5EF4-FFF2-40B4-BE49-F238E27FC236}">
                <a16:creationId xmlns:a16="http://schemas.microsoft.com/office/drawing/2014/main" id="{79D48546-7D59-1EA0-45FD-6D9A44CACAF7}"/>
              </a:ext>
            </a:extLst>
          </p:cNvPr>
          <p:cNvSpPr/>
          <p:nvPr/>
        </p:nvSpPr>
        <p:spPr>
          <a:xfrm>
            <a:off x="6491918" y="2076282"/>
            <a:ext cx="4038599" cy="533095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ko-KR" altLang="en-US" b="1">
                <a:solidFill>
                  <a:srgbClr val="FFFFFF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정확하게 판단하기 위해 더 확인할 것</a:t>
            </a:r>
            <a:endParaRPr lang="en-US" altLang="ko-KR" dirty="0">
              <a:ln>
                <a:solidFill>
                  <a:srgbClr val="FFFFFF">
                    <a:alpha val="0"/>
                  </a:srgb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8" name="Shape 0">
            <a:extLst>
              <a:ext uri="{FF2B5EF4-FFF2-40B4-BE49-F238E27FC236}">
                <a16:creationId xmlns:a16="http://schemas.microsoft.com/office/drawing/2014/main" id="{9B1A12E3-914E-B5A5-ADBF-97EADB23B097}"/>
              </a:ext>
            </a:extLst>
          </p:cNvPr>
          <p:cNvSpPr/>
          <p:nvPr/>
        </p:nvSpPr>
        <p:spPr>
          <a:xfrm>
            <a:off x="1431444" y="2306885"/>
            <a:ext cx="4586341" cy="2847441"/>
          </a:xfrm>
          <a:prstGeom prst="roundRect">
            <a:avLst>
              <a:gd name="adj" fmla="val 9006"/>
            </a:avLst>
          </a:prstGeom>
          <a:solidFill>
            <a:schemeClr val="accent6">
              <a:lumMod val="20000"/>
              <a:lumOff val="80000"/>
              <a:alpha val="30000"/>
            </a:schemeClr>
          </a:solidFill>
          <a:ln w="38100">
            <a:solidFill>
              <a:srgbClr val="00B05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0" name="Shape 4">
            <a:extLst>
              <a:ext uri="{FF2B5EF4-FFF2-40B4-BE49-F238E27FC236}">
                <a16:creationId xmlns:a16="http://schemas.microsoft.com/office/drawing/2014/main" id="{4B71F745-13C7-A921-D1E5-6D7C2AB91DC2}"/>
              </a:ext>
            </a:extLst>
          </p:cNvPr>
          <p:cNvSpPr/>
          <p:nvPr/>
        </p:nvSpPr>
        <p:spPr>
          <a:xfrm>
            <a:off x="1834628" y="2076282"/>
            <a:ext cx="3779971" cy="533095"/>
          </a:xfrm>
          <a:prstGeom prst="roundRect">
            <a:avLst>
              <a:gd name="adj" fmla="val 50000"/>
            </a:avLst>
          </a:prstGeom>
          <a:solidFill>
            <a:srgbClr val="00B05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ko-KR" altLang="en-US" b="1">
                <a:solidFill>
                  <a:srgbClr val="FFFFFF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오답에서 놓친 점 생각해 보기</a:t>
            </a:r>
            <a:endParaRPr lang="en-US" altLang="ko-KR" dirty="0">
              <a:ln>
                <a:solidFill>
                  <a:srgbClr val="FFFFFF">
                    <a:alpha val="0"/>
                  </a:srgb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81598951-FD34-D69D-2AFA-5098BFDB4D07}"/>
              </a:ext>
            </a:extLst>
          </p:cNvPr>
          <p:cNvGrpSpPr/>
          <p:nvPr/>
        </p:nvGrpSpPr>
        <p:grpSpPr>
          <a:xfrm>
            <a:off x="6491918" y="3206067"/>
            <a:ext cx="4038599" cy="1460500"/>
            <a:chOff x="1778406" y="3628322"/>
            <a:chExt cx="8622894" cy="1460500"/>
          </a:xfrm>
        </p:grpSpPr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DD3157B0-D304-BD50-E771-8BE63D423791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3628322"/>
              <a:ext cx="8622894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연결선 47">
              <a:extLst>
                <a:ext uri="{FF2B5EF4-FFF2-40B4-BE49-F238E27FC236}">
                  <a16:creationId xmlns:a16="http://schemas.microsoft.com/office/drawing/2014/main" id="{873DC9B6-58CC-6E2D-AE88-2B2610727506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4358572"/>
              <a:ext cx="8622894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C0653FDA-8094-E5D0-8ADE-887BB3F5FCE7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5088822"/>
              <a:ext cx="8622894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42BDFA5D-92BB-004B-6D17-0D2445C9D211}"/>
              </a:ext>
            </a:extLst>
          </p:cNvPr>
          <p:cNvGrpSpPr/>
          <p:nvPr/>
        </p:nvGrpSpPr>
        <p:grpSpPr>
          <a:xfrm>
            <a:off x="1705315" y="3206067"/>
            <a:ext cx="4038599" cy="1460500"/>
            <a:chOff x="1778406" y="3628322"/>
            <a:chExt cx="8622894" cy="1460500"/>
          </a:xfrm>
        </p:grpSpPr>
        <p:cxnSp>
          <p:nvCxnSpPr>
            <p:cNvPr id="51" name="직선 연결선 50">
              <a:extLst>
                <a:ext uri="{FF2B5EF4-FFF2-40B4-BE49-F238E27FC236}">
                  <a16:creationId xmlns:a16="http://schemas.microsoft.com/office/drawing/2014/main" id="{388F3303-4441-F718-2940-0A2231646BF4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3628322"/>
              <a:ext cx="8622894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>
              <a:extLst>
                <a:ext uri="{FF2B5EF4-FFF2-40B4-BE49-F238E27FC236}">
                  <a16:creationId xmlns:a16="http://schemas.microsoft.com/office/drawing/2014/main" id="{F1EA4943-D800-543F-8BAF-713D8E8325E3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4358572"/>
              <a:ext cx="8622894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>
              <a:extLst>
                <a:ext uri="{FF2B5EF4-FFF2-40B4-BE49-F238E27FC236}">
                  <a16:creationId xmlns:a16="http://schemas.microsoft.com/office/drawing/2014/main" id="{77087B05-92F0-FFCF-FCC1-A5F9D29BB8E3}"/>
                </a:ext>
              </a:extLst>
            </p:cNvPr>
            <p:cNvCxnSpPr>
              <a:cxnSpLocks/>
            </p:cNvCxnSpPr>
            <p:nvPr/>
          </p:nvCxnSpPr>
          <p:spPr>
            <a:xfrm>
              <a:off x="1778406" y="5088822"/>
              <a:ext cx="8622894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709761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2BAA4E-8EAB-3570-4653-18FDA982B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3055868B-D828-D9BF-F372-C02E7C1540C2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609421EA-AC61-C1E8-A01C-6DA0621FD6DF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오답 처방전</a:t>
            </a: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3A7D688C-C9F1-58E9-9AE5-658417884C2A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오답 처방전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8FB941DC-65E0-86BC-BD93-31236CD870AA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지금까지 배운 내용들을 정리해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2E132359-E982-F95B-8B34-8F4BB05E3037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02998985-5878-4D0A-8619-596D2D9CD972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 탐구한 여러 가지 오답에 대한 처방전을 만들어 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graphicFrame>
        <p:nvGraphicFramePr>
          <p:cNvPr id="3" name="Table 0">
            <a:extLst>
              <a:ext uri="{FF2B5EF4-FFF2-40B4-BE49-F238E27FC236}">
                <a16:creationId xmlns:a16="http://schemas.microsoft.com/office/drawing/2014/main" id="{324C743F-DD03-B915-51C3-C8EC34276B57}"/>
              </a:ext>
            </a:extLst>
          </p:cNvPr>
          <p:cNvGraphicFramePr>
            <a:graphicFrameLocks noGrp="1"/>
          </p:cNvGraphicFramePr>
          <p:nvPr/>
        </p:nvGraphicFramePr>
        <p:xfrm>
          <a:off x="1387612" y="2331673"/>
          <a:ext cx="9512999" cy="4052424"/>
        </p:xfrm>
        <a:graphic>
          <a:graphicData uri="http://schemas.openxmlformats.org/drawingml/2006/table">
            <a:tbl>
              <a:tblPr/>
              <a:tblGrid>
                <a:gridCol w="951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86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ko-KR" altLang="en-US" sz="1800" b="1" dirty="0">
                          <a:ln>
                            <a:solidFill>
                              <a:srgbClr val="00B050">
                                <a:alpha val="0"/>
                              </a:srgbClr>
                            </a:solidFill>
                          </a:ln>
                          <a:solidFill>
                            <a:srgbClr val="FFFFFF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오답 처방전</a:t>
                      </a: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33502" marR="133502" marT="114300" marB="114300" anchor="ctr">
                    <a:lnL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316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4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31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31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4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Shape 7">
            <a:extLst>
              <a:ext uri="{FF2B5EF4-FFF2-40B4-BE49-F238E27FC236}">
                <a16:creationId xmlns:a16="http://schemas.microsoft.com/office/drawing/2014/main" id="{C3B5A3CF-0421-D057-383B-3E0D5970472D}"/>
              </a:ext>
            </a:extLst>
          </p:cNvPr>
          <p:cNvSpPr/>
          <p:nvPr/>
        </p:nvSpPr>
        <p:spPr>
          <a:xfrm>
            <a:off x="1559293" y="2955052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1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18" name="Shape 7">
            <a:extLst>
              <a:ext uri="{FF2B5EF4-FFF2-40B4-BE49-F238E27FC236}">
                <a16:creationId xmlns:a16="http://schemas.microsoft.com/office/drawing/2014/main" id="{C8DA9FBE-2E38-BE3E-31E9-F219F371566B}"/>
              </a:ext>
            </a:extLst>
          </p:cNvPr>
          <p:cNvSpPr/>
          <p:nvPr/>
        </p:nvSpPr>
        <p:spPr>
          <a:xfrm>
            <a:off x="1559293" y="4132274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2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19" name="Shape 7">
            <a:extLst>
              <a:ext uri="{FF2B5EF4-FFF2-40B4-BE49-F238E27FC236}">
                <a16:creationId xmlns:a16="http://schemas.microsoft.com/office/drawing/2014/main" id="{DB9E4E2C-7920-1234-BE3A-968EBAF894D2}"/>
              </a:ext>
            </a:extLst>
          </p:cNvPr>
          <p:cNvSpPr/>
          <p:nvPr/>
        </p:nvSpPr>
        <p:spPr>
          <a:xfrm>
            <a:off x="1559293" y="5331307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3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1" name="Text 20">
            <a:extLst>
              <a:ext uri="{FF2B5EF4-FFF2-40B4-BE49-F238E27FC236}">
                <a16:creationId xmlns:a16="http://schemas.microsoft.com/office/drawing/2014/main" id="{4BB01F41-5F3F-8429-E74D-3771D57576A6}"/>
              </a:ext>
            </a:extLst>
          </p:cNvPr>
          <p:cNvSpPr txBox="1"/>
          <p:nvPr/>
        </p:nvSpPr>
        <p:spPr>
          <a:xfrm>
            <a:off x="1961307" y="2993045"/>
            <a:ext cx="3587521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두 직선은 만나지 않으면 항상 꼬인 위치이다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. </a:t>
            </a:r>
            <a:endParaRPr lang="en-US" altLang="ko-KR" sz="1600" dirty="0"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35DB7128-EFB0-7901-9EB2-B48B65F619E5}"/>
              </a:ext>
            </a:extLst>
          </p:cNvPr>
          <p:cNvSpPr txBox="1"/>
          <p:nvPr/>
        </p:nvSpPr>
        <p:spPr>
          <a:xfrm>
            <a:off x="1961307" y="4161411"/>
            <a:ext cx="2375650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직선 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BC</a:t>
            </a:r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와 직선 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DI</a:t>
            </a:r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는 만난다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. </a:t>
            </a:r>
            <a:endParaRPr lang="en-US" altLang="ko-KR" sz="1600" dirty="0"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4" name="Text 20">
            <a:extLst>
              <a:ext uri="{FF2B5EF4-FFF2-40B4-BE49-F238E27FC236}">
                <a16:creationId xmlns:a16="http://schemas.microsoft.com/office/drawing/2014/main" id="{8C9903A0-7D69-C744-39BB-96E6ABE686CD}"/>
              </a:ext>
            </a:extLst>
          </p:cNvPr>
          <p:cNvSpPr txBox="1"/>
          <p:nvPr/>
        </p:nvSpPr>
        <p:spPr>
          <a:xfrm>
            <a:off x="1961307" y="5360444"/>
            <a:ext cx="3634008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두 직선이 만나는 경우에만 한 평면 위에 있다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. </a:t>
            </a:r>
            <a:endParaRPr lang="en-US" altLang="ko-KR" sz="1600" dirty="0"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5" name="Text 20">
            <a:extLst>
              <a:ext uri="{FF2B5EF4-FFF2-40B4-BE49-F238E27FC236}">
                <a16:creationId xmlns:a16="http://schemas.microsoft.com/office/drawing/2014/main" id="{7E85DC91-F159-8B46-74D1-721A68BF8063}"/>
              </a:ext>
            </a:extLst>
          </p:cNvPr>
          <p:cNvSpPr txBox="1"/>
          <p:nvPr/>
        </p:nvSpPr>
        <p:spPr>
          <a:xfrm>
            <a:off x="1961307" y="3327018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Text 20">
            <a:extLst>
              <a:ext uri="{FF2B5EF4-FFF2-40B4-BE49-F238E27FC236}">
                <a16:creationId xmlns:a16="http://schemas.microsoft.com/office/drawing/2014/main" id="{C61BB3A4-FB0F-862F-CDDE-4DD43CF98160}"/>
              </a:ext>
            </a:extLst>
          </p:cNvPr>
          <p:cNvSpPr txBox="1"/>
          <p:nvPr/>
        </p:nvSpPr>
        <p:spPr>
          <a:xfrm>
            <a:off x="1961307" y="3661541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8" name="Text 20">
            <a:extLst>
              <a:ext uri="{FF2B5EF4-FFF2-40B4-BE49-F238E27FC236}">
                <a16:creationId xmlns:a16="http://schemas.microsoft.com/office/drawing/2014/main" id="{F0DF9AD8-1047-14FE-ABF1-02DCE6F41267}"/>
              </a:ext>
            </a:extLst>
          </p:cNvPr>
          <p:cNvSpPr txBox="1"/>
          <p:nvPr/>
        </p:nvSpPr>
        <p:spPr>
          <a:xfrm>
            <a:off x="1961307" y="4509388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9" name="Text 20">
            <a:extLst>
              <a:ext uri="{FF2B5EF4-FFF2-40B4-BE49-F238E27FC236}">
                <a16:creationId xmlns:a16="http://schemas.microsoft.com/office/drawing/2014/main" id="{355BAB98-C086-CC92-F2E4-A514A0F0E85D}"/>
              </a:ext>
            </a:extLst>
          </p:cNvPr>
          <p:cNvSpPr txBox="1"/>
          <p:nvPr/>
        </p:nvSpPr>
        <p:spPr>
          <a:xfrm>
            <a:off x="1961307" y="4843911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0" name="Text 20">
            <a:extLst>
              <a:ext uri="{FF2B5EF4-FFF2-40B4-BE49-F238E27FC236}">
                <a16:creationId xmlns:a16="http://schemas.microsoft.com/office/drawing/2014/main" id="{7BF5E5C6-BA1E-FEFE-83FF-0350F7F3E8B2}"/>
              </a:ext>
            </a:extLst>
          </p:cNvPr>
          <p:cNvSpPr txBox="1"/>
          <p:nvPr/>
        </p:nvSpPr>
        <p:spPr>
          <a:xfrm>
            <a:off x="1961307" y="5692059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1" name="Text 20">
            <a:extLst>
              <a:ext uri="{FF2B5EF4-FFF2-40B4-BE49-F238E27FC236}">
                <a16:creationId xmlns:a16="http://schemas.microsoft.com/office/drawing/2014/main" id="{C3FD82B1-7D25-2685-5EFA-3AEC9E9714ED}"/>
              </a:ext>
            </a:extLst>
          </p:cNvPr>
          <p:cNvSpPr txBox="1"/>
          <p:nvPr/>
        </p:nvSpPr>
        <p:spPr>
          <a:xfrm>
            <a:off x="1961307" y="6026582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8501D45-C5CE-D77E-88C5-21BE66F2E42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EFDFC"/>
              </a:clrFrom>
              <a:clrTo>
                <a:srgbClr val="FEFD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0963" y="4120829"/>
            <a:ext cx="990924" cy="99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6504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7C6C27-F62A-D974-8666-3D8943E97A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6793BBC9-50E3-B529-D457-BDCB2423C146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28C11E35-6405-1099-CE4F-93895043900B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오답 처방전 </a:t>
            </a:r>
            <a:r>
              <a:rPr lang="en-US" altLang="ko-KR" dirty="0"/>
              <a:t>- </a:t>
            </a:r>
            <a:r>
              <a:rPr lang="ko-KR" altLang="en-US" dirty="0"/>
              <a:t>학생 예시 답안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204F6B58-B139-D575-5E00-A12E15BD55DE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지금까지 배운 내용들을 정리해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E59A493C-3554-69C5-6DA1-036AAFD12E2C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8D9FE5FC-B1CF-E3D7-C9B8-DD3B7E352C58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 탐구한 여러 가지 오답에 대한 처방전을 만들어 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graphicFrame>
        <p:nvGraphicFramePr>
          <p:cNvPr id="3" name="Table 0">
            <a:extLst>
              <a:ext uri="{FF2B5EF4-FFF2-40B4-BE49-F238E27FC236}">
                <a16:creationId xmlns:a16="http://schemas.microsoft.com/office/drawing/2014/main" id="{BFF01F28-C87A-4BB4-23E5-34179C725A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699883"/>
              </p:ext>
            </p:extLst>
          </p:nvPr>
        </p:nvGraphicFramePr>
        <p:xfrm>
          <a:off x="1387612" y="2331673"/>
          <a:ext cx="9512999" cy="3780369"/>
        </p:xfrm>
        <a:graphic>
          <a:graphicData uri="http://schemas.openxmlformats.org/drawingml/2006/table">
            <a:tbl>
              <a:tblPr/>
              <a:tblGrid>
                <a:gridCol w="951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65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ko-KR" altLang="en-US" sz="1800" b="1" dirty="0">
                          <a:ln>
                            <a:solidFill>
                              <a:srgbClr val="00B050">
                                <a:alpha val="0"/>
                              </a:srgbClr>
                            </a:solidFill>
                          </a:ln>
                          <a:solidFill>
                            <a:srgbClr val="FFFFFF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오답 처방전</a:t>
                      </a: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33502" marR="133502" marT="114300" marB="114300" anchor="ctr">
                    <a:lnL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744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4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Shape 7">
            <a:extLst>
              <a:ext uri="{FF2B5EF4-FFF2-40B4-BE49-F238E27FC236}">
                <a16:creationId xmlns:a16="http://schemas.microsoft.com/office/drawing/2014/main" id="{34C9627C-8F84-9864-BF90-A14542463970}"/>
              </a:ext>
            </a:extLst>
          </p:cNvPr>
          <p:cNvSpPr/>
          <p:nvPr/>
        </p:nvSpPr>
        <p:spPr>
          <a:xfrm>
            <a:off x="1559293" y="2955052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1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1" name="Text 20">
            <a:extLst>
              <a:ext uri="{FF2B5EF4-FFF2-40B4-BE49-F238E27FC236}">
                <a16:creationId xmlns:a16="http://schemas.microsoft.com/office/drawing/2014/main" id="{E4D36991-4372-4680-4695-541D4BCB7720}"/>
              </a:ext>
            </a:extLst>
          </p:cNvPr>
          <p:cNvSpPr txBox="1"/>
          <p:nvPr/>
        </p:nvSpPr>
        <p:spPr>
          <a:xfrm>
            <a:off x="1961307" y="2993045"/>
            <a:ext cx="3587521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두 직선은 만나지 않으면 항상 꼬인 위치이다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. </a:t>
            </a:r>
            <a:endParaRPr lang="en-US" altLang="ko-KR" sz="1600" dirty="0"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5" name="Text 20">
            <a:extLst>
              <a:ext uri="{FF2B5EF4-FFF2-40B4-BE49-F238E27FC236}">
                <a16:creationId xmlns:a16="http://schemas.microsoft.com/office/drawing/2014/main" id="{CF8973BC-B8E6-B4E1-BF25-2CE4654CF2E3}"/>
              </a:ext>
            </a:extLst>
          </p:cNvPr>
          <p:cNvSpPr txBox="1"/>
          <p:nvPr/>
        </p:nvSpPr>
        <p:spPr>
          <a:xfrm>
            <a:off x="1961307" y="3435306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Text 20">
            <a:extLst>
              <a:ext uri="{FF2B5EF4-FFF2-40B4-BE49-F238E27FC236}">
                <a16:creationId xmlns:a16="http://schemas.microsoft.com/office/drawing/2014/main" id="{53F5547B-CE3C-93B2-F396-EE3350BEE391}"/>
              </a:ext>
            </a:extLst>
          </p:cNvPr>
          <p:cNvSpPr txBox="1"/>
          <p:nvPr/>
        </p:nvSpPr>
        <p:spPr>
          <a:xfrm>
            <a:off x="1961307" y="4335224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D32229E2-D2EA-2413-8921-6ED3663EB2A2}"/>
              </a:ext>
            </a:extLst>
          </p:cNvPr>
          <p:cNvSpPr txBox="1">
            <a:spLocks/>
          </p:cNvSpPr>
          <p:nvPr/>
        </p:nvSpPr>
        <p:spPr>
          <a:xfrm>
            <a:off x="9944100" y="287124"/>
            <a:ext cx="1196576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sp>
        <p:nvSpPr>
          <p:cNvPr id="5" name="Text 20">
            <a:extLst>
              <a:ext uri="{FF2B5EF4-FFF2-40B4-BE49-F238E27FC236}">
                <a16:creationId xmlns:a16="http://schemas.microsoft.com/office/drawing/2014/main" id="{B3CB1300-E945-5591-0FD7-C70D12CFDE9F}"/>
              </a:ext>
            </a:extLst>
          </p:cNvPr>
          <p:cNvSpPr txBox="1"/>
          <p:nvPr/>
        </p:nvSpPr>
        <p:spPr>
          <a:xfrm>
            <a:off x="2189907" y="3738640"/>
            <a:ext cx="8421946" cy="2898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kern="0" spc="-2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만나지 않는 두 직선 중에는 서로 평행한 두 직선도 있기 때문이다</a:t>
            </a:r>
            <a:r>
              <a:rPr lang="en-US" altLang="ko-KR" sz="1600" kern="0" spc="-2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sp>
        <p:nvSpPr>
          <p:cNvPr id="6" name="Text 20">
            <a:extLst>
              <a:ext uri="{FF2B5EF4-FFF2-40B4-BE49-F238E27FC236}">
                <a16:creationId xmlns:a16="http://schemas.microsoft.com/office/drawing/2014/main" id="{72A026F5-9EDE-2BA9-7053-611F090E4CE3}"/>
              </a:ext>
            </a:extLst>
          </p:cNvPr>
          <p:cNvSpPr txBox="1"/>
          <p:nvPr/>
        </p:nvSpPr>
        <p:spPr>
          <a:xfrm>
            <a:off x="2189907" y="4695761"/>
            <a:ext cx="8421946" cy="5668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fontAlgn="base" latinLnBrk="1">
              <a:lnSpc>
                <a:spcPct val="120000"/>
              </a:lnSpc>
            </a:pPr>
            <a:r>
              <a:rPr lang="ko-KR" altLang="en-US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만나지 않는 두 직선은 서로 평행하거나 꼬인 위치에 있다</a:t>
            </a:r>
            <a:r>
              <a:rPr lang="en-US" altLang="ko-KR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</a:p>
          <a:p>
            <a:pPr fontAlgn="base" latinLnBrk="1">
              <a:lnSpc>
                <a:spcPct val="120000"/>
              </a:lnSpc>
            </a:pPr>
            <a:r>
              <a:rPr lang="ko-KR" altLang="en-US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모두 포함하는 평면이 있으면 서로 평행하고</a:t>
            </a:r>
            <a:r>
              <a:rPr lang="en-US" altLang="ko-KR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그러한 평면이 없으면 꼬인 위치에 있다</a:t>
            </a:r>
            <a:r>
              <a:rPr lang="en-US" altLang="ko-KR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61150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3162CC-E1D4-73C0-B855-8618F5EF0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385D45D8-0E4A-1896-FA1E-82A41D5DDCA1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D4FAEC75-38AE-B28C-DA54-81F827610FEE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오답 처방전 </a:t>
            </a:r>
            <a:r>
              <a:rPr lang="en-US" altLang="ko-KR" dirty="0"/>
              <a:t>- </a:t>
            </a:r>
            <a:r>
              <a:rPr lang="ko-KR" altLang="en-US" dirty="0"/>
              <a:t>학생 예시 답안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763D9E21-A901-B841-411A-863CADD1F3DF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지금까지 배운 내용들을 정리해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295EB576-08C6-B4F2-F2E3-7A729FC6349E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F8B39142-77E1-8B2E-41D0-4CCF857FB06B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 탐구한 여러 가지 오답에 대한 처방전을 만들어 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graphicFrame>
        <p:nvGraphicFramePr>
          <p:cNvPr id="3" name="Table 0">
            <a:extLst>
              <a:ext uri="{FF2B5EF4-FFF2-40B4-BE49-F238E27FC236}">
                <a16:creationId xmlns:a16="http://schemas.microsoft.com/office/drawing/2014/main" id="{FF587395-0457-472E-1E71-2B7410773921}"/>
              </a:ext>
            </a:extLst>
          </p:cNvPr>
          <p:cNvGraphicFramePr>
            <a:graphicFrameLocks noGrp="1"/>
          </p:cNvGraphicFramePr>
          <p:nvPr/>
        </p:nvGraphicFramePr>
        <p:xfrm>
          <a:off x="1387612" y="2331673"/>
          <a:ext cx="9512999" cy="3780369"/>
        </p:xfrm>
        <a:graphic>
          <a:graphicData uri="http://schemas.openxmlformats.org/drawingml/2006/table">
            <a:tbl>
              <a:tblPr/>
              <a:tblGrid>
                <a:gridCol w="951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65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ko-KR" altLang="en-US" sz="1800" b="1" dirty="0">
                          <a:ln>
                            <a:solidFill>
                              <a:srgbClr val="00B050">
                                <a:alpha val="0"/>
                              </a:srgbClr>
                            </a:solidFill>
                          </a:ln>
                          <a:solidFill>
                            <a:srgbClr val="FFFFFF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오답 처방전</a:t>
                      </a: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33502" marR="133502" marT="114300" marB="114300" anchor="ctr">
                    <a:lnL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744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4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Shape 7">
            <a:extLst>
              <a:ext uri="{FF2B5EF4-FFF2-40B4-BE49-F238E27FC236}">
                <a16:creationId xmlns:a16="http://schemas.microsoft.com/office/drawing/2014/main" id="{5D54C56E-5D16-6079-E852-1362E64FF146}"/>
              </a:ext>
            </a:extLst>
          </p:cNvPr>
          <p:cNvSpPr/>
          <p:nvPr/>
        </p:nvSpPr>
        <p:spPr>
          <a:xfrm>
            <a:off x="1559293" y="2955052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2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1" name="Text 20">
            <a:extLst>
              <a:ext uri="{FF2B5EF4-FFF2-40B4-BE49-F238E27FC236}">
                <a16:creationId xmlns:a16="http://schemas.microsoft.com/office/drawing/2014/main" id="{26A1705D-4653-F55F-3360-C6E423D19C0C}"/>
              </a:ext>
            </a:extLst>
          </p:cNvPr>
          <p:cNvSpPr txBox="1"/>
          <p:nvPr/>
        </p:nvSpPr>
        <p:spPr>
          <a:xfrm>
            <a:off x="1961307" y="2993045"/>
            <a:ext cx="2375650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직선 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BC</a:t>
            </a:r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와 직선 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DI</a:t>
            </a:r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는 만난다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. </a:t>
            </a:r>
            <a:endParaRPr lang="en-US" altLang="ko-KR" sz="1600" dirty="0"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5" name="Text 20">
            <a:extLst>
              <a:ext uri="{FF2B5EF4-FFF2-40B4-BE49-F238E27FC236}">
                <a16:creationId xmlns:a16="http://schemas.microsoft.com/office/drawing/2014/main" id="{2B48C24D-B0AE-C87C-1EB8-52917241A8DE}"/>
              </a:ext>
            </a:extLst>
          </p:cNvPr>
          <p:cNvSpPr txBox="1"/>
          <p:nvPr/>
        </p:nvSpPr>
        <p:spPr>
          <a:xfrm>
            <a:off x="1961307" y="3435306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Text 20">
            <a:extLst>
              <a:ext uri="{FF2B5EF4-FFF2-40B4-BE49-F238E27FC236}">
                <a16:creationId xmlns:a16="http://schemas.microsoft.com/office/drawing/2014/main" id="{9C6165D8-5A2B-32F7-BAA7-7651E28FD933}"/>
              </a:ext>
            </a:extLst>
          </p:cNvPr>
          <p:cNvSpPr txBox="1"/>
          <p:nvPr/>
        </p:nvSpPr>
        <p:spPr>
          <a:xfrm>
            <a:off x="1961307" y="4578230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28B73F8C-9CD8-A23F-11BE-D42DBBF39689}"/>
              </a:ext>
            </a:extLst>
          </p:cNvPr>
          <p:cNvSpPr txBox="1">
            <a:spLocks/>
          </p:cNvSpPr>
          <p:nvPr/>
        </p:nvSpPr>
        <p:spPr>
          <a:xfrm>
            <a:off x="9944100" y="287124"/>
            <a:ext cx="1196576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sp>
        <p:nvSpPr>
          <p:cNvPr id="5" name="Text 20">
            <a:extLst>
              <a:ext uri="{FF2B5EF4-FFF2-40B4-BE49-F238E27FC236}">
                <a16:creationId xmlns:a16="http://schemas.microsoft.com/office/drawing/2014/main" id="{DF1B3CF1-9EC2-0C3F-E148-E97E3ED7B40B}"/>
              </a:ext>
            </a:extLst>
          </p:cNvPr>
          <p:cNvSpPr txBox="1"/>
          <p:nvPr/>
        </p:nvSpPr>
        <p:spPr>
          <a:xfrm>
            <a:off x="2189907" y="3738640"/>
            <a:ext cx="8421946" cy="6099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그림을 한 방향에서 보면 만나는 것처럼 보일 수 있지만</a:t>
            </a:r>
            <a:r>
              <a:rPr lang="en-US" altLang="ko-KR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모두 포함하는 평면이 없다</a:t>
            </a:r>
            <a:r>
              <a:rPr lang="en-US" altLang="ko-KR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ko-KR" altLang="en-US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따라서 직선 </a:t>
            </a:r>
            <a:r>
              <a:rPr lang="en-US" altLang="ko-KR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BC</a:t>
            </a:r>
            <a:r>
              <a:rPr lang="ko-KR" altLang="en-US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와 직선 </a:t>
            </a:r>
            <a:r>
              <a:rPr lang="en-US" altLang="ko-KR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DI</a:t>
            </a:r>
            <a:r>
              <a:rPr lang="ko-KR" altLang="en-US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는 </a:t>
            </a:r>
            <a:r>
              <a:rPr lang="ko-KR" altLang="en-US" sz="1600" dirty="0"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꼬인 위치</a:t>
            </a:r>
            <a:r>
              <a:rPr lang="ko-KR" altLang="en-US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에 있다</a:t>
            </a:r>
            <a:r>
              <a:rPr lang="en-US" altLang="ko-KR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sp>
        <p:nvSpPr>
          <p:cNvPr id="6" name="Text 20">
            <a:extLst>
              <a:ext uri="{FF2B5EF4-FFF2-40B4-BE49-F238E27FC236}">
                <a16:creationId xmlns:a16="http://schemas.microsoft.com/office/drawing/2014/main" id="{99328A42-6F86-84DA-C743-A76714CA57AB}"/>
              </a:ext>
            </a:extLst>
          </p:cNvPr>
          <p:cNvSpPr txBox="1"/>
          <p:nvPr/>
        </p:nvSpPr>
        <p:spPr>
          <a:xfrm>
            <a:off x="2189907" y="4938767"/>
            <a:ext cx="8421946" cy="5668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fontAlgn="base" latinLnBrk="1">
              <a:lnSpc>
                <a:spcPct val="120000"/>
              </a:lnSpc>
            </a:pPr>
            <a:r>
              <a:rPr lang="ko-KR" altLang="en-US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직선 </a:t>
            </a:r>
            <a:r>
              <a:rPr lang="en-US" altLang="ko-KR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BC</a:t>
            </a:r>
            <a:r>
              <a:rPr lang="ko-KR" altLang="en-US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와 직선 </a:t>
            </a:r>
            <a:r>
              <a:rPr lang="en-US" altLang="ko-KR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DI</a:t>
            </a:r>
            <a:r>
              <a:rPr lang="ko-KR" altLang="en-US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는 서로 만나지 않으며 평행하지도 않다</a:t>
            </a:r>
            <a:r>
              <a:rPr lang="en-US" altLang="ko-KR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  <a:p>
            <a:pPr fontAlgn="base" latinLnBrk="1">
              <a:lnSpc>
                <a:spcPct val="120000"/>
              </a:lnSpc>
            </a:pPr>
            <a:r>
              <a:rPr lang="ko-KR" altLang="en-US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모두 포함하는 평면이 없으므로 </a:t>
            </a:r>
            <a:r>
              <a:rPr lang="ko-KR" altLang="en-US" sz="1600" b="1" dirty="0"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꼬인 위치</a:t>
            </a:r>
            <a:r>
              <a:rPr lang="ko-KR" altLang="en-US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에 있다</a:t>
            </a:r>
            <a:r>
              <a:rPr lang="en-US" altLang="ko-KR" sz="16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ko-KR" altLang="en-US" sz="16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BA89BD0-F9B6-61F1-0C58-46BF9516A54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1280" y="4116382"/>
            <a:ext cx="1917573" cy="191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7387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741ADD-4F91-62F6-0371-804C81F3E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7A3453C9-45ED-B864-F8F1-D811EA0E2A34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024BE387-FE98-FA11-3D22-1D0B33172927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오답 처방전 </a:t>
            </a:r>
            <a:r>
              <a:rPr lang="en-US" altLang="ko-KR" dirty="0"/>
              <a:t>- </a:t>
            </a:r>
            <a:r>
              <a:rPr lang="ko-KR" altLang="en-US" dirty="0"/>
              <a:t>학생 예시 답안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981567BC-0950-3DFC-2DC6-795D1F77A631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지금까지 배운 내용들을 정리해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688F1CC1-199C-E0E9-38B5-99FA1F1DFCB4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AC357889-EF53-0633-597D-E902DF4D28D7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 탐구한 여러 가지 오답에 대한 처방전을 만들어 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graphicFrame>
        <p:nvGraphicFramePr>
          <p:cNvPr id="3" name="Table 0">
            <a:extLst>
              <a:ext uri="{FF2B5EF4-FFF2-40B4-BE49-F238E27FC236}">
                <a16:creationId xmlns:a16="http://schemas.microsoft.com/office/drawing/2014/main" id="{030921C8-6BB9-D7BD-323D-CB75621C6B0D}"/>
              </a:ext>
            </a:extLst>
          </p:cNvPr>
          <p:cNvGraphicFramePr>
            <a:graphicFrameLocks noGrp="1"/>
          </p:cNvGraphicFramePr>
          <p:nvPr/>
        </p:nvGraphicFramePr>
        <p:xfrm>
          <a:off x="1387612" y="2331673"/>
          <a:ext cx="9512999" cy="3780369"/>
        </p:xfrm>
        <a:graphic>
          <a:graphicData uri="http://schemas.openxmlformats.org/drawingml/2006/table">
            <a:tbl>
              <a:tblPr/>
              <a:tblGrid>
                <a:gridCol w="951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65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ko-KR" altLang="en-US" sz="1800" b="1" dirty="0">
                          <a:ln>
                            <a:solidFill>
                              <a:srgbClr val="00B050">
                                <a:alpha val="0"/>
                              </a:srgbClr>
                            </a:solidFill>
                          </a:ln>
                          <a:solidFill>
                            <a:srgbClr val="FFFFFF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오답 처방전</a:t>
                      </a: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33502" marR="133502" marT="114300" marB="114300" anchor="ctr">
                    <a:lnL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744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4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Shape 7">
            <a:extLst>
              <a:ext uri="{FF2B5EF4-FFF2-40B4-BE49-F238E27FC236}">
                <a16:creationId xmlns:a16="http://schemas.microsoft.com/office/drawing/2014/main" id="{4E383CA8-E508-C0D1-126A-073F3A91334C}"/>
              </a:ext>
            </a:extLst>
          </p:cNvPr>
          <p:cNvSpPr/>
          <p:nvPr/>
        </p:nvSpPr>
        <p:spPr>
          <a:xfrm>
            <a:off x="1559293" y="2955052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3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1" name="Text 20">
            <a:extLst>
              <a:ext uri="{FF2B5EF4-FFF2-40B4-BE49-F238E27FC236}">
                <a16:creationId xmlns:a16="http://schemas.microsoft.com/office/drawing/2014/main" id="{13F5A0C6-5495-A4E1-E151-C876DB5AB39E}"/>
              </a:ext>
            </a:extLst>
          </p:cNvPr>
          <p:cNvSpPr txBox="1"/>
          <p:nvPr/>
        </p:nvSpPr>
        <p:spPr>
          <a:xfrm>
            <a:off x="1961307" y="2993045"/>
            <a:ext cx="3634008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r>
              <a:rPr lang="ko-KR" altLang="en-US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두 직선이 만나는 경우에만 한 평면 위에 있다</a:t>
            </a:r>
            <a:r>
              <a:rPr lang="en-US" altLang="ko-KR"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. </a:t>
            </a:r>
            <a:endParaRPr lang="en-US" altLang="ko-KR" sz="1600" dirty="0"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5" name="Text 20">
            <a:extLst>
              <a:ext uri="{FF2B5EF4-FFF2-40B4-BE49-F238E27FC236}">
                <a16:creationId xmlns:a16="http://schemas.microsoft.com/office/drawing/2014/main" id="{E3529503-1FF8-1269-EB9D-8754E5DAA068}"/>
              </a:ext>
            </a:extLst>
          </p:cNvPr>
          <p:cNvSpPr txBox="1"/>
          <p:nvPr/>
        </p:nvSpPr>
        <p:spPr>
          <a:xfrm>
            <a:off x="1961307" y="3435306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Text 20">
            <a:extLst>
              <a:ext uri="{FF2B5EF4-FFF2-40B4-BE49-F238E27FC236}">
                <a16:creationId xmlns:a16="http://schemas.microsoft.com/office/drawing/2014/main" id="{6F385819-EBFB-C7A2-5171-D1E9DD39C1A1}"/>
              </a:ext>
            </a:extLst>
          </p:cNvPr>
          <p:cNvSpPr txBox="1"/>
          <p:nvPr/>
        </p:nvSpPr>
        <p:spPr>
          <a:xfrm>
            <a:off x="1961307" y="4335370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D6E5CB95-9516-D960-91B5-08FB3F664F7F}"/>
              </a:ext>
            </a:extLst>
          </p:cNvPr>
          <p:cNvSpPr txBox="1">
            <a:spLocks/>
          </p:cNvSpPr>
          <p:nvPr/>
        </p:nvSpPr>
        <p:spPr>
          <a:xfrm>
            <a:off x="9944100" y="287124"/>
            <a:ext cx="1196576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sp>
        <p:nvSpPr>
          <p:cNvPr id="5" name="Text 20">
            <a:extLst>
              <a:ext uri="{FF2B5EF4-FFF2-40B4-BE49-F238E27FC236}">
                <a16:creationId xmlns:a16="http://schemas.microsoft.com/office/drawing/2014/main" id="{0780CEBF-F307-FD36-F99E-0DDD926CA1FF}"/>
              </a:ext>
            </a:extLst>
          </p:cNvPr>
          <p:cNvSpPr txBox="1"/>
          <p:nvPr/>
        </p:nvSpPr>
        <p:spPr>
          <a:xfrm>
            <a:off x="2189907" y="3738640"/>
            <a:ext cx="8421946" cy="3452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r>
              <a:rPr lang="ko-KR" altLang="en-US" sz="16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평행한 두 직선도 한 평면 위에 있기 때문이다</a:t>
            </a:r>
            <a:r>
              <a:rPr lang="en-US" altLang="ko-KR" sz="16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  <a:endParaRPr lang="ko-KR" altLang="en-US" sz="16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6" name="Text 20">
            <a:extLst>
              <a:ext uri="{FF2B5EF4-FFF2-40B4-BE49-F238E27FC236}">
                <a16:creationId xmlns:a16="http://schemas.microsoft.com/office/drawing/2014/main" id="{E9448367-6D05-9A17-0E79-03C7EF86C7A2}"/>
              </a:ext>
            </a:extLst>
          </p:cNvPr>
          <p:cNvSpPr txBox="1"/>
          <p:nvPr/>
        </p:nvSpPr>
        <p:spPr>
          <a:xfrm>
            <a:off x="2189907" y="4695907"/>
            <a:ext cx="8421946" cy="5668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fontAlgn="base" latinLnBrk="1">
              <a:lnSpc>
                <a:spcPct val="120000"/>
              </a:lnSpc>
            </a:pPr>
            <a:r>
              <a:rPr lang="ko-KR" altLang="en-US" sz="1600" b="1" dirty="0"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모두 포함하는 평면이 있으면 </a:t>
            </a:r>
            <a:r>
              <a:rPr lang="ko-KR" altLang="en-US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직선은 한 점에서 만나거나 평행하다</a:t>
            </a:r>
            <a:r>
              <a:rPr lang="en-US" altLang="ko-KR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</a:p>
          <a:p>
            <a:pPr fontAlgn="base" latinLnBrk="1">
              <a:lnSpc>
                <a:spcPct val="120000"/>
              </a:lnSpc>
            </a:pPr>
            <a:r>
              <a:rPr lang="ko-KR" altLang="en-US" sz="1600" b="1" dirty="0"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모두 포함하는 평면이 없으면 </a:t>
            </a:r>
            <a:r>
              <a:rPr lang="ko-KR" altLang="en-US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직선은 꼬인 위치이다</a:t>
            </a:r>
            <a:r>
              <a:rPr lang="en-US" altLang="ko-KR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91223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8D49E-1EFD-C9BA-15E9-F4C485B2D4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50F03CCA-FF59-50B3-0CAC-E5853D85B269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DD8A03B8-F0A1-C793-BBC9-ECC776BD26C0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나만의 탐정 규칙</a:t>
            </a: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E1E052B4-06EA-69CE-93D9-7AB87B6B03BC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오답 처방전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992A2E74-2568-6DAC-5913-196E86158D6B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FB666757-E91B-8AE1-9A32-FA5B8FC030E3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6D88345E-7711-298D-75FF-2BD47B464285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지금까지 배운 내용을 정리하여 두 직선의 위치 관계를 판단하는 나만의 탐정 규칙을 적어봅시다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34CAFF01-FCE1-7534-1D3C-EA2A630F8FA5}"/>
              </a:ext>
            </a:extLst>
          </p:cNvPr>
          <p:cNvSpPr/>
          <p:nvPr/>
        </p:nvSpPr>
        <p:spPr>
          <a:xfrm>
            <a:off x="1387612" y="2741917"/>
            <a:ext cx="9416776" cy="3221136"/>
          </a:xfrm>
          <a:prstGeom prst="roundRect">
            <a:avLst>
              <a:gd name="adj" fmla="val 7436"/>
            </a:avLst>
          </a:prstGeom>
          <a:solidFill>
            <a:schemeClr val="accent2">
              <a:lumMod val="20000"/>
              <a:lumOff val="80000"/>
              <a:alpha val="2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F78DC39F-4F73-5309-5A82-D68CBC4CFE46}"/>
              </a:ext>
            </a:extLst>
          </p:cNvPr>
          <p:cNvGrpSpPr/>
          <p:nvPr/>
        </p:nvGrpSpPr>
        <p:grpSpPr>
          <a:xfrm>
            <a:off x="1714907" y="2529653"/>
            <a:ext cx="2123168" cy="466344"/>
            <a:chOff x="1778407" y="1939380"/>
            <a:chExt cx="2123168" cy="466344"/>
          </a:xfrm>
        </p:grpSpPr>
        <p:sp>
          <p:nvSpPr>
            <p:cNvPr id="17" name="Shape 15">
              <a:extLst>
                <a:ext uri="{FF2B5EF4-FFF2-40B4-BE49-F238E27FC236}">
                  <a16:creationId xmlns:a16="http://schemas.microsoft.com/office/drawing/2014/main" id="{629C4CEB-C9F9-D999-DACD-3A4995EAE7D3}"/>
                </a:ext>
              </a:extLst>
            </p:cNvPr>
            <p:cNvSpPr/>
            <p:nvPr/>
          </p:nvSpPr>
          <p:spPr>
            <a:xfrm>
              <a:off x="1778407" y="1939380"/>
              <a:ext cx="2123168" cy="46634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lIns="396000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나만의 탐정 규칙</a:t>
              </a:r>
            </a:p>
          </p:txBody>
        </p:sp>
        <p:pic>
          <p:nvPicPr>
            <p:cNvPr id="18" name="그래픽 17">
              <a:extLst>
                <a:ext uri="{FF2B5EF4-FFF2-40B4-BE49-F238E27FC236}">
                  <a16:creationId xmlns:a16="http://schemas.microsoft.com/office/drawing/2014/main" id="{1EA767E0-2CB2-EF56-A112-B79D424BBBA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19917F1D-E977-84CA-52FD-56FE4236CAB4}"/>
              </a:ext>
            </a:extLst>
          </p:cNvPr>
          <p:cNvCxnSpPr>
            <a:cxnSpLocks/>
          </p:cNvCxnSpPr>
          <p:nvPr/>
        </p:nvCxnSpPr>
        <p:spPr>
          <a:xfrm>
            <a:off x="1818775" y="4242535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79870C2C-5889-E044-0632-F2BCF0317615}"/>
              </a:ext>
            </a:extLst>
          </p:cNvPr>
          <p:cNvCxnSpPr>
            <a:cxnSpLocks/>
          </p:cNvCxnSpPr>
          <p:nvPr/>
        </p:nvCxnSpPr>
        <p:spPr>
          <a:xfrm>
            <a:off x="1818775" y="4972785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6">
            <a:extLst>
              <a:ext uri="{FF2B5EF4-FFF2-40B4-BE49-F238E27FC236}">
                <a16:creationId xmlns:a16="http://schemas.microsoft.com/office/drawing/2014/main" id="{1C91C663-4639-703D-0CA6-D37469DE8733}"/>
              </a:ext>
            </a:extLst>
          </p:cNvPr>
          <p:cNvSpPr txBox="1"/>
          <p:nvPr/>
        </p:nvSpPr>
        <p:spPr>
          <a:xfrm>
            <a:off x="1802470" y="3270187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100" b="1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공간에서 두 직선의 위치 관계를 판단하려면</a:t>
            </a:r>
            <a:endParaRPr lang="en-US" altLang="ko-KR" sz="21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2" name="Text 6">
            <a:extLst>
              <a:ext uri="{FF2B5EF4-FFF2-40B4-BE49-F238E27FC236}">
                <a16:creationId xmlns:a16="http://schemas.microsoft.com/office/drawing/2014/main" id="{8FF296D6-0E01-3152-5E52-458FF2D6D457}"/>
              </a:ext>
            </a:extLst>
          </p:cNvPr>
          <p:cNvSpPr txBox="1"/>
          <p:nvPr/>
        </p:nvSpPr>
        <p:spPr>
          <a:xfrm>
            <a:off x="1802470" y="5095494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그것이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rgbClr val="A55C0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바로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찾던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‘</a:t>
            </a:r>
            <a:r>
              <a:rPr lang="ko-KR" altLang="en-US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숨은 단서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’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이다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!</a:t>
            </a:r>
            <a:endParaRPr lang="en-US" altLang="ko-KR" sz="2100" dirty="0">
              <a:ln>
                <a:solidFill>
                  <a:schemeClr val="accent2">
                    <a:alpha val="0"/>
                  </a:schemeClr>
                </a:solidFill>
              </a:ln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4" name="텍스트 개체 틀 17">
            <a:extLst>
              <a:ext uri="{FF2B5EF4-FFF2-40B4-BE49-F238E27FC236}">
                <a16:creationId xmlns:a16="http://schemas.microsoft.com/office/drawing/2014/main" id="{84895C32-23F5-F370-73F2-F29E4A5EE511}"/>
              </a:ext>
            </a:extLst>
          </p:cNvPr>
          <p:cNvSpPr txBox="1">
            <a:spLocks/>
          </p:cNvSpPr>
          <p:nvPr/>
        </p:nvSpPr>
        <p:spPr>
          <a:xfrm>
            <a:off x="1818775" y="3806952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1</a:t>
            </a:r>
            <a:endParaRPr lang="ko-KR" altLang="en-US" sz="1400" dirty="0"/>
          </a:p>
        </p:txBody>
      </p:sp>
      <p:sp>
        <p:nvSpPr>
          <p:cNvPr id="25" name="텍스트 개체 틀 17">
            <a:extLst>
              <a:ext uri="{FF2B5EF4-FFF2-40B4-BE49-F238E27FC236}">
                <a16:creationId xmlns:a16="http://schemas.microsoft.com/office/drawing/2014/main" id="{13B8386E-CB37-B04B-22C3-D0462FFF6940}"/>
              </a:ext>
            </a:extLst>
          </p:cNvPr>
          <p:cNvSpPr txBox="1">
            <a:spLocks/>
          </p:cNvSpPr>
          <p:nvPr/>
        </p:nvSpPr>
        <p:spPr>
          <a:xfrm>
            <a:off x="1818775" y="4494568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2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9331471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EED9C7-8712-A55D-351D-47D921F28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8038D19E-94F5-DF04-C891-63648254A860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62952C40-0E9F-41E1-3960-5A851AF2B121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9952A52D-F851-7922-337A-4EDF601600F6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지금까지 배운 내용을 정리하여 두 직선의 위치 관계를 판단하는 나만의 탐정 규칙을 적어봅시다</a:t>
            </a:r>
            <a:r>
              <a:rPr lang="en-US" altLang="ko-KR" sz="180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75E5CC9D-A95D-0689-F68A-A179C3E068EB}"/>
              </a:ext>
            </a:extLst>
          </p:cNvPr>
          <p:cNvSpPr/>
          <p:nvPr/>
        </p:nvSpPr>
        <p:spPr>
          <a:xfrm>
            <a:off x="1387612" y="2741917"/>
            <a:ext cx="9416776" cy="3221136"/>
          </a:xfrm>
          <a:prstGeom prst="roundRect">
            <a:avLst>
              <a:gd name="adj" fmla="val 7436"/>
            </a:avLst>
          </a:prstGeom>
          <a:solidFill>
            <a:schemeClr val="accent2">
              <a:lumMod val="20000"/>
              <a:lumOff val="80000"/>
              <a:alpha val="2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50105F7D-9F5C-8AD2-044C-18DA15BD5520}"/>
              </a:ext>
            </a:extLst>
          </p:cNvPr>
          <p:cNvGrpSpPr/>
          <p:nvPr/>
        </p:nvGrpSpPr>
        <p:grpSpPr>
          <a:xfrm>
            <a:off x="1714907" y="2529653"/>
            <a:ext cx="2123168" cy="466344"/>
            <a:chOff x="1778407" y="1939380"/>
            <a:chExt cx="2123168" cy="466344"/>
          </a:xfrm>
        </p:grpSpPr>
        <p:sp>
          <p:nvSpPr>
            <p:cNvPr id="5" name="Shape 15">
              <a:extLst>
                <a:ext uri="{FF2B5EF4-FFF2-40B4-BE49-F238E27FC236}">
                  <a16:creationId xmlns:a16="http://schemas.microsoft.com/office/drawing/2014/main" id="{EC6A1638-99A2-6FDA-984A-4258F28B0E67}"/>
                </a:ext>
              </a:extLst>
            </p:cNvPr>
            <p:cNvSpPr/>
            <p:nvPr/>
          </p:nvSpPr>
          <p:spPr>
            <a:xfrm>
              <a:off x="1778407" y="1939380"/>
              <a:ext cx="2123168" cy="46634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lIns="396000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나만의 탐정 규칙</a:t>
              </a: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1ED6D447-7150-095A-611A-AA154AFDC5D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FE4E902E-7F7E-B493-72F7-32E9E977CDA5}"/>
              </a:ext>
            </a:extLst>
          </p:cNvPr>
          <p:cNvCxnSpPr>
            <a:cxnSpLocks/>
          </p:cNvCxnSpPr>
          <p:nvPr/>
        </p:nvCxnSpPr>
        <p:spPr>
          <a:xfrm>
            <a:off x="1818775" y="4242535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78A2CDC5-118C-55CD-DA43-B6A94949B849}"/>
              </a:ext>
            </a:extLst>
          </p:cNvPr>
          <p:cNvCxnSpPr>
            <a:cxnSpLocks/>
          </p:cNvCxnSpPr>
          <p:nvPr/>
        </p:nvCxnSpPr>
        <p:spPr>
          <a:xfrm>
            <a:off x="1818775" y="4972785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6">
            <a:extLst>
              <a:ext uri="{FF2B5EF4-FFF2-40B4-BE49-F238E27FC236}">
                <a16:creationId xmlns:a16="http://schemas.microsoft.com/office/drawing/2014/main" id="{FC5CC67A-1BE2-F959-EE59-4B309CFA5582}"/>
              </a:ext>
            </a:extLst>
          </p:cNvPr>
          <p:cNvSpPr txBox="1"/>
          <p:nvPr/>
        </p:nvSpPr>
        <p:spPr>
          <a:xfrm>
            <a:off x="1802470" y="3270187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100" b="1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공간에서 두 직선의 위치 관계를 판단하려면</a:t>
            </a:r>
            <a:endParaRPr lang="en-US" altLang="ko-KR" sz="21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4" name="Text 6">
            <a:extLst>
              <a:ext uri="{FF2B5EF4-FFF2-40B4-BE49-F238E27FC236}">
                <a16:creationId xmlns:a16="http://schemas.microsoft.com/office/drawing/2014/main" id="{8EE47C25-048D-D7E5-C25C-67E00ACD5B51}"/>
              </a:ext>
            </a:extLst>
          </p:cNvPr>
          <p:cNvSpPr txBox="1"/>
          <p:nvPr/>
        </p:nvSpPr>
        <p:spPr>
          <a:xfrm>
            <a:off x="1802470" y="5095494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그것이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rgbClr val="A55C0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바로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찾던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‘</a:t>
            </a:r>
            <a:r>
              <a:rPr lang="ko-KR" altLang="en-US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숨은 단서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’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이다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!</a:t>
            </a:r>
            <a:endParaRPr lang="en-US" altLang="ko-KR" sz="2100" dirty="0">
              <a:ln>
                <a:solidFill>
                  <a:schemeClr val="accent2">
                    <a:alpha val="0"/>
                  </a:schemeClr>
                </a:solidFill>
              </a:ln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5" name="텍스트 개체 틀 17">
            <a:extLst>
              <a:ext uri="{FF2B5EF4-FFF2-40B4-BE49-F238E27FC236}">
                <a16:creationId xmlns:a16="http://schemas.microsoft.com/office/drawing/2014/main" id="{CB3A40EF-2C17-729D-8A7A-9C0D39BE6D21}"/>
              </a:ext>
            </a:extLst>
          </p:cNvPr>
          <p:cNvSpPr txBox="1">
            <a:spLocks/>
          </p:cNvSpPr>
          <p:nvPr/>
        </p:nvSpPr>
        <p:spPr>
          <a:xfrm>
            <a:off x="1818775" y="3806952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1</a:t>
            </a:r>
            <a:endParaRPr lang="ko-KR" altLang="en-US" sz="1400" dirty="0"/>
          </a:p>
        </p:txBody>
      </p:sp>
      <p:sp>
        <p:nvSpPr>
          <p:cNvPr id="36" name="텍스트 개체 틀 17">
            <a:extLst>
              <a:ext uri="{FF2B5EF4-FFF2-40B4-BE49-F238E27FC236}">
                <a16:creationId xmlns:a16="http://schemas.microsoft.com/office/drawing/2014/main" id="{F6CC19A4-98C6-219C-9821-A40420EFC707}"/>
              </a:ext>
            </a:extLst>
          </p:cNvPr>
          <p:cNvSpPr txBox="1">
            <a:spLocks/>
          </p:cNvSpPr>
          <p:nvPr/>
        </p:nvSpPr>
        <p:spPr>
          <a:xfrm>
            <a:off x="1818775" y="4494568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2</a:t>
            </a:r>
            <a:endParaRPr lang="ko-KR" altLang="en-US" sz="1400" dirty="0"/>
          </a:p>
        </p:txBody>
      </p:sp>
      <p:sp>
        <p:nvSpPr>
          <p:cNvPr id="15" name="텍스트 개체 틀 17">
            <a:extLst>
              <a:ext uri="{FF2B5EF4-FFF2-40B4-BE49-F238E27FC236}">
                <a16:creationId xmlns:a16="http://schemas.microsoft.com/office/drawing/2014/main" id="{99707ECE-91A0-7507-1030-D31A55E9B4E2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8" name="텍스트 개체 틀 2">
            <a:extLst>
              <a:ext uri="{FF2B5EF4-FFF2-40B4-BE49-F238E27FC236}">
                <a16:creationId xmlns:a16="http://schemas.microsoft.com/office/drawing/2014/main" id="{F9DCDFDA-5A08-A964-3778-C267247B6EBA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나만의 </a:t>
            </a:r>
            <a:r>
              <a:rPr lang="ko-KR" altLang="en-US"/>
              <a:t>탐정 규칙</a:t>
            </a:r>
            <a:endParaRPr lang="ko-KR" altLang="en-US" dirty="0"/>
          </a:p>
        </p:txBody>
      </p:sp>
      <p:sp>
        <p:nvSpPr>
          <p:cNvPr id="20" name="텍스트 개체 틀 17">
            <a:extLst>
              <a:ext uri="{FF2B5EF4-FFF2-40B4-BE49-F238E27FC236}">
                <a16:creationId xmlns:a16="http://schemas.microsoft.com/office/drawing/2014/main" id="{3E3AAD59-324A-837E-C713-8AB63B91BF57}"/>
              </a:ext>
            </a:extLst>
          </p:cNvPr>
          <p:cNvSpPr txBox="1">
            <a:spLocks/>
          </p:cNvSpPr>
          <p:nvPr/>
        </p:nvSpPr>
        <p:spPr>
          <a:xfrm>
            <a:off x="9426102" y="287124"/>
            <a:ext cx="1714574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나만의 탐정 규칙</a:t>
            </a:r>
            <a:endParaRPr lang="ko-KR" altLang="en-US" dirty="0"/>
          </a:p>
        </p:txBody>
      </p:sp>
      <p:sp>
        <p:nvSpPr>
          <p:cNvPr id="25" name="Text 6">
            <a:extLst>
              <a:ext uri="{FF2B5EF4-FFF2-40B4-BE49-F238E27FC236}">
                <a16:creationId xmlns:a16="http://schemas.microsoft.com/office/drawing/2014/main" id="{F1555C7B-4E15-3157-4CCB-7935D902D182}"/>
              </a:ext>
            </a:extLst>
          </p:cNvPr>
          <p:cNvSpPr txBox="1"/>
          <p:nvPr/>
        </p:nvSpPr>
        <p:spPr>
          <a:xfrm>
            <a:off x="2213061" y="3764461"/>
            <a:ext cx="8098002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000" b="1" kern="0"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입체도형을 여러 방향에서 보며 </a:t>
            </a:r>
            <a:r>
              <a:rPr lang="ko-KR" altLang="en-US" sz="2000" b="1" kern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직선이 보이는 모습을 확인한다</a:t>
            </a:r>
            <a:r>
              <a:rPr lang="en-US" altLang="ko-KR" sz="2000" b="1" kern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2000" b="1" kern="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7" name="Text 6">
            <a:extLst>
              <a:ext uri="{FF2B5EF4-FFF2-40B4-BE49-F238E27FC236}">
                <a16:creationId xmlns:a16="http://schemas.microsoft.com/office/drawing/2014/main" id="{F5AA7422-60B1-A402-F0A6-8DA159E11776}"/>
              </a:ext>
            </a:extLst>
          </p:cNvPr>
          <p:cNvSpPr txBox="1"/>
          <p:nvPr/>
        </p:nvSpPr>
        <p:spPr>
          <a:xfrm>
            <a:off x="2213061" y="4388585"/>
            <a:ext cx="8098002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just" fontAlgn="base" latinLnBrk="1">
              <a:lnSpc>
                <a:spcPct val="160000"/>
              </a:lnSpc>
            </a:pPr>
            <a:r>
              <a:rPr lang="ko-KR" altLang="en-US" sz="2000" b="1" kern="0"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두 직선을 포함하는 </a:t>
            </a:r>
            <a:r>
              <a:rPr lang="ko-KR" altLang="en-US" sz="2000" b="1" kern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평면이 있는지 확인해야 한다</a:t>
            </a:r>
            <a:r>
              <a:rPr lang="en-US" altLang="ko-KR" sz="2000" kern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ko-KR" altLang="en-US" sz="2000" kern="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53152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 1"/>
          <p:cNvSpPr txBox="1"/>
          <p:nvPr/>
        </p:nvSpPr>
        <p:spPr>
          <a:xfrm>
            <a:off x="1822602" y="2260005"/>
            <a:ext cx="8953805" cy="190560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ko-KR" altLang="en-US" sz="8800" b="1" kern="0" spc="-150" dirty="0">
                <a:ln>
                  <a:solidFill>
                    <a:schemeClr val="bg2">
                      <a:lumMod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감사합니다</a:t>
            </a:r>
            <a:r>
              <a:rPr lang="en-US" altLang="ko-KR" sz="8800" b="1" kern="0" spc="-150" dirty="0">
                <a:ln>
                  <a:solidFill>
                    <a:schemeClr val="bg2">
                      <a:lumMod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 </a:t>
            </a:r>
            <a:endParaRPr lang="en-US" sz="8800" dirty="0">
              <a:ln>
                <a:solidFill>
                  <a:schemeClr val="bg2">
                    <a:lumMod val="50000"/>
                    <a:alpha val="0"/>
                  </a:schemeClr>
                </a:solidFill>
              </a:ln>
              <a:solidFill>
                <a:srgbClr val="00206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8" name="Text 4"/>
          <p:cNvSpPr/>
          <p:nvPr/>
        </p:nvSpPr>
        <p:spPr>
          <a:xfrm>
            <a:off x="4326941" y="6284991"/>
            <a:ext cx="3543300" cy="438912"/>
          </a:xfrm>
          <a:prstGeom prst="rect">
            <a:avLst/>
          </a:prstGeom>
          <a:noFill/>
          <a:ln>
            <a:solidFill>
              <a:srgbClr val="FFFFFF">
                <a:alpha val="0"/>
              </a:srgbClr>
            </a:solidFill>
          </a:ln>
        </p:spPr>
        <p:txBody>
          <a:bodyPr wrap="none" lIns="254000" tIns="101600" rIns="254000" bIns="101600" rtlCol="0" anchor="ctr"/>
          <a:lstStyle/>
          <a:p>
            <a:pPr algn="ctr"/>
            <a:r>
              <a:rPr lang="en-US" sz="1600" b="1" kern="0" spc="6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MISSION · 중학교 1학년 </a:t>
            </a:r>
            <a:r>
              <a:rPr lang="en-US" sz="1600" b="1" kern="0" spc="6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· </a:t>
            </a:r>
            <a:r>
              <a:rPr lang="ko-KR" altLang="en-US" sz="1600" b="1" kern="0" spc="60"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직선의 위치 관계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031385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2189</TotalTime>
  <Words>2609</Words>
  <Application>Microsoft Office PowerPoint</Application>
  <PresentationFormat>와이드스크린</PresentationFormat>
  <Paragraphs>462</Paragraphs>
  <Slides>40</Slides>
  <Notes>31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40</vt:i4>
      </vt:variant>
    </vt:vector>
  </HeadingPairs>
  <TitlesOfParts>
    <vt:vector size="51" baseType="lpstr">
      <vt:lpstr>Pretendard</vt:lpstr>
      <vt:lpstr>Arial</vt:lpstr>
      <vt:lpstr>Cambria Math</vt:lpstr>
      <vt:lpstr>함초롬바탕</vt:lpstr>
      <vt:lpstr>Wingdings</vt:lpstr>
      <vt:lpstr>Pretendard Black</vt:lpstr>
      <vt:lpstr>Pretendard ExtraBold</vt:lpstr>
      <vt:lpstr>Pretendard SemiBold</vt:lpstr>
      <vt:lpstr>Pretendard Medium</vt:lpstr>
      <vt:lpstr>함초롬돋움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Generated by Gen-Spark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Multi-page HTML Content</dc:title>
  <dc:subject>PptxGenJS Presentation</dc:subject>
  <dc:creator>Visual Extract to PPTX Converter</dc:creator>
  <cp:lastModifiedBy>Inc. CEMWARE</cp:lastModifiedBy>
  <cp:revision>182</cp:revision>
  <dcterms:created xsi:type="dcterms:W3CDTF">2026-07-29T16:22:04Z</dcterms:created>
  <dcterms:modified xsi:type="dcterms:W3CDTF">2026-09-08T01:53:24Z</dcterms:modified>
</cp:coreProperties>
</file>